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  <p:sldId id="263" r:id="rId3"/>
    <p:sldId id="267" r:id="rId4"/>
    <p:sldId id="264" r:id="rId5"/>
    <p:sldId id="272" r:id="rId6"/>
    <p:sldId id="259" r:id="rId7"/>
    <p:sldId id="276" r:id="rId8"/>
    <p:sldId id="277" r:id="rId9"/>
    <p:sldId id="268" r:id="rId10"/>
    <p:sldId id="278" r:id="rId11"/>
    <p:sldId id="274" r:id="rId12"/>
    <p:sldId id="280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-윤고딕320" panose="02030504000101010101" pitchFamily="18" charset="-127"/>
      <p:regular r:id="rId16"/>
    </p:embeddedFont>
    <p:embeddedFont>
      <p:font typeface="-윤고딕350" panose="0203050400010101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CDFBEF"/>
    <a:srgbClr val="FFC9C9"/>
    <a:srgbClr val="FDF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73" d="100"/>
          <a:sy n="73" d="100"/>
        </p:scale>
        <p:origin x="34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EB4E2-739E-4A9E-938E-7975890FB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B3B8B4-1D29-4636-A8D2-9F5FC696B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511DD-8163-46FF-BC1A-56B764CD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DCB8-C17D-4C08-9334-28DE4B7FFDA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5B21D-A24B-40C8-BD4E-85CA3217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D7A4D-958C-4799-82AA-92814530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298E-273D-442F-8904-563C109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0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4BFE-2F07-44A7-B5EC-757A63BD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08B060-2059-4CD9-8AC2-B422C852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C998E-9E25-4F06-B15B-5BC99F1A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DCB8-C17D-4C08-9334-28DE4B7FFDA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1BBE9-8658-44C1-933A-644362B6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A0E9E-D3EB-4525-B86B-510EFA37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298E-273D-442F-8904-563C109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2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4D5FF0-4E27-4706-BADA-85B224C24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8F42B-1548-4016-B5E2-70094DAF1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06223-494B-4BF1-A24C-237547F3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DCB8-C17D-4C08-9334-28DE4B7FFDA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E69F5-67B2-4EDF-BD1C-8D1E47F4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43B58-DFC7-41CE-AF9D-E44BC22D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298E-273D-442F-8904-563C109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9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84C9F-288B-497E-B2E9-83949417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2240A-80AC-4AE1-8C6E-6D1AF28E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FF628-3A45-40B6-A99B-BD1777F4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DCB8-C17D-4C08-9334-28DE4B7FFDA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83A47-DEAC-43CE-9CDD-B1A800AA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623D5-CCDA-499F-B10B-CBA4D7CA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298E-273D-442F-8904-563C109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1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89AD5-C02E-4C91-8132-A9BB6BFE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62D69-2588-40AA-81E6-58FEA326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58120-3C54-49F1-A427-7ECBECE7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DCB8-C17D-4C08-9334-28DE4B7FFDA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0EAEB-77E4-4996-B625-D9901966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47EF9-84AF-4A20-B07D-28AC3A7E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298E-273D-442F-8904-563C109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9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C6BB1-2CD5-4B4A-827E-20CD7869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62528-5DF4-4BD7-8AD4-001182307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FFCA32-FBB6-48E8-B30A-44240085D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DEE8A-E424-4E32-85C1-04ABFD74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DCB8-C17D-4C08-9334-28DE4B7FFDA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C070B-20B8-4B58-84F1-11D7DD96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937A5-72DB-44B0-8D8D-C1849CC7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298E-273D-442F-8904-563C109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3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7EA6C-9B36-4831-BAE8-731C7E43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BB76E-93C4-4363-9CE3-2DC45B6F2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57F3DE-981B-45F6-98FA-01EE27975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0AC90A-3BB5-4411-9A96-226F6ED77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8771D1-005A-4391-9ABF-240857561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0B7F1E-798F-4698-A3E4-04ED8301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DCB8-C17D-4C08-9334-28DE4B7FFDA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677A3B-D523-42BC-8538-44BBD8E3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DF1342-E1D1-4D0A-A422-25378BE2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298E-273D-442F-8904-563C109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5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15D5C-6F2F-45B3-BDBB-119D575B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627C0F-FE9B-4ACE-B1B8-7E17FF03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DCB8-C17D-4C08-9334-28DE4B7FFDA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C962A5-B78F-4A83-A7EC-73C265ED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046EC-51C3-4679-BF8F-FE52655D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298E-273D-442F-8904-563C109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7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3A7F35-B8C6-47D0-88B4-FBEEF383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DCB8-C17D-4C08-9334-28DE4B7FFDA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B5E829-540E-47F9-8E2B-05D4DB95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33AF5-0379-4DAD-806D-7C8D1837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298E-273D-442F-8904-563C109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60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21030-B3DC-4DD1-AE12-40395F96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862EC-60E0-4F3E-A023-F8921F047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5EC45-F16E-469B-92D4-1F9DACF85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C495C5-FA6F-4C6E-BB6C-660BF272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DCB8-C17D-4C08-9334-28DE4B7FFDA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78453-F675-4759-9B1C-D577FD3B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72C72D-3F2F-43EF-BDCD-63A3336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298E-273D-442F-8904-563C109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82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F2E3E-9452-43D7-A453-BD2B9C10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7968C-E834-4883-8A59-B94A9AA00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FE8D72-9C86-4502-A902-B4150CA55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D1FCD-69F2-4D4E-9D8F-099B6AC3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DCB8-C17D-4C08-9334-28DE4B7FFDA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D883D-EAD5-4AF2-A0BA-21AC10A6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98B3BB-6C2E-42F8-920E-9202F085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298E-273D-442F-8904-563C109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EEBB08-3EDC-49EA-8EEB-775CF75A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22A47-522B-4D52-A9A9-89124B3B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CF159-00D6-46EA-BB3E-D4FCB9AB9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DCB8-C17D-4C08-9334-28DE4B7FFDA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1572B-466C-48B7-8BC4-B3186DD37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1AC35-5C5D-451B-863F-B81317D22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298E-273D-442F-8904-563C109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86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hyperlink" Target="https://www.data.go.k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C62A54F-7EFB-4D4B-BF25-143CE2F45B6E}"/>
              </a:ext>
            </a:extLst>
          </p:cNvPr>
          <p:cNvGrpSpPr/>
          <p:nvPr/>
        </p:nvGrpSpPr>
        <p:grpSpPr>
          <a:xfrm>
            <a:off x="544458" y="1061124"/>
            <a:ext cx="11103085" cy="4831310"/>
            <a:chOff x="-46048" y="1061124"/>
            <a:chExt cx="11103085" cy="483131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71EA073-4C6D-42FF-BC22-CB77D1ACBF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28" t="12679" r="13432" b="11598"/>
            <a:stretch/>
          </p:blipFill>
          <p:spPr>
            <a:xfrm>
              <a:off x="1367160" y="1198485"/>
              <a:ext cx="7767961" cy="463414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A17632-71F8-4EE1-A9AA-925B2A339E58}"/>
                </a:ext>
              </a:extLst>
            </p:cNvPr>
            <p:cNvSpPr/>
            <p:nvPr/>
          </p:nvSpPr>
          <p:spPr>
            <a:xfrm>
              <a:off x="3255143" y="5584657"/>
              <a:ext cx="40659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7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B</a:t>
              </a:r>
              <a: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1</a:t>
              </a:r>
              <a:r>
                <a:rPr lang="en-US" altLang="ko-KR" sz="1400" dirty="0">
                  <a:solidFill>
                    <a:schemeClr val="accent6">
                      <a:lumMod val="7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A</a:t>
              </a:r>
              <a: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5 | </a:t>
              </a:r>
              <a:r>
                <a:rPr lang="ko-KR" altLang="en-US" sz="14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김소이</a:t>
              </a: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김세정 송민수 </a:t>
              </a:r>
              <a:r>
                <a:rPr lang="ko-KR" altLang="en-US" sz="14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송자영</a:t>
              </a: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ko-KR" altLang="en-US" sz="14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유건욱</a:t>
              </a: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정지혜</a:t>
              </a:r>
              <a:endPara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C5B3AA-1FA7-415A-AD55-AAE710184198}"/>
                </a:ext>
              </a:extLst>
            </p:cNvPr>
            <p:cNvSpPr/>
            <p:nvPr/>
          </p:nvSpPr>
          <p:spPr>
            <a:xfrm>
              <a:off x="3560388" y="1061124"/>
              <a:ext cx="33815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FFC000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D</a:t>
              </a:r>
              <a:r>
                <a:rPr lang="en-US" altLang="ko-KR" sz="16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ata </a:t>
              </a:r>
              <a:r>
                <a:rPr lang="en-US" altLang="ko-KR" sz="1600" dirty="0">
                  <a:solidFill>
                    <a:srgbClr val="FFC000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P</a:t>
              </a:r>
              <a:r>
                <a:rPr lang="en-US" altLang="ko-KR" sz="16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reparation : </a:t>
              </a:r>
              <a:r>
                <a:rPr lang="ko-KR" altLang="en-US" sz="1600" dirty="0">
                  <a:solidFill>
                    <a:schemeClr val="accent5">
                      <a:lumMod val="7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데</a:t>
              </a:r>
              <a:r>
                <a:rPr lang="ko-KR" altLang="en-US" sz="16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이터 </a:t>
              </a:r>
              <a:r>
                <a:rPr lang="ko-KR" altLang="en-US" sz="1600" dirty="0">
                  <a:solidFill>
                    <a:schemeClr val="accent5">
                      <a:lumMod val="7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준</a:t>
              </a:r>
              <a:r>
                <a:rPr lang="ko-KR" altLang="en-US" sz="16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비 </a:t>
              </a:r>
              <a:r>
                <a:rPr lang="ko-KR" altLang="en-US" sz="1600" dirty="0">
                  <a:solidFill>
                    <a:schemeClr val="accent5">
                      <a:lumMod val="7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과</a:t>
              </a:r>
              <a:r>
                <a:rPr lang="ko-KR" altLang="en-US" sz="16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정</a:t>
              </a:r>
              <a:endParaRPr lang="ko-KR" altLang="en-US" sz="16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85E3664-4F51-46F8-8B10-172B5E291C9F}"/>
                </a:ext>
              </a:extLst>
            </p:cNvPr>
            <p:cNvSpPr/>
            <p:nvPr/>
          </p:nvSpPr>
          <p:spPr>
            <a:xfrm>
              <a:off x="332261" y="1578722"/>
              <a:ext cx="206979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tx2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여러분</a:t>
              </a:r>
              <a:r>
                <a:rPr lang="ko-KR" altLang="en-US" sz="40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이</a:t>
              </a:r>
              <a:endParaRPr lang="en-US" altLang="ko-KR" sz="40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1BE3FF2-248E-4A5A-8E4A-EBB4A543E505}"/>
                </a:ext>
              </a:extLst>
            </p:cNvPr>
            <p:cNvSpPr/>
            <p:nvPr/>
          </p:nvSpPr>
          <p:spPr>
            <a:xfrm>
              <a:off x="8208180" y="2286608"/>
              <a:ext cx="284885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60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걷는 </a:t>
              </a:r>
              <a:r>
                <a:rPr lang="ko-KR" altLang="en-US" sz="6000" dirty="0">
                  <a:solidFill>
                    <a:srgbClr val="FF6565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길</a:t>
              </a:r>
              <a:r>
                <a:rPr lang="en-US" altLang="ko-KR" sz="60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,</a:t>
              </a:r>
              <a:endParaRPr lang="ko-KR" altLang="en-US" sz="60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B1B0236-7177-4559-B6F5-60D5C00F5953}"/>
                </a:ext>
              </a:extLst>
            </p:cNvPr>
            <p:cNvSpPr/>
            <p:nvPr/>
          </p:nvSpPr>
          <p:spPr>
            <a:xfrm>
              <a:off x="1508865" y="2794439"/>
              <a:ext cx="893193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6000" dirty="0">
                  <a:solidFill>
                    <a:srgbClr val="7030A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더</a:t>
              </a:r>
              <a:endParaRPr lang="ko-KR" altLang="en-US" sz="6000" dirty="0">
                <a:solidFill>
                  <a:srgbClr val="7030A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46B64EA-BB93-4275-A3D8-5CA7A7DEF793}"/>
                </a:ext>
              </a:extLst>
            </p:cNvPr>
            <p:cNvSpPr/>
            <p:nvPr/>
          </p:nvSpPr>
          <p:spPr>
            <a:xfrm>
              <a:off x="8202752" y="3559397"/>
              <a:ext cx="244810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800" dirty="0">
                  <a:solidFill>
                    <a:srgbClr val="FFC00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안전</a:t>
              </a:r>
              <a:r>
                <a:rPr lang="ko-KR" altLang="en-US" sz="48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하고</a:t>
              </a:r>
              <a:endParaRPr lang="ko-KR" altLang="en-US" sz="48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F06932-CA13-4692-951B-EB12A04A94C1}"/>
                </a:ext>
              </a:extLst>
            </p:cNvPr>
            <p:cNvSpPr/>
            <p:nvPr/>
          </p:nvSpPr>
          <p:spPr>
            <a:xfrm>
              <a:off x="-46048" y="3974895"/>
              <a:ext cx="244810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800" dirty="0">
                  <a:solidFill>
                    <a:srgbClr val="00B05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행복</a:t>
              </a:r>
              <a:r>
                <a:rPr lang="ko-KR" altLang="en-US" sz="48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하게</a:t>
              </a:r>
              <a:endParaRPr lang="ko-KR" altLang="en-US" sz="4800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6214C9-C5B3-449B-AF39-A974F17BB802}"/>
              </a:ext>
            </a:extLst>
          </p:cNvPr>
          <p:cNvSpPr/>
          <p:nvPr/>
        </p:nvSpPr>
        <p:spPr>
          <a:xfrm>
            <a:off x="3062626" y="1537039"/>
            <a:ext cx="5664123" cy="3727186"/>
          </a:xfrm>
          <a:prstGeom prst="rect">
            <a:avLst/>
          </a:prstGeom>
          <a:solidFill>
            <a:srgbClr val="CDF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ED6439A5-4875-4EFB-8165-1D9929876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79" y="3076575"/>
            <a:ext cx="5325516" cy="21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8D333D-5617-4555-A0F4-78AFD3FD48CD}"/>
              </a:ext>
            </a:extLst>
          </p:cNvPr>
          <p:cNvSpPr/>
          <p:nvPr/>
        </p:nvSpPr>
        <p:spPr>
          <a:xfrm>
            <a:off x="4371673" y="1732610"/>
            <a:ext cx="3046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우리가 찾아가는 우리의 길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480FBE-C97D-482D-AB9F-C0CCBA1E2607}"/>
              </a:ext>
            </a:extLst>
          </p:cNvPr>
          <p:cNvCxnSpPr/>
          <p:nvPr/>
        </p:nvCxnSpPr>
        <p:spPr>
          <a:xfrm>
            <a:off x="3238479" y="2192784"/>
            <a:ext cx="5325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FCE2461-9859-4517-B3E9-6EB9F41FB307}"/>
              </a:ext>
            </a:extLst>
          </p:cNvPr>
          <p:cNvCxnSpPr/>
          <p:nvPr/>
        </p:nvCxnSpPr>
        <p:spPr>
          <a:xfrm>
            <a:off x="3247357" y="2504982"/>
            <a:ext cx="5325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F76593-486C-4122-B09F-DEF63DB4B130}"/>
              </a:ext>
            </a:extLst>
          </p:cNvPr>
          <p:cNvSpPr/>
          <p:nvPr/>
        </p:nvSpPr>
        <p:spPr>
          <a:xfrm>
            <a:off x="4551455" y="2235001"/>
            <a:ext cx="2571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category | information map location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A3AB8-A850-4458-A893-7780C21F3EED}"/>
              </a:ext>
            </a:extLst>
          </p:cNvPr>
          <p:cNvSpPr/>
          <p:nvPr/>
        </p:nvSpPr>
        <p:spPr>
          <a:xfrm>
            <a:off x="3238479" y="2653176"/>
            <a:ext cx="2521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지금 당신이 있는 곳은 어디인가요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AB7FC6-CF76-40FE-B005-57CEA0647FF8}"/>
              </a:ext>
            </a:extLst>
          </p:cNvPr>
          <p:cNvSpPr/>
          <p:nvPr/>
        </p:nvSpPr>
        <p:spPr>
          <a:xfrm>
            <a:off x="5646198" y="2653176"/>
            <a:ext cx="2917797" cy="2769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8C23ED5-74AE-428E-ADE8-EC9FC9B5E200}"/>
              </a:ext>
            </a:extLst>
          </p:cNvPr>
          <p:cNvSpPr/>
          <p:nvPr/>
        </p:nvSpPr>
        <p:spPr>
          <a:xfrm>
            <a:off x="8380521" y="2709285"/>
            <a:ext cx="79899" cy="798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20F3FE5-698F-4F16-AF79-08C6C0C85EF7}"/>
              </a:ext>
            </a:extLst>
          </p:cNvPr>
          <p:cNvCxnSpPr>
            <a:cxnSpLocks/>
          </p:cNvCxnSpPr>
          <p:nvPr/>
        </p:nvCxnSpPr>
        <p:spPr>
          <a:xfrm flipH="1">
            <a:off x="8435933" y="2789184"/>
            <a:ext cx="1" cy="121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26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95724" y="348962"/>
            <a:ext cx="4400551" cy="415093"/>
          </a:xfrm>
          <a:solidFill>
            <a:schemeClr val="bg1">
              <a:alpha val="58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 및 요일 별 </a:t>
            </a:r>
            <a:r>
              <a:rPr lang="ko-KR" altLang="en-US" sz="2400" dirty="0">
                <a:solidFill>
                  <a:srgbClr val="C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범죄 발생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건 수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076729"/>
            <a:ext cx="1029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974B515-FA53-40A7-B6B6-591399377871}"/>
              </a:ext>
            </a:extLst>
          </p:cNvPr>
          <p:cNvSpPr/>
          <p:nvPr/>
        </p:nvSpPr>
        <p:spPr>
          <a:xfrm>
            <a:off x="126460" y="1196496"/>
            <a:ext cx="11916383" cy="4489816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0CACAE9-9827-4FF7-BFE9-A023510960BF}"/>
              </a:ext>
            </a:extLst>
          </p:cNvPr>
          <p:cNvSpPr txBox="1">
            <a:spLocks/>
          </p:cNvSpPr>
          <p:nvPr/>
        </p:nvSpPr>
        <p:spPr>
          <a:xfrm>
            <a:off x="927598" y="821480"/>
            <a:ext cx="633829" cy="364932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data</a:t>
            </a:r>
            <a:endParaRPr lang="ko-KR" altLang="en-US" sz="1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507F03B-CEBD-4BC0-BF0E-91C6DF70F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33768"/>
              </p:ext>
            </p:extLst>
          </p:nvPr>
        </p:nvGraphicFramePr>
        <p:xfrm>
          <a:off x="278854" y="1503640"/>
          <a:ext cx="11634289" cy="3873568"/>
        </p:xfrm>
        <a:graphic>
          <a:graphicData uri="http://schemas.openxmlformats.org/drawingml/2006/table">
            <a:tbl>
              <a:tblPr/>
              <a:tblGrid>
                <a:gridCol w="612331">
                  <a:extLst>
                    <a:ext uri="{9D8B030D-6E8A-4147-A177-3AD203B41FA5}">
                      <a16:colId xmlns:a16="http://schemas.microsoft.com/office/drawing/2014/main" val="536223436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3443722580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3177122709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1744514353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2646780606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1928426180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4272376039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2834302436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495425837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819502406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2029271673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988485627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11973127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2649099070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3575744127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2516417000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265589903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3585570302"/>
                    </a:ext>
                  </a:extLst>
                </a:gridCol>
                <a:gridCol w="612331">
                  <a:extLst>
                    <a:ext uri="{9D8B030D-6E8A-4147-A177-3AD203B41FA5}">
                      <a16:colId xmlns:a16="http://schemas.microsoft.com/office/drawing/2014/main" val="322593678"/>
                    </a:ext>
                  </a:extLst>
                </a:gridCol>
              </a:tblGrid>
              <a:tr h="2866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범죄대분류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범죄중분류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00:00-02:59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03:00-05:59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06:00-08:59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09:00-11:59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12:00-14:59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15:00-17:59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18:00-20:59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21:00-23:59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미상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89542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강력범죄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살인기수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284464"/>
                  </a:ext>
                </a:extLst>
              </a:tr>
              <a:tr h="2866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강력범죄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살인미수등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15551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강력범죄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강도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1,149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342942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강력범죄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강간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5,155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1,361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730485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강력범죄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유사강간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81342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강력범죄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강제추행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16,054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2,373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2,091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2,122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2,128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2,228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2,471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2,641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1,771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1,737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1,282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1,112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1,513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2,084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2,926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2,637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415551"/>
                  </a:ext>
                </a:extLst>
              </a:tr>
              <a:tr h="4268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강력범죄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강간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강제추행등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87514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강력범죄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방화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09592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절도범죄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절도범죄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203,037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28,759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27,683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27,628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27,861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27,809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30,852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32,445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15,516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15,827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13,871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22,842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26,339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28,529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29,447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25,121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25,545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273547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폭력범죄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상해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50,028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7,820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6,594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6,886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6,853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6,770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7,161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7,944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6,054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4,735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3,027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3,982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3,839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4,687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6,470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10,354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6,880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187084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폭력범죄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폭행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165,803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27,162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20,470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21,793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22,403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22,168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23,728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28,079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22,672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18,194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9,597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11,261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11,586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14,027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21,765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39,182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17,519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71983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폭력범죄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체포 감금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1,318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639060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폭력범죄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협박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15,870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2,349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2,197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2,254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2,268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2,231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2,242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2,329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1,081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1,047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1,810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1,710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1,973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2,279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2,711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2,462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923699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폭력범죄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약취 유인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25505"/>
                  </a:ext>
                </a:extLst>
              </a:tr>
              <a:tr h="2866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폭력범죄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폭력행위등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13,302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2,445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1,586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1,667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1,654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1,845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2,420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2,136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2,002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1,427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2,651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1,941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798705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폭력범죄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공갈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3,745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381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1,446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479564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폭력범죄</a:t>
                      </a:r>
                    </a:p>
                  </a:txBody>
                  <a:tcPr marL="5396" marR="5396" marT="539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손괴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59,127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8,865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7,787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7,974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7,949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7,990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8,839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9,723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5,793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4,615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3,924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5,178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4,860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6,210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9,796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11,768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6,983</a:t>
                      </a:r>
                    </a:p>
                  </a:txBody>
                  <a:tcPr marL="5396" marR="5396" marT="5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52031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1A13C441-C2F5-480C-9DBF-49148C8AB51D}"/>
              </a:ext>
            </a:extLst>
          </p:cNvPr>
          <p:cNvGrpSpPr/>
          <p:nvPr/>
        </p:nvGrpSpPr>
        <p:grpSpPr>
          <a:xfrm>
            <a:off x="1782432" y="5902744"/>
            <a:ext cx="10292255" cy="738664"/>
            <a:chOff x="1753248" y="6048664"/>
            <a:chExt cx="10292255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0BD5C0-D2C6-45E3-8132-978DE9AE1B9F}"/>
                </a:ext>
              </a:extLst>
            </p:cNvPr>
            <p:cNvSpPr txBox="1"/>
            <p:nvPr/>
          </p:nvSpPr>
          <p:spPr>
            <a:xfrm>
              <a:off x="1753248" y="6048664"/>
              <a:ext cx="10292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범죄 분류 중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안전과 관련 있는 강력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폭력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절도 범죄 자료만 사용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60D02F-EF13-4FC3-9DB3-043F19E63C9E}"/>
                </a:ext>
              </a:extLst>
            </p:cNvPr>
            <p:cNvSpPr txBox="1"/>
            <p:nvPr/>
          </p:nvSpPr>
          <p:spPr>
            <a:xfrm>
              <a:off x="1753248" y="6417996"/>
              <a:ext cx="10292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서비스 개발 후 이용자가 접속한 시간에 따른 차별화한 범죄 예측 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&amp; 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안전 지도 제공에 활용 가능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A0C7DE-24FC-41D2-B2BA-634F0F94BB78}"/>
              </a:ext>
            </a:extLst>
          </p:cNvPr>
          <p:cNvSpPr/>
          <p:nvPr/>
        </p:nvSpPr>
        <p:spPr>
          <a:xfrm>
            <a:off x="1561427" y="5885234"/>
            <a:ext cx="70088" cy="7684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5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642943" y="427504"/>
            <a:ext cx="2906113" cy="455366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5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 범죄 발생 </a:t>
            </a:r>
            <a:r>
              <a:rPr lang="ko-KR" altLang="en-US" sz="2400" dirty="0">
                <a:solidFill>
                  <a:srgbClr val="C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장소</a:t>
            </a:r>
            <a:endParaRPr lang="en-US" altLang="ko-KR" sz="2400" dirty="0">
              <a:solidFill>
                <a:srgbClr val="C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03008"/>
              </p:ext>
            </p:extLst>
          </p:nvPr>
        </p:nvGraphicFramePr>
        <p:xfrm>
          <a:off x="832940" y="1102174"/>
          <a:ext cx="10526120" cy="1844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6920">
                  <a:extLst>
                    <a:ext uri="{9D8B030D-6E8A-4147-A177-3AD203B41FA5}">
                      <a16:colId xmlns:a16="http://schemas.microsoft.com/office/drawing/2014/main" val="3244499475"/>
                    </a:ext>
                  </a:extLst>
                </a:gridCol>
                <a:gridCol w="956920">
                  <a:extLst>
                    <a:ext uri="{9D8B030D-6E8A-4147-A177-3AD203B41FA5}">
                      <a16:colId xmlns:a16="http://schemas.microsoft.com/office/drawing/2014/main" val="2822778443"/>
                    </a:ext>
                  </a:extLst>
                </a:gridCol>
                <a:gridCol w="956920">
                  <a:extLst>
                    <a:ext uri="{9D8B030D-6E8A-4147-A177-3AD203B41FA5}">
                      <a16:colId xmlns:a16="http://schemas.microsoft.com/office/drawing/2014/main" val="2473497569"/>
                    </a:ext>
                  </a:extLst>
                </a:gridCol>
                <a:gridCol w="956920">
                  <a:extLst>
                    <a:ext uri="{9D8B030D-6E8A-4147-A177-3AD203B41FA5}">
                      <a16:colId xmlns:a16="http://schemas.microsoft.com/office/drawing/2014/main" val="4123356578"/>
                    </a:ext>
                  </a:extLst>
                </a:gridCol>
                <a:gridCol w="956920">
                  <a:extLst>
                    <a:ext uri="{9D8B030D-6E8A-4147-A177-3AD203B41FA5}">
                      <a16:colId xmlns:a16="http://schemas.microsoft.com/office/drawing/2014/main" val="3206785764"/>
                    </a:ext>
                  </a:extLst>
                </a:gridCol>
                <a:gridCol w="956920">
                  <a:extLst>
                    <a:ext uri="{9D8B030D-6E8A-4147-A177-3AD203B41FA5}">
                      <a16:colId xmlns:a16="http://schemas.microsoft.com/office/drawing/2014/main" val="2370074063"/>
                    </a:ext>
                  </a:extLst>
                </a:gridCol>
                <a:gridCol w="956920">
                  <a:extLst>
                    <a:ext uri="{9D8B030D-6E8A-4147-A177-3AD203B41FA5}">
                      <a16:colId xmlns:a16="http://schemas.microsoft.com/office/drawing/2014/main" val="2234008385"/>
                    </a:ext>
                  </a:extLst>
                </a:gridCol>
                <a:gridCol w="956920">
                  <a:extLst>
                    <a:ext uri="{9D8B030D-6E8A-4147-A177-3AD203B41FA5}">
                      <a16:colId xmlns:a16="http://schemas.microsoft.com/office/drawing/2014/main" val="1357320534"/>
                    </a:ext>
                  </a:extLst>
                </a:gridCol>
                <a:gridCol w="956920">
                  <a:extLst>
                    <a:ext uri="{9D8B030D-6E8A-4147-A177-3AD203B41FA5}">
                      <a16:colId xmlns:a16="http://schemas.microsoft.com/office/drawing/2014/main" val="3414259009"/>
                    </a:ext>
                  </a:extLst>
                </a:gridCol>
                <a:gridCol w="956920">
                  <a:extLst>
                    <a:ext uri="{9D8B030D-6E8A-4147-A177-3AD203B41FA5}">
                      <a16:colId xmlns:a16="http://schemas.microsoft.com/office/drawing/2014/main" val="90400175"/>
                    </a:ext>
                  </a:extLst>
                </a:gridCol>
                <a:gridCol w="956920">
                  <a:extLst>
                    <a:ext uri="{9D8B030D-6E8A-4147-A177-3AD203B41FA5}">
                      <a16:colId xmlns:a16="http://schemas.microsoft.com/office/drawing/2014/main" val="2950583263"/>
                    </a:ext>
                  </a:extLst>
                </a:gridCol>
              </a:tblGrid>
              <a:tr h="4484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rgbClr val="40004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계</a:t>
                      </a:r>
                      <a:endParaRPr lang="ko-KR" altLang="en-US" sz="1200" b="0" i="0" u="none" strike="noStrike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아파트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연립다세대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단독주택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노상</a:t>
                      </a:r>
                      <a:endParaRPr lang="ko-KR" altLang="en-US" sz="1200" b="0" i="0" u="none" strike="noStrike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상점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숙박업소목욕탕</a:t>
                      </a:r>
                      <a:endParaRPr lang="ko-KR" altLang="en-US" sz="1200" b="0" i="0" u="none" strike="noStrike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유흥접객업소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사무실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역대합실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교통수단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6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59945"/>
                  </a:ext>
                </a:extLst>
              </a:tr>
              <a:tr h="23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계</a:t>
                      </a:r>
                      <a:endParaRPr lang="ko-KR" altLang="en-US" sz="12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107,835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4,523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5,092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32,063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5,047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1,437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5,077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1,772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908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2,359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498966"/>
                  </a:ext>
                </a:extLst>
              </a:tr>
              <a:tr h="23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살인</a:t>
                      </a:r>
                      <a:endParaRPr lang="ko-KR" altLang="en-US" sz="1200" b="0" i="0" u="none" strike="noStrike" dirty="0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816960"/>
                  </a:ext>
                </a:extLst>
              </a:tr>
              <a:tr h="23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강도</a:t>
                      </a:r>
                      <a:endParaRPr lang="ko-KR" altLang="en-US" sz="12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169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824991"/>
                  </a:ext>
                </a:extLst>
              </a:tr>
              <a:tr h="23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강간강제추행</a:t>
                      </a:r>
                      <a:endParaRPr lang="ko-KR" altLang="en-US" sz="1200" b="0" i="0" u="none" strike="noStrike" dirty="0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319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1,061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495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1,105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046433"/>
                  </a:ext>
                </a:extLst>
              </a:tr>
              <a:tr h="23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절도</a:t>
                      </a:r>
                      <a:endParaRPr lang="ko-KR" altLang="en-US" sz="1200" b="0" i="0" u="none" strike="noStrike" dirty="0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41,162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1,209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1,340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8,255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4,119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670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1,809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564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335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744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878839"/>
                  </a:ext>
                </a:extLst>
              </a:tr>
              <a:tr h="23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폭력</a:t>
                      </a:r>
                      <a:endParaRPr lang="ko-KR" altLang="en-US" sz="1200" b="0" i="0" u="none" strike="noStrike" dirty="0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59,399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2,954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3,303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22,677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789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346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2,758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1,068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330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509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343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54057" y="3166244"/>
            <a:ext cx="368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cctv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주변의 지리 정보 파악 후 활용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059AD-FA2E-4792-B72F-A33EB9E96324}"/>
              </a:ext>
            </a:extLst>
          </p:cNvPr>
          <p:cNvSpPr txBox="1"/>
          <p:nvPr/>
        </p:nvSpPr>
        <p:spPr>
          <a:xfrm>
            <a:off x="2055425" y="5790385"/>
            <a:ext cx="808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cctv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 위치한 지역의 인구밀도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유동인구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편의시설 등 범죄 예측에 필요한 변수들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DA653E8-10F7-4799-BEA5-258207D06E7D}"/>
              </a:ext>
            </a:extLst>
          </p:cNvPr>
          <p:cNvSpPr txBox="1">
            <a:spLocks/>
          </p:cNvSpPr>
          <p:nvPr/>
        </p:nvSpPr>
        <p:spPr>
          <a:xfrm>
            <a:off x="5031824" y="5158226"/>
            <a:ext cx="2128347" cy="501977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C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수집 중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인 자료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435E79-C183-4952-B170-BD11FC69AC8B}"/>
              </a:ext>
            </a:extLst>
          </p:cNvPr>
          <p:cNvCxnSpPr/>
          <p:nvPr/>
        </p:nvCxnSpPr>
        <p:spPr>
          <a:xfrm>
            <a:off x="662152" y="4193628"/>
            <a:ext cx="1097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49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C62A54F-7EFB-4D4B-BF25-143CE2F45B6E}"/>
              </a:ext>
            </a:extLst>
          </p:cNvPr>
          <p:cNvGrpSpPr/>
          <p:nvPr/>
        </p:nvGrpSpPr>
        <p:grpSpPr>
          <a:xfrm>
            <a:off x="544458" y="553645"/>
            <a:ext cx="11103085" cy="5338789"/>
            <a:chOff x="-46048" y="553645"/>
            <a:chExt cx="11103085" cy="533878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71EA073-4C6D-42FF-BC22-CB77D1ACBF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28" t="12679" r="13432" b="11598"/>
            <a:stretch/>
          </p:blipFill>
          <p:spPr>
            <a:xfrm>
              <a:off x="1367160" y="1198485"/>
              <a:ext cx="7767961" cy="463414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A17632-71F8-4EE1-A9AA-925B2A339E58}"/>
                </a:ext>
              </a:extLst>
            </p:cNvPr>
            <p:cNvSpPr/>
            <p:nvPr/>
          </p:nvSpPr>
          <p:spPr>
            <a:xfrm>
              <a:off x="3255143" y="5584657"/>
              <a:ext cx="40659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7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B</a:t>
              </a:r>
              <a: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1</a:t>
              </a:r>
              <a:r>
                <a:rPr lang="en-US" altLang="ko-KR" sz="1400" dirty="0">
                  <a:solidFill>
                    <a:schemeClr val="accent6">
                      <a:lumMod val="7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A</a:t>
              </a:r>
              <a: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5 | </a:t>
              </a:r>
              <a:r>
                <a:rPr lang="ko-KR" altLang="en-US" sz="14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김소이</a:t>
              </a: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김세정 송민수 </a:t>
              </a:r>
              <a:r>
                <a:rPr lang="ko-KR" altLang="en-US" sz="14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송자영</a:t>
              </a: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ko-KR" altLang="en-US" sz="14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유건욱</a:t>
              </a: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정지혜</a:t>
              </a:r>
              <a:endPara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C5B3AA-1FA7-415A-AD55-AAE710184198}"/>
                </a:ext>
              </a:extLst>
            </p:cNvPr>
            <p:cNvSpPr/>
            <p:nvPr/>
          </p:nvSpPr>
          <p:spPr>
            <a:xfrm>
              <a:off x="3734015" y="553645"/>
              <a:ext cx="354295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감사합니다</a:t>
              </a:r>
              <a:r>
                <a:rPr lang="en-US" altLang="ko-KR" sz="5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.</a:t>
              </a:r>
              <a:endParaRPr lang="ko-KR" altLang="en-US" sz="54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85E3664-4F51-46F8-8B10-172B5E291C9F}"/>
                </a:ext>
              </a:extLst>
            </p:cNvPr>
            <p:cNvSpPr/>
            <p:nvPr/>
          </p:nvSpPr>
          <p:spPr>
            <a:xfrm>
              <a:off x="332261" y="1578722"/>
              <a:ext cx="206979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tx2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여러분</a:t>
              </a:r>
              <a:r>
                <a:rPr lang="ko-KR" altLang="en-US" sz="40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이</a:t>
              </a:r>
              <a:endParaRPr lang="en-US" altLang="ko-KR" sz="40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1BE3FF2-248E-4A5A-8E4A-EBB4A543E505}"/>
                </a:ext>
              </a:extLst>
            </p:cNvPr>
            <p:cNvSpPr/>
            <p:nvPr/>
          </p:nvSpPr>
          <p:spPr>
            <a:xfrm>
              <a:off x="8208180" y="2286608"/>
              <a:ext cx="284885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60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걷는 </a:t>
              </a:r>
              <a:r>
                <a:rPr lang="ko-KR" altLang="en-US" sz="6000" dirty="0">
                  <a:solidFill>
                    <a:srgbClr val="FF6565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길</a:t>
              </a:r>
              <a:r>
                <a:rPr lang="en-US" altLang="ko-KR" sz="60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,</a:t>
              </a:r>
              <a:endParaRPr lang="ko-KR" altLang="en-US" sz="60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B1B0236-7177-4559-B6F5-60D5C00F5953}"/>
                </a:ext>
              </a:extLst>
            </p:cNvPr>
            <p:cNvSpPr/>
            <p:nvPr/>
          </p:nvSpPr>
          <p:spPr>
            <a:xfrm>
              <a:off x="1508865" y="2794439"/>
              <a:ext cx="893193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6000" dirty="0">
                  <a:solidFill>
                    <a:srgbClr val="7030A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더</a:t>
              </a:r>
              <a:endParaRPr lang="ko-KR" altLang="en-US" sz="6000" dirty="0">
                <a:solidFill>
                  <a:srgbClr val="7030A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46B64EA-BB93-4275-A3D8-5CA7A7DEF793}"/>
                </a:ext>
              </a:extLst>
            </p:cNvPr>
            <p:cNvSpPr/>
            <p:nvPr/>
          </p:nvSpPr>
          <p:spPr>
            <a:xfrm>
              <a:off x="8202752" y="3559397"/>
              <a:ext cx="244810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800" dirty="0">
                  <a:solidFill>
                    <a:srgbClr val="FFC00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안전</a:t>
              </a:r>
              <a:r>
                <a:rPr lang="ko-KR" altLang="en-US" sz="48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하고</a:t>
              </a:r>
              <a:endParaRPr lang="ko-KR" altLang="en-US" sz="48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F06932-CA13-4692-951B-EB12A04A94C1}"/>
                </a:ext>
              </a:extLst>
            </p:cNvPr>
            <p:cNvSpPr/>
            <p:nvPr/>
          </p:nvSpPr>
          <p:spPr>
            <a:xfrm>
              <a:off x="-46048" y="3974895"/>
              <a:ext cx="244810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800" dirty="0">
                  <a:solidFill>
                    <a:srgbClr val="00B05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행복</a:t>
              </a:r>
              <a:r>
                <a:rPr lang="ko-KR" altLang="en-US" sz="48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하게</a:t>
              </a:r>
              <a:endParaRPr lang="ko-KR" altLang="en-US" sz="4800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6214C9-C5B3-449B-AF39-A974F17BB802}"/>
              </a:ext>
            </a:extLst>
          </p:cNvPr>
          <p:cNvSpPr/>
          <p:nvPr/>
        </p:nvSpPr>
        <p:spPr>
          <a:xfrm>
            <a:off x="3062626" y="1537039"/>
            <a:ext cx="5664123" cy="3727186"/>
          </a:xfrm>
          <a:prstGeom prst="rect">
            <a:avLst/>
          </a:prstGeom>
          <a:solidFill>
            <a:srgbClr val="CDF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ED6439A5-4875-4EFB-8165-1D9929876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79" y="3076575"/>
            <a:ext cx="5325516" cy="21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8D333D-5617-4555-A0F4-78AFD3FD48CD}"/>
              </a:ext>
            </a:extLst>
          </p:cNvPr>
          <p:cNvSpPr/>
          <p:nvPr/>
        </p:nvSpPr>
        <p:spPr>
          <a:xfrm>
            <a:off x="4371673" y="1732610"/>
            <a:ext cx="3046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우리가 찾아가는 우리의 길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480FBE-C97D-482D-AB9F-C0CCBA1E2607}"/>
              </a:ext>
            </a:extLst>
          </p:cNvPr>
          <p:cNvCxnSpPr/>
          <p:nvPr/>
        </p:nvCxnSpPr>
        <p:spPr>
          <a:xfrm>
            <a:off x="3238479" y="2192784"/>
            <a:ext cx="5325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FCE2461-9859-4517-B3E9-6EB9F41FB307}"/>
              </a:ext>
            </a:extLst>
          </p:cNvPr>
          <p:cNvCxnSpPr/>
          <p:nvPr/>
        </p:nvCxnSpPr>
        <p:spPr>
          <a:xfrm>
            <a:off x="3247357" y="2504982"/>
            <a:ext cx="5325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F76593-486C-4122-B09F-DEF63DB4B130}"/>
              </a:ext>
            </a:extLst>
          </p:cNvPr>
          <p:cNvSpPr/>
          <p:nvPr/>
        </p:nvSpPr>
        <p:spPr>
          <a:xfrm>
            <a:off x="4551455" y="2235001"/>
            <a:ext cx="2571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category | information map location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A3AB8-A850-4458-A893-7780C21F3EED}"/>
              </a:ext>
            </a:extLst>
          </p:cNvPr>
          <p:cNvSpPr/>
          <p:nvPr/>
        </p:nvSpPr>
        <p:spPr>
          <a:xfrm>
            <a:off x="3238479" y="2653176"/>
            <a:ext cx="2521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지금 당신이 있는 곳은 어디인가요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AB7FC6-CF76-40FE-B005-57CEA0647FF8}"/>
              </a:ext>
            </a:extLst>
          </p:cNvPr>
          <p:cNvSpPr/>
          <p:nvPr/>
        </p:nvSpPr>
        <p:spPr>
          <a:xfrm>
            <a:off x="5646198" y="2653176"/>
            <a:ext cx="2917797" cy="2769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8C23ED5-74AE-428E-ADE8-EC9FC9B5E200}"/>
              </a:ext>
            </a:extLst>
          </p:cNvPr>
          <p:cNvSpPr/>
          <p:nvPr/>
        </p:nvSpPr>
        <p:spPr>
          <a:xfrm>
            <a:off x="8380521" y="2709285"/>
            <a:ext cx="79899" cy="798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20F3FE5-698F-4F16-AF79-08C6C0C85EF7}"/>
              </a:ext>
            </a:extLst>
          </p:cNvPr>
          <p:cNvCxnSpPr>
            <a:cxnSpLocks/>
          </p:cNvCxnSpPr>
          <p:nvPr/>
        </p:nvCxnSpPr>
        <p:spPr>
          <a:xfrm flipH="1">
            <a:off x="8435933" y="2789184"/>
            <a:ext cx="1" cy="121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7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7F95AC25-D5F8-43A5-AFFF-9178DB08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583" r="90000">
                        <a14:foregroundMark x1="9583" y1="42917" x2="9583" y2="42917"/>
                        <a14:foregroundMark x1="50000" y1="11250" x2="50000" y2="11250"/>
                        <a14:foregroundMark x1="49167" y1="10417" x2="49167" y2="1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889" y="86557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E5672E1-C615-46A8-80EB-73E719B4441A}"/>
              </a:ext>
            </a:extLst>
          </p:cNvPr>
          <p:cNvSpPr/>
          <p:nvPr/>
        </p:nvSpPr>
        <p:spPr>
          <a:xfrm>
            <a:off x="0" y="0"/>
            <a:ext cx="1581010" cy="369332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Data</a:t>
            </a:r>
            <a:r>
              <a:rPr lang="en-US" altLang="ko-KR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we have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1E7082-DC37-495A-A70C-0D34A3EFAAC0}"/>
              </a:ext>
            </a:extLst>
          </p:cNvPr>
          <p:cNvGrpSpPr/>
          <p:nvPr/>
        </p:nvGrpSpPr>
        <p:grpSpPr>
          <a:xfrm>
            <a:off x="704295" y="4610009"/>
            <a:ext cx="10783410" cy="648551"/>
            <a:chOff x="704295" y="3986074"/>
            <a:chExt cx="10783410" cy="64855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396065-EC8A-4EB7-836D-0A6DD1E09600}"/>
                </a:ext>
              </a:extLst>
            </p:cNvPr>
            <p:cNvSpPr/>
            <p:nvPr/>
          </p:nvSpPr>
          <p:spPr>
            <a:xfrm>
              <a:off x="2246050" y="3986074"/>
              <a:ext cx="7874494" cy="648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BA0CAB-3C03-4CBD-8162-37001FB39018}"/>
                </a:ext>
              </a:extLst>
            </p:cNvPr>
            <p:cNvSpPr/>
            <p:nvPr/>
          </p:nvSpPr>
          <p:spPr>
            <a:xfrm>
              <a:off x="704295" y="3988294"/>
              <a:ext cx="107834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전국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dirty="0" err="1">
                  <a:solidFill>
                    <a:srgbClr val="C00000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cctv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표준 데이터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| 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자치구별 </a:t>
              </a:r>
              <a:r>
                <a:rPr lang="en-US" altLang="ko-KR" dirty="0" err="1">
                  <a:solidFill>
                    <a:srgbClr val="C00000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cctv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설치 현황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| 5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대 </a:t>
              </a:r>
              <a:r>
                <a:rPr lang="ko-KR" altLang="en-US" dirty="0">
                  <a:solidFill>
                    <a:srgbClr val="C00000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범죄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발생 현황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</a:p>
            <a:p>
              <a:pPr algn="ctr"/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5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대 범죄 발생 </a:t>
              </a:r>
              <a:r>
                <a:rPr lang="ko-KR" altLang="en-US" dirty="0">
                  <a:solidFill>
                    <a:srgbClr val="C00000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장소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| 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시간 및 </a:t>
              </a:r>
              <a:r>
                <a:rPr lang="ko-KR" altLang="en-US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요일별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범죄 </a:t>
              </a:r>
              <a:r>
                <a:rPr lang="ko-KR" altLang="en-US" dirty="0">
                  <a:solidFill>
                    <a:srgbClr val="C00000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발생 건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수 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| 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서울시 </a:t>
              </a:r>
              <a:r>
                <a:rPr lang="ko-KR" altLang="en-US" dirty="0">
                  <a:solidFill>
                    <a:srgbClr val="C00000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생활안전도</a:t>
              </a:r>
              <a:endParaRPr lang="en-US" altLang="ko-KR" dirty="0">
                <a:solidFill>
                  <a:srgbClr val="C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977F6C-A41E-4ECA-99C9-2EC30129B97F}"/>
              </a:ext>
            </a:extLst>
          </p:cNvPr>
          <p:cNvSpPr/>
          <p:nvPr/>
        </p:nvSpPr>
        <p:spPr>
          <a:xfrm>
            <a:off x="6081274" y="1546907"/>
            <a:ext cx="3539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공공데이터포털</a:t>
            </a:r>
            <a:r>
              <a:rPr lang="ko-KR" altLang="en-US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https://www.data.go.kr/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</p:txBody>
      </p:sp>
      <p:pic>
        <p:nvPicPr>
          <p:cNvPr id="2050" name="Picture 2" descr="Image result for ì¬ë ìì´ì½">
            <a:extLst>
              <a:ext uri="{FF2B5EF4-FFF2-40B4-BE49-F238E27FC236}">
                <a16:creationId xmlns:a16="http://schemas.microsoft.com/office/drawing/2014/main" id="{A37197B8-8D2B-4D39-BA98-918D6686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8" b="90000" l="9934" r="89845">
                        <a14:foregroundMark x1="50331" y1="9118" x2="50331" y2="9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111" y="1923716"/>
            <a:ext cx="3509778" cy="26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10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0180" y="286603"/>
            <a:ext cx="3520736" cy="706929"/>
          </a:xfrm>
          <a:solidFill>
            <a:schemeClr val="bg1">
              <a:alpha val="49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전국 </a:t>
            </a:r>
            <a:r>
              <a:rPr lang="en-US" altLang="ko-KR" sz="2800" dirty="0" err="1">
                <a:solidFill>
                  <a:srgbClr val="C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cctv</a:t>
            </a:r>
            <a:r>
              <a:rPr lang="en-US" altLang="ko-KR" sz="2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표준 데이터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79" y="1770983"/>
            <a:ext cx="9501558" cy="1223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931" y="3277534"/>
            <a:ext cx="1029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전국의 </a:t>
            </a:r>
            <a:r>
              <a:rPr lang="en-US" altLang="ko-KR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cctv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데이터를 소재지도로명주소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or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지번주소가 서울인 행만 추출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도로명 주소 가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결측값인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1040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 행은 지번 주소로 대체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지도에 사용할 주소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좌표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위도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경도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카메라 대수 변수만 남김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4.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서울 </a:t>
            </a:r>
            <a:r>
              <a:rPr lang="en-US" altLang="ko-KR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cctv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좌표 데이터로 변환하여 지도에 활용 예정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847" y="4760669"/>
            <a:ext cx="7210425" cy="150495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E206A30-7F56-4E72-8B67-1F4ED107C443}"/>
              </a:ext>
            </a:extLst>
          </p:cNvPr>
          <p:cNvSpPr/>
          <p:nvPr/>
        </p:nvSpPr>
        <p:spPr>
          <a:xfrm>
            <a:off x="754603" y="1634398"/>
            <a:ext cx="9951868" cy="1433589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37BD9EC-A629-4C9A-829F-682711002574}"/>
              </a:ext>
            </a:extLst>
          </p:cNvPr>
          <p:cNvSpPr/>
          <p:nvPr/>
        </p:nvSpPr>
        <p:spPr>
          <a:xfrm>
            <a:off x="754603" y="4687410"/>
            <a:ext cx="9951868" cy="1660123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7EDF0C3-AD1E-481B-801D-75791E0A21E7}"/>
              </a:ext>
            </a:extLst>
          </p:cNvPr>
          <p:cNvSpPr txBox="1">
            <a:spLocks/>
          </p:cNvSpPr>
          <p:nvPr/>
        </p:nvSpPr>
        <p:spPr>
          <a:xfrm>
            <a:off x="985279" y="1269466"/>
            <a:ext cx="825650" cy="364932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before</a:t>
            </a:r>
            <a:endParaRPr lang="ko-KR" altLang="en-US" sz="1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0365446-C442-4030-BC1C-8FF2CE712E0E}"/>
              </a:ext>
            </a:extLst>
          </p:cNvPr>
          <p:cNvSpPr txBox="1">
            <a:spLocks/>
          </p:cNvSpPr>
          <p:nvPr/>
        </p:nvSpPr>
        <p:spPr>
          <a:xfrm>
            <a:off x="968013" y="4322478"/>
            <a:ext cx="674357" cy="364932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after</a:t>
            </a:r>
            <a:endParaRPr lang="ko-KR" altLang="en-US" sz="1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26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3867" y="151999"/>
            <a:ext cx="3324266" cy="543475"/>
          </a:xfrm>
          <a:solidFill>
            <a:schemeClr val="bg1">
              <a:alpha val="51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자치구별 </a:t>
            </a:r>
            <a:r>
              <a:rPr lang="en-US" altLang="ko-KR" sz="2400" dirty="0" err="1">
                <a:solidFill>
                  <a:srgbClr val="C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cctv</a:t>
            </a: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설치 현황</a:t>
            </a:r>
            <a:endParaRPr lang="en-US" altLang="ko-KR" sz="2400" dirty="0">
              <a:solidFill>
                <a:srgbClr val="C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7013" y="721922"/>
            <a:ext cx="4037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25</a:t>
            </a:r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자치구의 </a:t>
            </a:r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2017</a:t>
            </a:r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까지의 </a:t>
            </a:r>
            <a:r>
              <a:rPr lang="en-US" altLang="ko-KR" sz="1600" dirty="0" err="1">
                <a:solidFill>
                  <a:schemeClr val="accent4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cctv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설치 대수 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45788"/>
              </p:ext>
            </p:extLst>
          </p:nvPr>
        </p:nvGraphicFramePr>
        <p:xfrm>
          <a:off x="1359991" y="1425479"/>
          <a:ext cx="9472015" cy="5351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145">
                  <a:extLst>
                    <a:ext uri="{9D8B030D-6E8A-4147-A177-3AD203B41FA5}">
                      <a16:colId xmlns:a16="http://schemas.microsoft.com/office/drawing/2014/main" val="936520955"/>
                    </a:ext>
                  </a:extLst>
                </a:gridCol>
                <a:gridCol w="1353145">
                  <a:extLst>
                    <a:ext uri="{9D8B030D-6E8A-4147-A177-3AD203B41FA5}">
                      <a16:colId xmlns:a16="http://schemas.microsoft.com/office/drawing/2014/main" val="3685523116"/>
                    </a:ext>
                  </a:extLst>
                </a:gridCol>
                <a:gridCol w="1353145">
                  <a:extLst>
                    <a:ext uri="{9D8B030D-6E8A-4147-A177-3AD203B41FA5}">
                      <a16:colId xmlns:a16="http://schemas.microsoft.com/office/drawing/2014/main" val="4177802415"/>
                    </a:ext>
                  </a:extLst>
                </a:gridCol>
                <a:gridCol w="1353145">
                  <a:extLst>
                    <a:ext uri="{9D8B030D-6E8A-4147-A177-3AD203B41FA5}">
                      <a16:colId xmlns:a16="http://schemas.microsoft.com/office/drawing/2014/main" val="4099933146"/>
                    </a:ext>
                  </a:extLst>
                </a:gridCol>
                <a:gridCol w="1353145">
                  <a:extLst>
                    <a:ext uri="{9D8B030D-6E8A-4147-A177-3AD203B41FA5}">
                      <a16:colId xmlns:a16="http://schemas.microsoft.com/office/drawing/2014/main" val="2194002890"/>
                    </a:ext>
                  </a:extLst>
                </a:gridCol>
                <a:gridCol w="1353145">
                  <a:extLst>
                    <a:ext uri="{9D8B030D-6E8A-4147-A177-3AD203B41FA5}">
                      <a16:colId xmlns:a16="http://schemas.microsoft.com/office/drawing/2014/main" val="1300264999"/>
                    </a:ext>
                  </a:extLst>
                </a:gridCol>
                <a:gridCol w="1353145">
                  <a:extLst>
                    <a:ext uri="{9D8B030D-6E8A-4147-A177-3AD203B41FA5}">
                      <a16:colId xmlns:a16="http://schemas.microsoft.com/office/drawing/2014/main" val="3736684873"/>
                    </a:ext>
                  </a:extLst>
                </a:gridCol>
              </a:tblGrid>
              <a:tr h="158453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기관명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2013</a:t>
                      </a:r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년 이전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2014</a:t>
                      </a:r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년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2015</a:t>
                      </a:r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2016</a:t>
                      </a:r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2017</a:t>
                      </a:r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53900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강 남 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4,758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1,979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474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760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770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775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724268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강 동 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1,493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1,028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142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240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099245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강 북 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946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472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147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257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-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36911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강 서 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1,202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634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177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168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171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725793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관 악 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3,223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1,511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406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593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352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361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179078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광 진 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1,228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1,025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  </a:t>
                      </a:r>
                      <a:r>
                        <a:rPr lang="en-US" altLang="ko-KR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85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37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790021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 로 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2,746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1,434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189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256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326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541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658074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금 천 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1,526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922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305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109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207699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노 원 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1,576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627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461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298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110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721374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도 봉 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899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480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185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102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42467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동대문구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1,555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1,046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111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233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136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150179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동 작 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1,792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781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341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103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314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253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396535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마 포 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1,743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838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164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334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342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229743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서대문구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2,705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1,808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114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109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266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408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573589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 초 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1,868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253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239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624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474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278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313950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성 동 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2,554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1,953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159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305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334086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성 북 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2,221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1,155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208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263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357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238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792477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송 파 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1,203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865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124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102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773903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양 천 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2,498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1,701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164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178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338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117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777911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영등포구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1,839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948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123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209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248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311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311726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용 산 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2,379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2,071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97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77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338570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은 평 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2,505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1,351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343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210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358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243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616529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종 로 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1,925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1,324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167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163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129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142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70395"/>
                  </a:ext>
                </a:extLst>
              </a:tr>
              <a:tr h="207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중     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1,260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786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191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123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120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50168"/>
                  </a:ext>
                </a:extLst>
              </a:tr>
              <a:tr h="214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중 랑 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1,053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     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751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102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61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570" marR="6570" marT="65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68180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5E15CD-7349-4818-A309-6A36EBD59D50}"/>
              </a:ext>
            </a:extLst>
          </p:cNvPr>
          <p:cNvSpPr/>
          <p:nvPr/>
        </p:nvSpPr>
        <p:spPr>
          <a:xfrm>
            <a:off x="561975" y="1181408"/>
            <a:ext cx="11010899" cy="563849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AD2D52A-A17B-4036-8149-9C0DC328A34B}"/>
              </a:ext>
            </a:extLst>
          </p:cNvPr>
          <p:cNvSpPr txBox="1">
            <a:spLocks/>
          </p:cNvSpPr>
          <p:nvPr/>
        </p:nvSpPr>
        <p:spPr>
          <a:xfrm>
            <a:off x="1359991" y="816476"/>
            <a:ext cx="825650" cy="364932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before</a:t>
            </a:r>
            <a:endParaRPr lang="ko-KR" altLang="en-US" sz="1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53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57330" y="322664"/>
            <a:ext cx="2672220" cy="494366"/>
          </a:xfrm>
          <a:solidFill>
            <a:schemeClr val="bg1">
              <a:alpha val="66000"/>
            </a:schemeClr>
          </a:solidFill>
        </p:spPr>
        <p:txBody>
          <a:bodyPr>
            <a:noAutofit/>
          </a:bodyPr>
          <a:lstStyle/>
          <a:p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5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 </a:t>
            </a:r>
            <a:r>
              <a:rPr lang="ko-KR" altLang="en-US" sz="2400" dirty="0">
                <a:solidFill>
                  <a:srgbClr val="C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범죄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발생 현황 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2031" y="909649"/>
            <a:ext cx="494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25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자치구의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2017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 범죄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발생과 검거 건 수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82274"/>
              </p:ext>
            </p:extLst>
          </p:nvPr>
        </p:nvGraphicFramePr>
        <p:xfrm>
          <a:off x="39274" y="1702832"/>
          <a:ext cx="11903902" cy="4944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637">
                  <a:extLst>
                    <a:ext uri="{9D8B030D-6E8A-4147-A177-3AD203B41FA5}">
                      <a16:colId xmlns:a16="http://schemas.microsoft.com/office/drawing/2014/main" val="53213827"/>
                    </a:ext>
                  </a:extLst>
                </a:gridCol>
                <a:gridCol w="982929">
                  <a:extLst>
                    <a:ext uri="{9D8B030D-6E8A-4147-A177-3AD203B41FA5}">
                      <a16:colId xmlns:a16="http://schemas.microsoft.com/office/drawing/2014/main" val="2238228262"/>
                    </a:ext>
                  </a:extLst>
                </a:gridCol>
                <a:gridCol w="837028">
                  <a:extLst>
                    <a:ext uri="{9D8B030D-6E8A-4147-A177-3AD203B41FA5}">
                      <a16:colId xmlns:a16="http://schemas.microsoft.com/office/drawing/2014/main" val="2521923354"/>
                    </a:ext>
                  </a:extLst>
                </a:gridCol>
                <a:gridCol w="837028">
                  <a:extLst>
                    <a:ext uri="{9D8B030D-6E8A-4147-A177-3AD203B41FA5}">
                      <a16:colId xmlns:a16="http://schemas.microsoft.com/office/drawing/2014/main" val="2762103242"/>
                    </a:ext>
                  </a:extLst>
                </a:gridCol>
                <a:gridCol w="837028">
                  <a:extLst>
                    <a:ext uri="{9D8B030D-6E8A-4147-A177-3AD203B41FA5}">
                      <a16:colId xmlns:a16="http://schemas.microsoft.com/office/drawing/2014/main" val="3798915842"/>
                    </a:ext>
                  </a:extLst>
                </a:gridCol>
                <a:gridCol w="837028">
                  <a:extLst>
                    <a:ext uri="{9D8B030D-6E8A-4147-A177-3AD203B41FA5}">
                      <a16:colId xmlns:a16="http://schemas.microsoft.com/office/drawing/2014/main" val="3136761680"/>
                    </a:ext>
                  </a:extLst>
                </a:gridCol>
                <a:gridCol w="837028">
                  <a:extLst>
                    <a:ext uri="{9D8B030D-6E8A-4147-A177-3AD203B41FA5}">
                      <a16:colId xmlns:a16="http://schemas.microsoft.com/office/drawing/2014/main" val="2379669167"/>
                    </a:ext>
                  </a:extLst>
                </a:gridCol>
                <a:gridCol w="837028">
                  <a:extLst>
                    <a:ext uri="{9D8B030D-6E8A-4147-A177-3AD203B41FA5}">
                      <a16:colId xmlns:a16="http://schemas.microsoft.com/office/drawing/2014/main" val="1791277490"/>
                    </a:ext>
                  </a:extLst>
                </a:gridCol>
                <a:gridCol w="837028">
                  <a:extLst>
                    <a:ext uri="{9D8B030D-6E8A-4147-A177-3AD203B41FA5}">
                      <a16:colId xmlns:a16="http://schemas.microsoft.com/office/drawing/2014/main" val="2109079711"/>
                    </a:ext>
                  </a:extLst>
                </a:gridCol>
                <a:gridCol w="837028">
                  <a:extLst>
                    <a:ext uri="{9D8B030D-6E8A-4147-A177-3AD203B41FA5}">
                      <a16:colId xmlns:a16="http://schemas.microsoft.com/office/drawing/2014/main" val="3162766010"/>
                    </a:ext>
                  </a:extLst>
                </a:gridCol>
                <a:gridCol w="837028">
                  <a:extLst>
                    <a:ext uri="{9D8B030D-6E8A-4147-A177-3AD203B41FA5}">
                      <a16:colId xmlns:a16="http://schemas.microsoft.com/office/drawing/2014/main" val="737444734"/>
                    </a:ext>
                  </a:extLst>
                </a:gridCol>
                <a:gridCol w="837028">
                  <a:extLst>
                    <a:ext uri="{9D8B030D-6E8A-4147-A177-3AD203B41FA5}">
                      <a16:colId xmlns:a16="http://schemas.microsoft.com/office/drawing/2014/main" val="3008221329"/>
                    </a:ext>
                  </a:extLst>
                </a:gridCol>
                <a:gridCol w="837028">
                  <a:extLst>
                    <a:ext uri="{9D8B030D-6E8A-4147-A177-3AD203B41FA5}">
                      <a16:colId xmlns:a16="http://schemas.microsoft.com/office/drawing/2014/main" val="1334492718"/>
                    </a:ext>
                  </a:extLst>
                </a:gridCol>
                <a:gridCol w="837028">
                  <a:extLst>
                    <a:ext uri="{9D8B030D-6E8A-4147-A177-3AD203B41FA5}">
                      <a16:colId xmlns:a16="http://schemas.microsoft.com/office/drawing/2014/main" val="917554738"/>
                    </a:ext>
                  </a:extLst>
                </a:gridCol>
              </a:tblGrid>
              <a:tr h="1736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기간</a:t>
                      </a:r>
                      <a:endParaRPr lang="ko-KR" altLang="en-US" sz="1000" b="1" i="0" u="none" strike="noStrike" dirty="0">
                        <a:solidFill>
                          <a:srgbClr val="40004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04320" marR="104320" marT="52160" marB="5216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자치구</a:t>
                      </a:r>
                      <a:endParaRPr lang="ko-KR" altLang="en-US" sz="1000" b="1" i="0" u="none" strike="noStrike">
                        <a:solidFill>
                          <a:srgbClr val="40004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04320" marR="104320" marT="52160" marB="52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합계</a:t>
                      </a:r>
                      <a:endParaRPr lang="ko-KR" altLang="en-US" sz="10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04320" marR="104320" marT="52160" marB="52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7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살인</a:t>
                      </a:r>
                      <a:endParaRPr lang="ko-KR" altLang="en-US" sz="10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04320" marR="104320" marT="52160" marB="52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7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강도</a:t>
                      </a:r>
                      <a:endParaRPr lang="ko-KR" altLang="en-US" sz="10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04320" marR="104320" marT="52160" marB="52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7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강간강제추행</a:t>
                      </a:r>
                      <a:endParaRPr lang="ko-KR" altLang="en-US" sz="10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04320" marR="104320" marT="52160" marB="52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7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절도</a:t>
                      </a:r>
                      <a:endParaRPr lang="ko-KR" altLang="en-US" sz="10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04320" marR="104320" marT="52160" marB="52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7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폭력</a:t>
                      </a:r>
                      <a:endParaRPr lang="ko-KR" altLang="en-US" sz="10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04320" marR="104320" marT="52160" marB="52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>
                        <a:alpha val="57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85944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발생</a:t>
                      </a:r>
                      <a:endParaRPr lang="ko-KR" altLang="en-US" sz="10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검거</a:t>
                      </a:r>
                      <a:endParaRPr lang="ko-KR" altLang="en-US" sz="10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발생</a:t>
                      </a:r>
                      <a:endParaRPr lang="ko-KR" altLang="en-US" sz="10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검거</a:t>
                      </a:r>
                      <a:endParaRPr lang="ko-KR" altLang="en-US" sz="10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발생</a:t>
                      </a:r>
                      <a:endParaRPr lang="ko-KR" altLang="en-US" sz="10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검거</a:t>
                      </a:r>
                      <a:endParaRPr lang="ko-KR" altLang="en-US" sz="1000" b="0" i="0" u="none" strike="noStrike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발생</a:t>
                      </a:r>
                      <a:endParaRPr lang="ko-KR" altLang="en-US" sz="1000" b="0" i="0" u="none" strike="noStrike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검거</a:t>
                      </a:r>
                      <a:endParaRPr lang="ko-KR" altLang="en-US" sz="1000" b="0" i="0" u="none" strike="noStrike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발생</a:t>
                      </a:r>
                      <a:endParaRPr lang="ko-KR" altLang="en-US" sz="1000" b="0" i="0" u="none" strike="noStrike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검거</a:t>
                      </a:r>
                      <a:endParaRPr lang="ko-KR" altLang="en-US" sz="10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발생</a:t>
                      </a:r>
                      <a:endParaRPr lang="ko-KR" altLang="en-US" sz="10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검거</a:t>
                      </a:r>
                      <a:endParaRPr lang="ko-KR" altLang="en-US" sz="1000" b="0" i="0" u="none" strike="noStrike" dirty="0">
                        <a:solidFill>
                          <a:srgbClr val="535353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552014"/>
                  </a:ext>
                </a:extLst>
              </a:tr>
              <a:tr h="173609">
                <a:tc rowSpan="26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2017</a:t>
                      </a:r>
                      <a:endParaRPr lang="en-US" altLang="ko-KR" sz="1000" b="0" i="0" u="none" strike="noStrike" dirty="0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04320" marR="104320" marT="52160" marB="5216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합계</a:t>
                      </a:r>
                      <a:endParaRPr lang="ko-KR" altLang="en-US" sz="1000" b="0" i="0" u="none" strike="noStrike" dirty="0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107,835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79,865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6,963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6,558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41,162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59,399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51,576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02005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종로구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4,057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4,437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1,412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1,644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2,143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2,096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21349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중구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4,184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2,851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1,846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2,061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1,804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747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용산구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4,060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2,936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1,346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626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2,381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2,016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731174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성동구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2,767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2,031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1,072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543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1,559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1,378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910537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광진구</a:t>
                      </a:r>
                      <a:endParaRPr lang="ko-KR" altLang="en-US" sz="1000" b="0" i="0" u="none" strike="noStrike" dirty="0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4,646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3,289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2,220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1,168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2,146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1,900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97723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동대문구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3,975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3,274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1,017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2,249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2,093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389992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중랑구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4,571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3,392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1,533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2,858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2,426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987432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성북구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3,434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2,479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1,344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1,902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1,627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851845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강북구</a:t>
                      </a:r>
                      <a:endParaRPr lang="ko-KR" altLang="en-US" sz="1000" b="0" i="0" u="none" strike="noStrike" dirty="0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3,393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2,824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1,014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2,156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2,023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203587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도봉구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1,652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633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1,258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1,116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770468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노원구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4,209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3,047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1,538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2,478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2,124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558605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은평구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3,883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3,207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230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1,387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2,256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2,050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969578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서대문구</a:t>
                      </a:r>
                      <a:endParaRPr lang="ko-KR" altLang="en-US" sz="1000" b="0" i="0" u="none" strike="noStrike" dirty="0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3,113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2,299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1,230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1,676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1,393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319643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마포구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5,278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3,499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2,094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2,673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2,222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099740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양천구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3,882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2,660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1,590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2,148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1,778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049238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강서구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5,135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3,927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253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1,888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1,113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2,916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2,544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400630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구로구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4,895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3,408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1,725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2,827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2,344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979587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금천구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3,265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2,572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1,141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1,874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1,676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995140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영등포구</a:t>
                      </a:r>
                      <a:endParaRPr lang="ko-KR" altLang="en-US" sz="1000" b="0" i="0" u="none" strike="noStrike" dirty="0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5,969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4,012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2,304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1,108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3,190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2,619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047530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동작구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3,330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2,242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396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1,226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593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1,700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1,466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666678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관악구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5,525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1,979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1,152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3,152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2,666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614229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서초구</a:t>
                      </a:r>
                      <a:endParaRPr lang="ko-KR" altLang="en-US" sz="1000" b="0" i="0" u="none" strike="noStrike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4,708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3,237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470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1,812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2,404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2,102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350713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강남구</a:t>
                      </a:r>
                      <a:endParaRPr lang="ko-KR" altLang="en-US" sz="1000" b="0" i="0" u="none" strike="noStrike" dirty="0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7,720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5,321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496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3,130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1,383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3,956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3,411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25251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송파구</a:t>
                      </a:r>
                      <a:endParaRPr lang="ko-KR" altLang="en-US" sz="1000" b="0" i="0" u="none" strike="noStrike" dirty="0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5,576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3,870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2,274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1,026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3,007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2,593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419804"/>
                  </a:ext>
                </a:extLst>
              </a:tr>
              <a:tr h="17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강동구</a:t>
                      </a:r>
                      <a:endParaRPr lang="ko-KR" altLang="en-US" sz="1000" b="0" i="0" u="none" strike="noStrike" dirty="0">
                        <a:solidFill>
                          <a:srgbClr val="676767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4,261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3,245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1,645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949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2,429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2,109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677" marR="6677" marT="66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43408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F1ADFC-7D7E-43DC-9363-41FD6ECD16A3}"/>
              </a:ext>
            </a:extLst>
          </p:cNvPr>
          <p:cNvSpPr/>
          <p:nvPr/>
        </p:nvSpPr>
        <p:spPr>
          <a:xfrm>
            <a:off x="0" y="1371600"/>
            <a:ext cx="12192000" cy="54864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FE2ACC-CD04-48B3-BE52-E55F2896E5AA}"/>
              </a:ext>
            </a:extLst>
          </p:cNvPr>
          <p:cNvSpPr txBox="1">
            <a:spLocks/>
          </p:cNvSpPr>
          <p:nvPr/>
        </p:nvSpPr>
        <p:spPr>
          <a:xfrm>
            <a:off x="975754" y="997179"/>
            <a:ext cx="825650" cy="364932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before</a:t>
            </a:r>
            <a:endParaRPr lang="ko-KR" altLang="en-US" sz="1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77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89965A1-000B-48D9-BA4C-F54C04AF935C}"/>
              </a:ext>
            </a:extLst>
          </p:cNvPr>
          <p:cNvGrpSpPr/>
          <p:nvPr/>
        </p:nvGrpSpPr>
        <p:grpSpPr>
          <a:xfrm>
            <a:off x="2776802" y="0"/>
            <a:ext cx="6453669" cy="5153083"/>
            <a:chOff x="2948950" y="-10489"/>
            <a:chExt cx="6453669" cy="515308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088EA7F-ABBE-4F54-B8F2-5D4A57A9A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50" y="-10489"/>
              <a:ext cx="6453669" cy="51530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A6DB7D-3660-4799-B9CF-18029711D192}"/>
                </a:ext>
              </a:extLst>
            </p:cNvPr>
            <p:cNvSpPr txBox="1"/>
            <p:nvPr/>
          </p:nvSpPr>
          <p:spPr>
            <a:xfrm>
              <a:off x="4615148" y="3796145"/>
              <a:ext cx="3121272" cy="369332"/>
            </a:xfrm>
            <a:prstGeom prst="rect">
              <a:avLst/>
            </a:prstGeom>
            <a:solidFill>
              <a:schemeClr val="tx1">
                <a:alpha val="57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Data</a:t>
              </a:r>
              <a:r>
                <a:rPr lang="en-US" altLang="ko-KR" dirty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cleaning &amp; construction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5DF40A-2B4E-4653-A0D5-B52B02666DAC}"/>
              </a:ext>
            </a:extLst>
          </p:cNvPr>
          <p:cNvGrpSpPr/>
          <p:nvPr/>
        </p:nvGrpSpPr>
        <p:grpSpPr>
          <a:xfrm>
            <a:off x="2379058" y="5291629"/>
            <a:ext cx="8833887" cy="1122063"/>
            <a:chOff x="2573022" y="5153083"/>
            <a:chExt cx="8833887" cy="11220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364682-5559-4B24-B753-DEA1ABB7C66D}"/>
                </a:ext>
              </a:extLst>
            </p:cNvPr>
            <p:cNvSpPr txBox="1"/>
            <p:nvPr/>
          </p:nvSpPr>
          <p:spPr>
            <a:xfrm>
              <a:off x="2573022" y="5153083"/>
              <a:ext cx="70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CCTV 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데이터에서 연도별 데이터는 사용하지 않고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설치 수만 사용</a:t>
              </a:r>
              <a:endPara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15CFB18-65BD-4965-B974-480BB4A03314}"/>
                </a:ext>
              </a:extLst>
            </p:cNvPr>
            <p:cNvSpPr/>
            <p:nvPr/>
          </p:nvSpPr>
          <p:spPr>
            <a:xfrm>
              <a:off x="2573022" y="5529448"/>
              <a:ext cx="77862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2. Crime 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데이터에서의 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NA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값은 범죄가 발생하지 않은 경우이므로 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0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으로 처리</a:t>
              </a:r>
              <a:endPara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EC587-FB7A-4FAA-8A84-C4C56AC75662}"/>
                </a:ext>
              </a:extLst>
            </p:cNvPr>
            <p:cNvSpPr/>
            <p:nvPr/>
          </p:nvSpPr>
          <p:spPr>
            <a:xfrm>
              <a:off x="2573022" y="5905814"/>
              <a:ext cx="883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3. Crime 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데이터에서 검거보다 발생한 자체가 중요한 정보라 생각해 발생횟수 컬럼만 사용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A625EA-67ED-4B57-9473-C62784E1F10E}"/>
              </a:ext>
            </a:extLst>
          </p:cNvPr>
          <p:cNvSpPr/>
          <p:nvPr/>
        </p:nvSpPr>
        <p:spPr>
          <a:xfrm>
            <a:off x="2115127" y="5291629"/>
            <a:ext cx="92364" cy="11220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5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89965A1-000B-48D9-BA4C-F54C04AF935C}"/>
              </a:ext>
            </a:extLst>
          </p:cNvPr>
          <p:cNvGrpSpPr/>
          <p:nvPr/>
        </p:nvGrpSpPr>
        <p:grpSpPr>
          <a:xfrm>
            <a:off x="2776802" y="0"/>
            <a:ext cx="6453669" cy="5153083"/>
            <a:chOff x="2948950" y="-10489"/>
            <a:chExt cx="6453669" cy="515308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088EA7F-ABBE-4F54-B8F2-5D4A57A9A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50" y="-10489"/>
              <a:ext cx="6453669" cy="51530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A6DB7D-3660-4799-B9CF-18029711D192}"/>
                </a:ext>
              </a:extLst>
            </p:cNvPr>
            <p:cNvSpPr txBox="1"/>
            <p:nvPr/>
          </p:nvSpPr>
          <p:spPr>
            <a:xfrm>
              <a:off x="4615148" y="3796145"/>
              <a:ext cx="3121272" cy="369332"/>
            </a:xfrm>
            <a:prstGeom prst="rect">
              <a:avLst/>
            </a:prstGeom>
            <a:solidFill>
              <a:schemeClr val="tx1">
                <a:alpha val="57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Data</a:t>
              </a:r>
              <a:r>
                <a:rPr lang="en-US" altLang="ko-KR" dirty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cleaning &amp; construction</a:t>
              </a:r>
            </a:p>
          </p:txBody>
        </p:sp>
      </p:grpSp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3E3120D-D8AD-4221-961D-7BDCA4124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5" y="334016"/>
            <a:ext cx="5505450" cy="310745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E0D0D90-039E-4F8E-A967-DB58F2EB4717}"/>
              </a:ext>
            </a:extLst>
          </p:cNvPr>
          <p:cNvSpPr/>
          <p:nvPr/>
        </p:nvSpPr>
        <p:spPr>
          <a:xfrm>
            <a:off x="2347912" y="5518242"/>
            <a:ext cx="7229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두 데이터를 합치려 했으나 기준이 되는 컬럼의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모양이 달랐기 때문에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같은 모양으로 만들어주는 과정부터 실행시켜 주었음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6C33A6-941F-4CAF-99FF-E6BF7574983E}"/>
              </a:ext>
            </a:extLst>
          </p:cNvPr>
          <p:cNvSpPr/>
          <p:nvPr/>
        </p:nvSpPr>
        <p:spPr>
          <a:xfrm>
            <a:off x="2347912" y="5335662"/>
            <a:ext cx="7334250" cy="951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89965A1-000B-48D9-BA4C-F54C04AF935C}"/>
              </a:ext>
            </a:extLst>
          </p:cNvPr>
          <p:cNvGrpSpPr/>
          <p:nvPr/>
        </p:nvGrpSpPr>
        <p:grpSpPr>
          <a:xfrm>
            <a:off x="2776802" y="0"/>
            <a:ext cx="6453669" cy="5153083"/>
            <a:chOff x="2948950" y="-10489"/>
            <a:chExt cx="6453669" cy="515308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088EA7F-ABBE-4F54-B8F2-5D4A57A9A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50" y="-10489"/>
              <a:ext cx="6453669" cy="51530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A6DB7D-3660-4799-B9CF-18029711D192}"/>
                </a:ext>
              </a:extLst>
            </p:cNvPr>
            <p:cNvSpPr txBox="1"/>
            <p:nvPr/>
          </p:nvSpPr>
          <p:spPr>
            <a:xfrm>
              <a:off x="5255909" y="3834245"/>
              <a:ext cx="1757775" cy="369332"/>
            </a:xfrm>
            <a:prstGeom prst="rect">
              <a:avLst/>
            </a:prstGeom>
            <a:solidFill>
              <a:schemeClr val="tx1">
                <a:alpha val="57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Data</a:t>
              </a:r>
              <a:r>
                <a:rPr lang="en-US" altLang="ko-KR" dirty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integration</a:t>
              </a:r>
              <a:endParaRPr lang="en-US" altLang="ko-KR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0D0D90-039E-4F8E-A967-DB58F2EB4717}"/>
              </a:ext>
            </a:extLst>
          </p:cNvPr>
          <p:cNvSpPr/>
          <p:nvPr/>
        </p:nvSpPr>
        <p:spPr>
          <a:xfrm>
            <a:off x="2295523" y="5568817"/>
            <a:ext cx="7334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25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 </a:t>
            </a:r>
            <a:r>
              <a:rPr lang="ko-KR" altLang="en-US" dirty="0">
                <a:solidFill>
                  <a:srgbClr val="C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자치구를 기준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으로 각 범죄의 발생건수와 </a:t>
            </a:r>
            <a:r>
              <a:rPr lang="en-US" altLang="ko-KR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cctv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총 설치 수를 병합시킴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6C33A6-941F-4CAF-99FF-E6BF7574983E}"/>
              </a:ext>
            </a:extLst>
          </p:cNvPr>
          <p:cNvSpPr/>
          <p:nvPr/>
        </p:nvSpPr>
        <p:spPr>
          <a:xfrm>
            <a:off x="2347912" y="5335662"/>
            <a:ext cx="7334250" cy="951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3437928-CAA3-4AAC-A13C-0B71CCFBE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29182"/>
            <a:ext cx="5486400" cy="309981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4D87613-1E91-4E8A-BD3F-B002692E35D5}"/>
              </a:ext>
            </a:extLst>
          </p:cNvPr>
          <p:cNvSpPr/>
          <p:nvPr/>
        </p:nvSpPr>
        <p:spPr>
          <a:xfrm>
            <a:off x="2295523" y="5891446"/>
            <a:ext cx="7258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해당 </a:t>
            </a:r>
            <a:r>
              <a:rPr lang="en-US" altLang="ko-KR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cctv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 속한 자치구에 각 변수를 지정해 범죄 예측의 </a:t>
            </a:r>
            <a:r>
              <a:rPr lang="en-US" altLang="ko-KR" dirty="0">
                <a:solidFill>
                  <a:srgbClr val="C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input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으로 활용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149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95724" y="348962"/>
            <a:ext cx="4400551" cy="415093"/>
          </a:xfrm>
          <a:solidFill>
            <a:schemeClr val="bg1">
              <a:alpha val="58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 및 요일 별 </a:t>
            </a:r>
            <a:r>
              <a:rPr lang="ko-KR" altLang="en-US" sz="2400" dirty="0">
                <a:solidFill>
                  <a:srgbClr val="C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범죄 발생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건 수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251833"/>
            <a:ext cx="1029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2943D97-AD5F-417F-AD25-2F435AEEB788}"/>
              </a:ext>
            </a:extLst>
          </p:cNvPr>
          <p:cNvGrpSpPr/>
          <p:nvPr/>
        </p:nvGrpSpPr>
        <p:grpSpPr>
          <a:xfrm>
            <a:off x="3095624" y="1621165"/>
            <a:ext cx="7715250" cy="4630424"/>
            <a:chOff x="2381249" y="1399330"/>
            <a:chExt cx="7715250" cy="463042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1249" y="1399330"/>
              <a:ext cx="7429500" cy="14192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1249" y="3019217"/>
              <a:ext cx="7324725" cy="13906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1249" y="4610529"/>
              <a:ext cx="7715250" cy="1419225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C25837-5CD2-4759-BA87-F6E40A54F48C}"/>
              </a:ext>
            </a:extLst>
          </p:cNvPr>
          <p:cNvSpPr/>
          <p:nvPr/>
        </p:nvSpPr>
        <p:spPr>
          <a:xfrm>
            <a:off x="2672713" y="1570651"/>
            <a:ext cx="45719" cy="47314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974B515-FA53-40A7-B6B6-591399377871}"/>
              </a:ext>
            </a:extLst>
          </p:cNvPr>
          <p:cNvSpPr/>
          <p:nvPr/>
        </p:nvSpPr>
        <p:spPr>
          <a:xfrm>
            <a:off x="1666876" y="1371600"/>
            <a:ext cx="9544049" cy="5137438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0CACAE9-9827-4FF7-BFE9-A023510960BF}"/>
              </a:ext>
            </a:extLst>
          </p:cNvPr>
          <p:cNvSpPr txBox="1">
            <a:spLocks/>
          </p:cNvSpPr>
          <p:nvPr/>
        </p:nvSpPr>
        <p:spPr>
          <a:xfrm>
            <a:off x="2532661" y="996584"/>
            <a:ext cx="672357" cy="364932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data</a:t>
            </a:r>
            <a:endParaRPr lang="ko-KR" altLang="en-US" sz="1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94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1530</Words>
  <Application>Microsoft Office PowerPoint</Application>
  <PresentationFormat>와이드스크린</PresentationFormat>
  <Paragraphs>1019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-윤고딕320</vt:lpstr>
      <vt:lpstr>-윤고딕350</vt:lpstr>
      <vt:lpstr>Arial</vt:lpstr>
      <vt:lpstr>굴림</vt:lpstr>
      <vt:lpstr>맑은 고딕</vt:lpstr>
      <vt:lpstr>Office 테마</vt:lpstr>
      <vt:lpstr>PowerPoint 프레젠테이션</vt:lpstr>
      <vt:lpstr>PowerPoint 프레젠테이션</vt:lpstr>
      <vt:lpstr>전국 cctv 표준 데이터</vt:lpstr>
      <vt:lpstr>자치구별 cctv 설치 현황</vt:lpstr>
      <vt:lpstr>5대 범죄 발생 현황 </vt:lpstr>
      <vt:lpstr>PowerPoint 프레젠테이션</vt:lpstr>
      <vt:lpstr>PowerPoint 프레젠테이션</vt:lpstr>
      <vt:lpstr>PowerPoint 프레젠테이션</vt:lpstr>
      <vt:lpstr>시간 및 요일 별 범죄 발생 건 수 </vt:lpstr>
      <vt:lpstr>시간 및 요일 별 범죄 발생 건 수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ghktjd15gh@gmail.com</dc:creator>
  <cp:lastModifiedBy>김 세정</cp:lastModifiedBy>
  <cp:revision>38</cp:revision>
  <dcterms:created xsi:type="dcterms:W3CDTF">2019-03-29T06:09:38Z</dcterms:created>
  <dcterms:modified xsi:type="dcterms:W3CDTF">2019-03-31T09:28:32Z</dcterms:modified>
</cp:coreProperties>
</file>