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9" r:id="rId3"/>
    <p:sldId id="257" r:id="rId4"/>
    <p:sldId id="289" r:id="rId5"/>
    <p:sldId id="290" r:id="rId6"/>
    <p:sldId id="291" r:id="rId7"/>
    <p:sldId id="292" r:id="rId8"/>
    <p:sldId id="268" r:id="rId9"/>
  </p:sldIdLst>
  <p:sldSz cx="12192000" cy="6858000"/>
  <p:notesSz cx="6858000" cy="9144000"/>
  <p:embeddedFontLst>
    <p:embeddedFont>
      <p:font typeface="08서울남산체 L" panose="02020603020101020101" pitchFamily="18" charset="-127"/>
      <p:regular r:id="rId10"/>
    </p:embeddedFont>
    <p:embeddedFont>
      <p:font typeface="a발레리노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배달의민족 도현" panose="020B0600000101010101" pitchFamily="50" charset="-127"/>
      <p:regular r:id="rId14"/>
    </p:embeddedFont>
    <p:embeddedFont>
      <p:font typeface="배달의민족 한나는 열한살" panose="020B0600000101010101" pitchFamily="50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54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65EB6-26D0-4E65-8E71-A8B8B595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1A210-9AAC-4D63-9434-0782C6C0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01E5-DEA6-4CDF-91F8-3832782B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51324-662D-401E-8EC4-832177A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F342F-6EE5-434A-9575-6AECD7EA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0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878F-B93A-4D36-BDC7-F1C3A51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7FA26-9A7F-4E6F-8F51-E895B330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38928-2880-409C-B89D-C1B21A3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53BFD-3726-40A8-AD36-7BFB93B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239C3-7579-44FE-B634-65E25531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9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F0ECB-5CD0-4B52-81DD-3A80637C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840B7-8FC2-4C6B-B9AC-39B2F638E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F84CE-1CDE-4A8E-B560-928A70BF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F1BEF-3330-4C9C-9B52-311DCBA5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1C540-A646-4D3F-BB70-60BE9CBA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3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0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5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2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08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35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5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06AC2-C816-4557-89EC-CEEC9729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32FD2-8384-4A7B-933B-F6E1BED4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1EA99-CE65-4DBB-BEA1-1AE23C7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474F5-EC30-4AD9-A108-7F0F2AE6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12669-37AA-48BF-9C4B-792BF7EE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01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9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50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E3593-FD7F-431F-946E-C824F96C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AB288-FA40-4B45-9518-A45390E6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A86B1-83D5-41C8-BE73-F13A7A73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FC765-8826-4584-87F4-40BCAAEF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45E0B-2661-42B9-92ED-27C01688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7F960-7022-4588-A1A7-98247FE8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878C-4B0E-44DD-B503-921123F98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04FD9-A137-4604-BB4D-15BC3085A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EF705-3CAB-4845-808C-CF32AF7D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5959-AAF9-48D0-A1E4-0A760926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E3B76-CB37-4BD3-A550-C2DF99AD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8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9054-111F-46B0-8E2C-B0550F0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503FB-ABB2-4A5F-9261-BE12B565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04474-8AFB-4230-A29F-C40AF774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002C4-DF5F-453A-AC22-2F1BE48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6442B-7F0E-41BD-9828-34D77FD92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84B40D-E16C-4AE9-A7CF-821CAE92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A492E-80CD-4FEB-A693-65F7DC9C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42F7C-29F3-4D4F-A1B1-C194AE81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9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4BCE6-0C13-44B6-B298-6B3C7C7D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43C12-226E-4870-95EB-5770FE12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8782E1-237D-454B-A9BB-414633EC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CDCFF-7B12-4819-B14A-C836DBA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1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C4990-A014-40D0-A1EE-6CC938D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3ED2E9-1ADC-44EA-89D5-FD886132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BBCE0-1C7E-4584-B804-B170A089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042A7-52A3-46AF-90E4-3DC996C0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634DF-21BF-42D8-B0A1-7FE03CAC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CAF75-884F-4586-A195-C88962DB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CF85A-EBE9-4963-B530-B412F5F0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03068-A1A0-4694-9192-B12E948E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217D-7074-418B-9636-674547D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A564-2BF0-4D95-8968-4C4FFE1D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A5362-CAB5-4586-9201-EF996A77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94B19-F7F4-4F98-B35E-76696E0C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EF98B-54C6-4160-A330-5583D5A6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DF582-D6AE-4DED-90FF-601F391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781F8-7458-42A5-A5A9-3DCAA54C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9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76CAB-7BB6-4BA3-98B2-7780C50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1189F-D330-405C-8EBF-7D0FD430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716DF-7A0B-4F81-9565-20D89E266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ADD-AF02-412F-A984-895DDEBCDA2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80D7A-B74A-4710-9FBC-F21346B9E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235B5-5EE5-463E-8B67-A7EC81A6B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6B2-2303-43AB-BA71-48A9085F7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4D686-B6E2-4832-BE10-70E0826E3DE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2BBC-CD2D-4980-BCB0-F2B79091A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227292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이등변 삼각형 6"/>
          <p:cNvSpPr/>
          <p:nvPr/>
        </p:nvSpPr>
        <p:spPr>
          <a:xfrm flipV="1">
            <a:off x="3487572" y="238"/>
            <a:ext cx="5185319" cy="2480441"/>
          </a:xfrm>
          <a:prstGeom prst="triangle">
            <a:avLst>
              <a:gd name="adj" fmla="val 50273"/>
            </a:avLst>
          </a:prstGeom>
          <a:solidFill>
            <a:srgbClr val="FF6E5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8253" y="1135781"/>
            <a:ext cx="29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49106" y="2161780"/>
            <a:ext cx="5802873" cy="1777456"/>
            <a:chOff x="3178796" y="1844424"/>
            <a:chExt cx="5802873" cy="15266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평행 사변형 7"/>
            <p:cNvSpPr/>
            <p:nvPr/>
          </p:nvSpPr>
          <p:spPr>
            <a:xfrm>
              <a:off x="3178796" y="1844424"/>
              <a:ext cx="5802873" cy="1526659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2775" y="1953292"/>
              <a:ext cx="5454295" cy="124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발레리노" panose="02020600000000000000" pitchFamily="18" charset="-127"/>
                  <a:ea typeface="a발레리노" panose="02020600000000000000" pitchFamily="18" charset="-127"/>
                  <a:cs typeface="+mn-cs"/>
                </a:rPr>
                <a:t>연세</a:t>
              </a:r>
              <a:r>
                <a:rPr kumimoji="0" lang="ko-KR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발레리노" panose="02020600000000000000" pitchFamily="18" charset="-127"/>
                  <a:ea typeface="a발레리노" panose="02020600000000000000" pitchFamily="18" charset="-127"/>
                  <a:cs typeface="+mn-cs"/>
                </a:rPr>
                <a:t> </a:t>
              </a:r>
              <a:r>
                <a:rPr kumimoji="0" lang="ko-KR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발레리노" panose="02020600000000000000" pitchFamily="18" charset="-127"/>
                  <a:ea typeface="a발레리노" panose="02020600000000000000" pitchFamily="18" charset="-127"/>
                  <a:cs typeface="+mn-cs"/>
                </a:rPr>
                <a:t>치킨</a:t>
              </a:r>
              <a:endParaRPr kumimoji="0" lang="ko-KR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발레리노" panose="02020600000000000000" pitchFamily="18" charset="-127"/>
                <a:ea typeface="a발레리노" panose="02020600000000000000" pitchFamily="18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3A2F71-63F1-40B1-A47E-05785ED4DC0D}"/>
              </a:ext>
            </a:extLst>
          </p:cNvPr>
          <p:cNvGrpSpPr/>
          <p:nvPr/>
        </p:nvGrpSpPr>
        <p:grpSpPr>
          <a:xfrm>
            <a:off x="5482728" y="917128"/>
            <a:ext cx="1195007" cy="927570"/>
            <a:chOff x="4728070" y="3007886"/>
            <a:chExt cx="2665355" cy="2068861"/>
          </a:xfrm>
        </p:grpSpPr>
        <p:sp>
          <p:nvSpPr>
            <p:cNvPr id="9" name="도넛 8"/>
            <p:cNvSpPr/>
            <p:nvPr/>
          </p:nvSpPr>
          <p:spPr>
            <a:xfrm>
              <a:off x="5216878" y="3293667"/>
              <a:ext cx="1783080" cy="1783080"/>
            </a:xfrm>
            <a:prstGeom prst="donut">
              <a:avLst>
                <a:gd name="adj" fmla="val 1012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4930324">
              <a:off x="4856086" y="4144528"/>
              <a:ext cx="466344" cy="7223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6606491" y="3007886"/>
              <a:ext cx="786934" cy="738162"/>
              <a:chOff x="6405555" y="2801867"/>
              <a:chExt cx="786934" cy="738162"/>
            </a:xfrm>
          </p:grpSpPr>
          <p:sp>
            <p:nvSpPr>
              <p:cNvPr id="12" name="눈물 방울 11"/>
              <p:cNvSpPr/>
              <p:nvPr/>
            </p:nvSpPr>
            <p:spPr>
              <a:xfrm>
                <a:off x="6531059" y="2859654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눈물 방울 18"/>
              <p:cNvSpPr/>
              <p:nvPr/>
            </p:nvSpPr>
            <p:spPr>
              <a:xfrm rot="654376">
                <a:off x="6667693" y="3052085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눈물 방울 19"/>
              <p:cNvSpPr/>
              <p:nvPr/>
            </p:nvSpPr>
            <p:spPr>
              <a:xfrm rot="20227969">
                <a:off x="6405555" y="2801867"/>
                <a:ext cx="524796" cy="487944"/>
              </a:xfrm>
              <a:prstGeom prst="teardrop">
                <a:avLst>
                  <a:gd name="adj" fmla="val 14145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3" name="이등변 삼각형 22"/>
            <p:cNvSpPr/>
            <p:nvPr/>
          </p:nvSpPr>
          <p:spPr>
            <a:xfrm rot="5961877">
              <a:off x="5767461" y="3878210"/>
              <a:ext cx="162661" cy="247302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DF7DF-AA62-4289-8E0A-BDF6EAFF0BE2}"/>
              </a:ext>
            </a:extLst>
          </p:cNvPr>
          <p:cNvSpPr/>
          <p:nvPr/>
        </p:nvSpPr>
        <p:spPr>
          <a:xfrm>
            <a:off x="2826552" y="4617976"/>
            <a:ext cx="6930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A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|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김소이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김세정 송민수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송자영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유건욱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정지혜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8B3235-1CE4-47E4-AB80-23BA69BF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2414" y="487973"/>
            <a:ext cx="381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E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D8608A-2C46-40C6-9174-30F54B9A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414" y="487973"/>
            <a:ext cx="381000" cy="2476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06D5FD3-F583-4B48-A74F-2CA89F65E2C6}"/>
              </a:ext>
            </a:extLst>
          </p:cNvPr>
          <p:cNvGrpSpPr/>
          <p:nvPr/>
        </p:nvGrpSpPr>
        <p:grpSpPr>
          <a:xfrm>
            <a:off x="1068954" y="140677"/>
            <a:ext cx="10283674" cy="91836"/>
            <a:chOff x="179512" y="188640"/>
            <a:chExt cx="8856984" cy="7200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A7A191-F83B-4253-B4B2-5A6CBEBEB9B2}"/>
                </a:ext>
              </a:extLst>
            </p:cNvPr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079E44-AC80-4322-9A0E-BA0D1DC0324D}"/>
                </a:ext>
              </a:extLst>
            </p:cNvPr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0332A7-5C17-4E84-8607-FA6E59C67B73}"/>
              </a:ext>
            </a:extLst>
          </p:cNvPr>
          <p:cNvGrpSpPr/>
          <p:nvPr/>
        </p:nvGrpSpPr>
        <p:grpSpPr>
          <a:xfrm>
            <a:off x="1068954" y="6549389"/>
            <a:ext cx="10283674" cy="91836"/>
            <a:chOff x="179512" y="6597352"/>
            <a:chExt cx="8856984" cy="7200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2248491-02F8-411A-9673-4A86CEB451E6}"/>
                </a:ext>
              </a:extLst>
            </p:cNvPr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EC169C-0337-4355-A344-197D9582A000}"/>
                </a:ext>
              </a:extLst>
            </p:cNvPr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312529-727A-40AE-884E-6D50B9414D23}"/>
              </a:ext>
            </a:extLst>
          </p:cNvPr>
          <p:cNvSpPr txBox="1"/>
          <p:nvPr/>
        </p:nvSpPr>
        <p:spPr>
          <a:xfrm>
            <a:off x="1720645" y="487973"/>
            <a:ext cx="260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INDEX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47B3B-7EF6-4451-B8A6-04B792BFF3E4}"/>
              </a:ext>
            </a:extLst>
          </p:cNvPr>
          <p:cNvSpPr txBox="1"/>
          <p:nvPr/>
        </p:nvSpPr>
        <p:spPr>
          <a:xfrm>
            <a:off x="1720645" y="1824762"/>
            <a:ext cx="921698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5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구현</a:t>
            </a:r>
            <a:endParaRPr lang="en-US" altLang="ko-KR" sz="5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4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4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5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모델링을 통한 서비스 예시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64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7B24F1-D7DA-4549-845E-6EE13C9FEEFA}"/>
              </a:ext>
            </a:extLst>
          </p:cNvPr>
          <p:cNvSpPr/>
          <p:nvPr/>
        </p:nvSpPr>
        <p:spPr>
          <a:xfrm>
            <a:off x="3594296" y="1167639"/>
            <a:ext cx="4656406" cy="492348"/>
          </a:xfrm>
          <a:prstGeom prst="rect">
            <a:avLst/>
          </a:prstGeom>
          <a:solidFill>
            <a:srgbClr val="FF6E5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1C1A11-BF9E-409F-9C72-A3E2955504F0}"/>
              </a:ext>
            </a:extLst>
          </p:cNvPr>
          <p:cNvCxnSpPr>
            <a:cxnSpLocks/>
          </p:cNvCxnSpPr>
          <p:nvPr/>
        </p:nvCxnSpPr>
        <p:spPr>
          <a:xfrm>
            <a:off x="432730" y="236354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404A96-1875-481E-A19D-DD6AA0364FEB}"/>
              </a:ext>
            </a:extLst>
          </p:cNvPr>
          <p:cNvCxnSpPr>
            <a:cxnSpLocks/>
          </p:cNvCxnSpPr>
          <p:nvPr/>
        </p:nvCxnSpPr>
        <p:spPr>
          <a:xfrm>
            <a:off x="432730" y="1091977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3546FF-9872-425B-92AD-5C2FFDF6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5" y="289857"/>
            <a:ext cx="359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 구현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22" y="1769782"/>
            <a:ext cx="10057932" cy="11796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22" y="2949416"/>
            <a:ext cx="10057932" cy="3618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07BFD-1903-45D1-9292-7EA83C5E1014}"/>
              </a:ext>
            </a:extLst>
          </p:cNvPr>
          <p:cNvSpPr txBox="1"/>
          <p:nvPr/>
        </p:nvSpPr>
        <p:spPr>
          <a:xfrm>
            <a:off x="3770143" y="1167639"/>
            <a:ext cx="444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Feature Engineering(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 예시</a:t>
            </a:r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6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1C1A11-BF9E-409F-9C72-A3E2955504F0}"/>
              </a:ext>
            </a:extLst>
          </p:cNvPr>
          <p:cNvCxnSpPr>
            <a:cxnSpLocks/>
          </p:cNvCxnSpPr>
          <p:nvPr/>
        </p:nvCxnSpPr>
        <p:spPr>
          <a:xfrm>
            <a:off x="432730" y="236354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404A96-1875-481E-A19D-DD6AA0364FEB}"/>
              </a:ext>
            </a:extLst>
          </p:cNvPr>
          <p:cNvCxnSpPr>
            <a:cxnSpLocks/>
          </p:cNvCxnSpPr>
          <p:nvPr/>
        </p:nvCxnSpPr>
        <p:spPr>
          <a:xfrm>
            <a:off x="432730" y="1091977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6020" y="2015307"/>
            <a:ext cx="105572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통화건수를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기준으로 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개의 지역으로 나누어 모델 구축</a:t>
            </a: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: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총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개의 모델이 존재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</a:p>
          <a:p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미세먼지량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평균기온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일강수량을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표준화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(centering, scaling)</a:t>
            </a:r>
          </a:p>
          <a:p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변수마다 측정 단위가 다르기 때문에 표준화 필요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주말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토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여부의 변수를 추가</a:t>
            </a: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: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앞서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data understanding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과정에서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금토일의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치킨업종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통화량과 평일 통화량의 평균 차이가 있음     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확인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대한민국 국가대표 축구일정 변수 추가</a:t>
            </a: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: (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국민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domain knowledge)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축구시청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치킨 먹는 날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국가대표 축구 일정을 추가하여 예측력 상승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2E272-5672-41DA-A0A5-8B30A0767F74}"/>
              </a:ext>
            </a:extLst>
          </p:cNvPr>
          <p:cNvSpPr/>
          <p:nvPr/>
        </p:nvSpPr>
        <p:spPr>
          <a:xfrm>
            <a:off x="3594296" y="1167639"/>
            <a:ext cx="4656406" cy="492348"/>
          </a:xfrm>
          <a:prstGeom prst="rect">
            <a:avLst/>
          </a:prstGeom>
          <a:solidFill>
            <a:srgbClr val="FF6E5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5AFE3-1584-4377-B41B-21D2BFF36A14}"/>
              </a:ext>
            </a:extLst>
          </p:cNvPr>
          <p:cNvSpPr txBox="1"/>
          <p:nvPr/>
        </p:nvSpPr>
        <p:spPr>
          <a:xfrm>
            <a:off x="4149971" y="1167639"/>
            <a:ext cx="444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Feature Engineering-</a:t>
            </a:r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C9692-4B08-4CE2-9ED0-B50E1001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5" y="289857"/>
            <a:ext cx="359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 구현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9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1C1A11-BF9E-409F-9C72-A3E2955504F0}"/>
              </a:ext>
            </a:extLst>
          </p:cNvPr>
          <p:cNvCxnSpPr>
            <a:cxnSpLocks/>
          </p:cNvCxnSpPr>
          <p:nvPr/>
        </p:nvCxnSpPr>
        <p:spPr>
          <a:xfrm>
            <a:off x="432730" y="236354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404A96-1875-481E-A19D-DD6AA0364FEB}"/>
              </a:ext>
            </a:extLst>
          </p:cNvPr>
          <p:cNvCxnSpPr>
            <a:cxnSpLocks/>
          </p:cNvCxnSpPr>
          <p:nvPr/>
        </p:nvCxnSpPr>
        <p:spPr>
          <a:xfrm>
            <a:off x="432730" y="1091977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253455"/>
            <a:ext cx="1083945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344" y="1830641"/>
            <a:ext cx="873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Random component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Poisson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분포를 하는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Generalized Linear Model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8344" y="2916648"/>
            <a:ext cx="8735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치킨 업종 통화량이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Poisson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분포를 따른다고 보아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Possion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regression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시행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Iterative Reweighted Least Square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계수를 찾은 후 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예측값을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만듦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49183"/>
          <a:stretch/>
        </p:blipFill>
        <p:spPr>
          <a:xfrm>
            <a:off x="1534399" y="3873835"/>
            <a:ext cx="4525089" cy="22994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50197"/>
          <a:stretch/>
        </p:blipFill>
        <p:spPr>
          <a:xfrm>
            <a:off x="6059488" y="3919695"/>
            <a:ext cx="4525089" cy="2253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C81BBD-54E7-451D-BC7A-A8ECD9888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5" y="289857"/>
            <a:ext cx="359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 구현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F0F407-365B-4956-BA56-DF8692A45DB8}"/>
              </a:ext>
            </a:extLst>
          </p:cNvPr>
          <p:cNvSpPr/>
          <p:nvPr/>
        </p:nvSpPr>
        <p:spPr>
          <a:xfrm>
            <a:off x="3594296" y="1167639"/>
            <a:ext cx="4656406" cy="492348"/>
          </a:xfrm>
          <a:prstGeom prst="rect">
            <a:avLst/>
          </a:prstGeom>
          <a:solidFill>
            <a:srgbClr val="FF6E5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C47CF-DBF2-4296-B4AE-26126DF7B196}"/>
              </a:ext>
            </a:extLst>
          </p:cNvPr>
          <p:cNvSpPr txBox="1"/>
          <p:nvPr/>
        </p:nvSpPr>
        <p:spPr>
          <a:xfrm>
            <a:off x="4666165" y="1196595"/>
            <a:ext cx="444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Modeling Algorithm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764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1C1A11-BF9E-409F-9C72-A3E2955504F0}"/>
              </a:ext>
            </a:extLst>
          </p:cNvPr>
          <p:cNvCxnSpPr>
            <a:cxnSpLocks/>
          </p:cNvCxnSpPr>
          <p:nvPr/>
        </p:nvCxnSpPr>
        <p:spPr>
          <a:xfrm>
            <a:off x="432730" y="236354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404A96-1875-481E-A19D-DD6AA0364FEB}"/>
              </a:ext>
            </a:extLst>
          </p:cNvPr>
          <p:cNvCxnSpPr>
            <a:cxnSpLocks/>
          </p:cNvCxnSpPr>
          <p:nvPr/>
        </p:nvCxnSpPr>
        <p:spPr>
          <a:xfrm>
            <a:off x="432730" y="1091977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0" y="1922974"/>
            <a:ext cx="1083945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730" y="1413164"/>
            <a:ext cx="1083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MSE of GLM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32" y="4198341"/>
            <a:ext cx="108394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 선정 이유</a:t>
            </a: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치킨 업종 통화량이 정규분포를 따르는 것보다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포아송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분포를 따른다고 가정하는 것이 더 타당함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GLM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 MSE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는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OLS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나 </a:t>
            </a:r>
            <a:r>
              <a:rPr lang="en-US" altLang="ko-KR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RandomForest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 MSE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보다 더 작음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이해하기 쉬운 알고리즘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서비스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제공시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backend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 계수의 곱과 합으로 결과를 낼 수 있기에 빠른 속도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AA11-85B9-4C0B-8A4D-08FB50C73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5" y="289857"/>
            <a:ext cx="359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 구현</a:t>
            </a:r>
            <a:endParaRPr kumimoji="0" lang="en-US" altLang="ko-KR" sz="7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2F466-809F-4D19-9FC7-70741931BED9}"/>
              </a:ext>
            </a:extLst>
          </p:cNvPr>
          <p:cNvSpPr/>
          <p:nvPr/>
        </p:nvSpPr>
        <p:spPr>
          <a:xfrm>
            <a:off x="3594296" y="1167639"/>
            <a:ext cx="4656406" cy="492348"/>
          </a:xfrm>
          <a:prstGeom prst="rect">
            <a:avLst/>
          </a:prstGeom>
          <a:solidFill>
            <a:srgbClr val="FF6E5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4CC00-C938-4D1A-85D6-4D0929C7D9BC}"/>
              </a:ext>
            </a:extLst>
          </p:cNvPr>
          <p:cNvSpPr txBox="1"/>
          <p:nvPr/>
        </p:nvSpPr>
        <p:spPr>
          <a:xfrm>
            <a:off x="4666165" y="1196595"/>
            <a:ext cx="444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Modeling Algorithm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983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F5FBA4-BC2B-435B-8430-421F45F91676}"/>
              </a:ext>
            </a:extLst>
          </p:cNvPr>
          <p:cNvCxnSpPr>
            <a:cxnSpLocks/>
          </p:cNvCxnSpPr>
          <p:nvPr/>
        </p:nvCxnSpPr>
        <p:spPr>
          <a:xfrm>
            <a:off x="432730" y="236354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D398450-5425-4507-B8CC-87354BB3FCE8}"/>
              </a:ext>
            </a:extLst>
          </p:cNvPr>
          <p:cNvCxnSpPr>
            <a:cxnSpLocks/>
          </p:cNvCxnSpPr>
          <p:nvPr/>
        </p:nvCxnSpPr>
        <p:spPr>
          <a:xfrm>
            <a:off x="432730" y="1091977"/>
            <a:ext cx="30849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BC1D69-C809-4A34-87D2-3082ED7B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81" y="294607"/>
            <a:ext cx="34794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서비스 예시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56" y="1276188"/>
            <a:ext cx="6017947" cy="4017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924" y="5412080"/>
            <a:ext cx="109473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전체 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기간의 주문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전화량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예측값에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개별 치킨 가게의 </a:t>
            </a:r>
            <a:r>
              <a:rPr lang="ko-KR" altLang="en-US" sz="2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예측값을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표시한 그래프를 제공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동일한 지역의 한 달 주문전화량에서 내 가게의 전화주문량이 어느 정도 수준이 되는지 파악할 수 있다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86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252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Arial</vt:lpstr>
      <vt:lpstr>a발레리노</vt:lpstr>
      <vt:lpstr>나눔스퀘어</vt:lpstr>
      <vt:lpstr>08서울남산체 L</vt:lpstr>
      <vt:lpstr>맑은 고딕</vt:lpstr>
      <vt:lpstr>배달의민족 도현</vt:lpstr>
      <vt:lpstr>배달의민족 한나는 열한살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송자영</dc:creator>
  <cp:lastModifiedBy>송자영</cp:lastModifiedBy>
  <cp:revision>110</cp:revision>
  <dcterms:created xsi:type="dcterms:W3CDTF">2019-04-28T08:07:05Z</dcterms:created>
  <dcterms:modified xsi:type="dcterms:W3CDTF">2019-05-20T11:50:31Z</dcterms:modified>
</cp:coreProperties>
</file>