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79" r:id="rId6"/>
    <p:sldId id="276" r:id="rId7"/>
    <p:sldId id="280" r:id="rId8"/>
    <p:sldId id="281" r:id="rId9"/>
    <p:sldId id="261" r:id="rId10"/>
    <p:sldId id="264" r:id="rId11"/>
    <p:sldId id="275" r:id="rId12"/>
    <p:sldId id="267" r:id="rId13"/>
    <p:sldId id="265" r:id="rId14"/>
    <p:sldId id="282" r:id="rId15"/>
    <p:sldId id="285" r:id="rId16"/>
    <p:sldId id="286" r:id="rId17"/>
    <p:sldId id="268" r:id="rId18"/>
    <p:sldId id="277" r:id="rId19"/>
    <p:sldId id="272" r:id="rId20"/>
    <p:sldId id="270" r:id="rId21"/>
  </p:sldIdLst>
  <p:sldSz cx="12192000" cy="6858000"/>
  <p:notesSz cx="6858000" cy="9144000"/>
  <p:embeddedFontLst>
    <p:embeddedFont>
      <p:font typeface="08서울남산체 B" panose="02020603020101020101" pitchFamily="18" charset="-127"/>
      <p:regular r:id="rId22"/>
    </p:embeddedFont>
    <p:embeddedFont>
      <p:font typeface="08서울남산체 EB" panose="02020603020101020101" pitchFamily="18" charset="-127"/>
      <p:regular r:id="rId23"/>
    </p:embeddedFont>
    <p:embeddedFont>
      <p:font typeface="08서울남산체 M" panose="02020603020101020101" pitchFamily="18" charset="-127"/>
      <p:regular r:id="rId24"/>
    </p:embeddedFont>
    <p:embeddedFont>
      <p:font typeface="a발레리노" panose="02020600000000000000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배달의민족 도현" panose="020B0600000101010101" pitchFamily="50" charset="-127"/>
      <p:regular r:id="rId28"/>
    </p:embeddedFont>
    <p:embeddedFont>
      <p:font typeface="배달의민족 주아" panose="02020603020101020101" pitchFamily="18" charset="-127"/>
      <p:regular r:id="rId29"/>
    </p:embeddedFont>
    <p:embeddedFont>
      <p:font typeface="배달의민족 한나" panose="02000503000000020003" pitchFamily="2" charset="-127"/>
      <p:regular r:id="rId30"/>
    </p:embeddedFont>
    <p:embeddedFont>
      <p:font typeface="배달의민족 한나는 열한살" panose="020B0600000101010101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1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04" y="54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5EB6-26D0-4E65-8E71-A8B8B595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1A210-9AAC-4D63-9434-0782C6C0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C01E5-DEA6-4CDF-91F8-3832782B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51324-662D-401E-8EC4-832177A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F342F-6EE5-434A-9575-6AECD7EA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0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9878F-B93A-4D36-BDC7-F1C3A51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7FA26-9A7F-4E6F-8F51-E895B330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38928-2880-409C-B89D-C1B21A3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53BFD-3726-40A8-AD36-7BFB93B0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39C3-7579-44FE-B634-65E25531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9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F0ECB-5CD0-4B52-81DD-3A80637C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840B7-8FC2-4C6B-B9AC-39B2F638E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F84CE-1CDE-4A8E-B560-928A70BF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F1BEF-3330-4C9C-9B52-311DCBA5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1C540-A646-4D3F-BB70-60BE9CBA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3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0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30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94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15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7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44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0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8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6AC2-C816-4557-89EC-CEEC9729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32FD2-8384-4A7B-933B-F6E1BED4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1EA99-CE65-4DBB-BEA1-1AE23C7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474F5-EC30-4AD9-A108-7F0F2AE6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12669-37AA-48BF-9C4B-792BF7EE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01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60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7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E3593-FD7F-431F-946E-C824F96C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AB288-FA40-4B45-9518-A45390E6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A86B1-83D5-41C8-BE73-F13A7A73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FC765-8826-4584-87F4-40BCAAEF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45E0B-2661-42B9-92ED-27C01688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7F960-7022-4588-A1A7-98247FE8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878C-4B0E-44DD-B503-921123F98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04FD9-A137-4604-BB4D-15BC3085A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EF705-3CAB-4845-808C-CF32AF7D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5959-AAF9-48D0-A1E4-0A760926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E3B76-CB37-4BD3-A550-C2DF99AD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8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9054-111F-46B0-8E2C-B0550F05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503FB-ABB2-4A5F-9261-BE12B565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04474-8AFB-4230-A29F-C40AF774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F002C4-DF5F-453A-AC22-2F1BE486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6442B-7F0E-41BD-9828-34D77FD92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84B40D-E16C-4AE9-A7CF-821CAE92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A492E-80CD-4FEB-A693-65F7DC9C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42F7C-29F3-4D4F-A1B1-C194AE81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9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4BCE6-0C13-44B6-B298-6B3C7C7D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43C12-226E-4870-95EB-5770FE12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8782E1-237D-454B-A9BB-414633EC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CDCFF-7B12-4819-B14A-C836DBA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C4990-A014-40D0-A1EE-6CC938D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3ED2E9-1ADC-44EA-89D5-FD886132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BBCE0-1C7E-4584-B804-B170A089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042A7-52A3-46AF-90E4-3DC996C0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634DF-21BF-42D8-B0A1-7FE03CAC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CAF75-884F-4586-A195-C88962DB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CF85A-EBE9-4963-B530-B412F5F0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03068-A1A0-4694-9192-B12E948E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217D-7074-418B-9636-674547D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A564-2BF0-4D95-8968-4C4FFE1D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A5362-CAB5-4586-9201-EF996A77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94B19-F7F4-4F98-B35E-76696E0C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EF98B-54C6-4160-A330-5583D5A6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DF582-D6AE-4DED-90FF-601F391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781F8-7458-42A5-A5A9-3DCAA54C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9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176CAB-7BB6-4BA3-98B2-7780C50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1189F-D330-405C-8EBF-7D0FD430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716DF-7A0B-4F81-9565-20D89E266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ADD-AF02-412F-A984-895DDEBCDA2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80D7A-B74A-4710-9FBC-F21346B9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235B5-5EE5-463E-8B67-A7EC81A6B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4D686-B6E2-4832-BE10-70E0826E3DEE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3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227292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이등변 삼각형 6"/>
          <p:cNvSpPr/>
          <p:nvPr/>
        </p:nvSpPr>
        <p:spPr>
          <a:xfrm flipV="1">
            <a:off x="3487572" y="238"/>
            <a:ext cx="5185319" cy="2480441"/>
          </a:xfrm>
          <a:prstGeom prst="triangle">
            <a:avLst>
              <a:gd name="adj" fmla="val 50273"/>
            </a:avLst>
          </a:prstGeom>
          <a:solidFill>
            <a:srgbClr val="FF6E5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8253" y="1135781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49106" y="2161780"/>
            <a:ext cx="5802873" cy="1777456"/>
            <a:chOff x="3178796" y="1844424"/>
            <a:chExt cx="5802873" cy="15266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평행 사변형 7"/>
            <p:cNvSpPr/>
            <p:nvPr/>
          </p:nvSpPr>
          <p:spPr>
            <a:xfrm>
              <a:off x="3178796" y="1844424"/>
              <a:ext cx="5802873" cy="1526659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2775" y="1953292"/>
              <a:ext cx="5454295" cy="124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발레리노" panose="02020600000000000000" pitchFamily="18" charset="-127"/>
                  <a:ea typeface="a발레리노" panose="02020600000000000000" pitchFamily="18" charset="-127"/>
                </a:rPr>
                <a:t>연세</a:t>
              </a:r>
              <a:r>
                <a:rPr kumimoji="0" lang="ko-KR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발레리노" panose="02020600000000000000" pitchFamily="18" charset="-127"/>
                  <a:ea typeface="a발레리노" panose="02020600000000000000" pitchFamily="18" charset="-127"/>
                </a:rPr>
                <a:t> </a:t>
              </a:r>
              <a:r>
                <a:rPr kumimoji="0" lang="ko-KR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발레리노" panose="02020600000000000000" pitchFamily="18" charset="-127"/>
                  <a:ea typeface="a발레리노" panose="02020600000000000000" pitchFamily="18" charset="-127"/>
                </a:rPr>
                <a:t>치킨</a:t>
              </a:r>
              <a:endParaRPr kumimoji="0" lang="ko-KR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발레리노" panose="02020600000000000000" pitchFamily="18" charset="-127"/>
                <a:ea typeface="a발레리노" panose="02020600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3A2F71-63F1-40B1-A47E-05785ED4DC0D}"/>
              </a:ext>
            </a:extLst>
          </p:cNvPr>
          <p:cNvGrpSpPr/>
          <p:nvPr/>
        </p:nvGrpSpPr>
        <p:grpSpPr>
          <a:xfrm>
            <a:off x="5482728" y="917128"/>
            <a:ext cx="1195007" cy="927570"/>
            <a:chOff x="4728070" y="3007886"/>
            <a:chExt cx="2665355" cy="2068861"/>
          </a:xfrm>
        </p:grpSpPr>
        <p:sp>
          <p:nvSpPr>
            <p:cNvPr id="9" name="도넛 8"/>
            <p:cNvSpPr/>
            <p:nvPr/>
          </p:nvSpPr>
          <p:spPr>
            <a:xfrm>
              <a:off x="5216878" y="3293667"/>
              <a:ext cx="1783080" cy="1783080"/>
            </a:xfrm>
            <a:prstGeom prst="donut">
              <a:avLst>
                <a:gd name="adj" fmla="val 1012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4930324">
              <a:off x="4856086" y="4144528"/>
              <a:ext cx="466344" cy="7223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606491" y="3007886"/>
              <a:ext cx="786934" cy="738162"/>
              <a:chOff x="6405555" y="2801867"/>
              <a:chExt cx="786934" cy="738162"/>
            </a:xfrm>
          </p:grpSpPr>
          <p:sp>
            <p:nvSpPr>
              <p:cNvPr id="12" name="눈물 방울 11"/>
              <p:cNvSpPr/>
              <p:nvPr/>
            </p:nvSpPr>
            <p:spPr>
              <a:xfrm>
                <a:off x="6531059" y="2859654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눈물 방울 18"/>
              <p:cNvSpPr/>
              <p:nvPr/>
            </p:nvSpPr>
            <p:spPr>
              <a:xfrm rot="654376">
                <a:off x="6667693" y="3052085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눈물 방울 19"/>
              <p:cNvSpPr/>
              <p:nvPr/>
            </p:nvSpPr>
            <p:spPr>
              <a:xfrm rot="20227969">
                <a:off x="6405555" y="2801867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" name="이등변 삼각형 22"/>
            <p:cNvSpPr/>
            <p:nvPr/>
          </p:nvSpPr>
          <p:spPr>
            <a:xfrm rot="5961877">
              <a:off x="5767461" y="3878210"/>
              <a:ext cx="162661" cy="247302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DF7DF-AA62-4289-8E0A-BDF6EAFF0BE2}"/>
              </a:ext>
            </a:extLst>
          </p:cNvPr>
          <p:cNvSpPr/>
          <p:nvPr/>
        </p:nvSpPr>
        <p:spPr>
          <a:xfrm>
            <a:off x="2826552" y="4617976"/>
            <a:ext cx="6930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|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김소이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김세정 송민수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송자영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유건욱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정지혜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8B3235-1CE4-47E4-AB80-23BA69BF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2414" y="487973"/>
            <a:ext cx="381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8">
            <a:extLst>
              <a:ext uri="{FF2B5EF4-FFF2-40B4-BE49-F238E27FC236}">
                <a16:creationId xmlns:a16="http://schemas.microsoft.com/office/drawing/2014/main" id="{1F3FFD54-DF6A-4AF5-8044-D0698A5DCC32}"/>
              </a:ext>
            </a:extLst>
          </p:cNvPr>
          <p:cNvSpPr/>
          <p:nvPr/>
        </p:nvSpPr>
        <p:spPr>
          <a:xfrm rot="21348327">
            <a:off x="7998081" y="2043518"/>
            <a:ext cx="3775699" cy="2317034"/>
          </a:xfrm>
          <a:prstGeom prst="snip1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포인트가 5개인 별 19">
            <a:extLst>
              <a:ext uri="{FF2B5EF4-FFF2-40B4-BE49-F238E27FC236}">
                <a16:creationId xmlns:a16="http://schemas.microsoft.com/office/drawing/2014/main" id="{951EE788-34DE-44A3-84FA-CB6A480061D7}"/>
              </a:ext>
            </a:extLst>
          </p:cNvPr>
          <p:cNvSpPr/>
          <p:nvPr/>
        </p:nvSpPr>
        <p:spPr>
          <a:xfrm>
            <a:off x="7724646" y="1845405"/>
            <a:ext cx="525407" cy="498318"/>
          </a:xfrm>
          <a:prstGeom prst="star5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550A02-3A75-4F4A-9CE9-DEEC80A1440E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561672-082F-4CE7-89E1-1208A36F7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1" y="260193"/>
            <a:ext cx="4979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lang="ko-KR" altLang="en-US" sz="6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소개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21FCBD-9577-44D8-BB21-E74382D212D5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F92F6B-3C9D-41D3-A24E-E9BDECE657EF}"/>
              </a:ext>
            </a:extLst>
          </p:cNvPr>
          <p:cNvSpPr txBox="1"/>
          <p:nvPr/>
        </p:nvSpPr>
        <p:spPr>
          <a:xfrm>
            <a:off x="1871003" y="1187460"/>
            <a:ext cx="275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SK Telecom Data Hub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F7F300A-408C-4B61-A465-30F991B95813}"/>
              </a:ext>
            </a:extLst>
          </p:cNvPr>
          <p:cNvGrpSpPr/>
          <p:nvPr/>
        </p:nvGrpSpPr>
        <p:grpSpPr>
          <a:xfrm>
            <a:off x="422682" y="2175596"/>
            <a:ext cx="7314085" cy="3920021"/>
            <a:chOff x="676364" y="2339495"/>
            <a:chExt cx="7689044" cy="412098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2ED0F4-B7FB-4860-AD9D-0D79B4581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364" y="2339495"/>
              <a:ext cx="7689044" cy="41209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E461A1-CF8E-457E-9D2A-BF1D05FF2787}"/>
                </a:ext>
              </a:extLst>
            </p:cNvPr>
            <p:cNvSpPr txBox="1"/>
            <p:nvPr/>
          </p:nvSpPr>
          <p:spPr>
            <a:xfrm>
              <a:off x="3281366" y="3355265"/>
              <a:ext cx="87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평일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3CB035-AD23-48C5-BCBE-653F56AF7FD8}"/>
                </a:ext>
              </a:extLst>
            </p:cNvPr>
            <p:cNvSpPr txBox="1"/>
            <p:nvPr/>
          </p:nvSpPr>
          <p:spPr>
            <a:xfrm>
              <a:off x="6202269" y="2700921"/>
              <a:ext cx="87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주말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B023DEA-CA28-4D4F-BE3A-0DCD8DF78715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522374"/>
              <a:ext cx="0" cy="37599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25B0142-BC46-4390-8947-C2A2D39A2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6846" y="3706761"/>
              <a:ext cx="32047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6F25106-96E3-4985-AC5C-03FC5F83288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00921"/>
              <a:ext cx="269965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CD7385-E9B7-4CF1-8385-85C55B215B8B}"/>
              </a:ext>
            </a:extLst>
          </p:cNvPr>
          <p:cNvSpPr txBox="1"/>
          <p:nvPr/>
        </p:nvSpPr>
        <p:spPr>
          <a:xfrm>
            <a:off x="8115994" y="2286543"/>
            <a:ext cx="3841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요일 별 통화량에서 </a:t>
            </a:r>
            <a:endParaRPr lang="en-US" altLang="ko-KR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주말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금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</a:t>
            </a: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토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</a:t>
            </a: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과 평일의 차이가 있음</a:t>
            </a:r>
            <a:endParaRPr lang="en-US" altLang="ko-KR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주말과 평일을 구분하는</a:t>
            </a:r>
            <a:endParaRPr lang="en-US" altLang="ko-KR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변수 추가</a:t>
            </a:r>
            <a:endParaRPr lang="en-US" altLang="ko-KR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20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4904C-5539-4A9D-AC61-49F7F8CAFDF6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2B6CA6-59E4-4D60-AE8C-08167EF8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1" y="260193"/>
            <a:ext cx="4979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lang="ko-KR" altLang="en-US" sz="6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소개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FBBC9D-A6AD-47B0-B638-F862EF599961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45569A-3D11-4945-B135-68E0CE242EC4}"/>
              </a:ext>
            </a:extLst>
          </p:cNvPr>
          <p:cNvSpPr txBox="1"/>
          <p:nvPr/>
        </p:nvSpPr>
        <p:spPr>
          <a:xfrm>
            <a:off x="1468531" y="5121692"/>
            <a:ext cx="4273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평균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기온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/</a:t>
            </a: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 강수량 날씨 데이터</a:t>
            </a:r>
            <a:endParaRPr lang="en-US" altLang="ko-KR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 fontAlgn="base"/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계절과 월 단위의 가장 기본적인 날씨 데이터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935D0D-96B0-4D46-ACB3-67B385420912}"/>
              </a:ext>
            </a:extLst>
          </p:cNvPr>
          <p:cNvGrpSpPr/>
          <p:nvPr/>
        </p:nvGrpSpPr>
        <p:grpSpPr>
          <a:xfrm>
            <a:off x="198091" y="2016298"/>
            <a:ext cx="11795818" cy="2968280"/>
            <a:chOff x="198091" y="1735176"/>
            <a:chExt cx="11795818" cy="29682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307C49-FD0E-4BBC-872E-3473AADC24A8}"/>
                </a:ext>
              </a:extLst>
            </p:cNvPr>
            <p:cNvSpPr/>
            <p:nvPr/>
          </p:nvSpPr>
          <p:spPr>
            <a:xfrm>
              <a:off x="7101628" y="1735176"/>
              <a:ext cx="4892281" cy="296827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C888A17-3E44-4934-A501-279E384F6414}"/>
                </a:ext>
              </a:extLst>
            </p:cNvPr>
            <p:cNvSpPr/>
            <p:nvPr/>
          </p:nvSpPr>
          <p:spPr>
            <a:xfrm>
              <a:off x="198091" y="1735177"/>
              <a:ext cx="6821687" cy="296827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0F04F65-377C-412F-8147-42800C02B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56" y="1882562"/>
              <a:ext cx="6542289" cy="272242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343E00-8552-447E-AC6D-506A82F1A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82"/>
            <a:stretch/>
          </p:blipFill>
          <p:spPr>
            <a:xfrm>
              <a:off x="7244861" y="1882562"/>
              <a:ext cx="4612883" cy="272242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56E712-9DE5-457E-9230-EE59B597C642}"/>
              </a:ext>
            </a:extLst>
          </p:cNvPr>
          <p:cNvSpPr txBox="1"/>
          <p:nvPr/>
        </p:nvSpPr>
        <p:spPr>
          <a:xfrm>
            <a:off x="7101628" y="5121692"/>
            <a:ext cx="46128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미세먼지</a:t>
            </a:r>
            <a:r>
              <a:rPr lang="en-US" altLang="ko-KR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초미세먼지 데이터</a:t>
            </a:r>
            <a:endParaRPr lang="en-US" altLang="ko-KR" sz="2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미세먼지 발생 시 외출 및 요리를 삼가는 상황</a:t>
            </a:r>
            <a:endParaRPr lang="en-US" altLang="ko-KR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9D0EE-6A51-415D-AD49-61B23B256D64}"/>
              </a:ext>
            </a:extLst>
          </p:cNvPr>
          <p:cNvSpPr txBox="1"/>
          <p:nvPr/>
        </p:nvSpPr>
        <p:spPr>
          <a:xfrm>
            <a:off x="1307016" y="1171203"/>
            <a:ext cx="391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기상 자료 개방 포털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서울 열린 데이터 광장</a:t>
            </a:r>
            <a:endParaRPr lang="en-US" altLang="ko-KR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4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68E8C8-4533-4FED-9D37-77A11B1B7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24A73B-A377-49C6-BB43-573C800E9250}"/>
              </a:ext>
            </a:extLst>
          </p:cNvPr>
          <p:cNvSpPr/>
          <p:nvPr/>
        </p:nvSpPr>
        <p:spPr>
          <a:xfrm>
            <a:off x="0" y="38272"/>
            <a:ext cx="12227292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13525-37E6-4B3A-B60D-8DFA3BFA5522}"/>
              </a:ext>
            </a:extLst>
          </p:cNvPr>
          <p:cNvSpPr/>
          <p:nvPr/>
        </p:nvSpPr>
        <p:spPr>
          <a:xfrm>
            <a:off x="4395868" y="2989171"/>
            <a:ext cx="34355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</a:t>
            </a:r>
            <a:endParaRPr lang="ko-KR" altLang="en-US" sz="6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AE9266-D03D-45E5-A083-D40082979F2D}"/>
              </a:ext>
            </a:extLst>
          </p:cNvPr>
          <p:cNvGrpSpPr/>
          <p:nvPr/>
        </p:nvGrpSpPr>
        <p:grpSpPr>
          <a:xfrm>
            <a:off x="5292305" y="1516404"/>
            <a:ext cx="1410441" cy="1136755"/>
            <a:chOff x="4728070" y="3007886"/>
            <a:chExt cx="2665355" cy="2068861"/>
          </a:xfrm>
        </p:grpSpPr>
        <p:sp>
          <p:nvSpPr>
            <p:cNvPr id="7" name="도넛 8">
              <a:extLst>
                <a:ext uri="{FF2B5EF4-FFF2-40B4-BE49-F238E27FC236}">
                  <a16:creationId xmlns:a16="http://schemas.microsoft.com/office/drawing/2014/main" id="{919021F7-C332-4D0D-8136-278A68253055}"/>
                </a:ext>
              </a:extLst>
            </p:cNvPr>
            <p:cNvSpPr/>
            <p:nvPr/>
          </p:nvSpPr>
          <p:spPr>
            <a:xfrm>
              <a:off x="5216878" y="3293667"/>
              <a:ext cx="1783080" cy="1783080"/>
            </a:xfrm>
            <a:prstGeom prst="donut">
              <a:avLst>
                <a:gd name="adj" fmla="val 10128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FA711BF8-5C63-40D5-A0F0-F64732D40F3E}"/>
                </a:ext>
              </a:extLst>
            </p:cNvPr>
            <p:cNvSpPr/>
            <p:nvPr/>
          </p:nvSpPr>
          <p:spPr>
            <a:xfrm rot="14930324">
              <a:off x="4856086" y="4144528"/>
              <a:ext cx="466344" cy="7223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AF25579-A817-4501-A9D9-645B72C54F89}"/>
                </a:ext>
              </a:extLst>
            </p:cNvPr>
            <p:cNvGrpSpPr/>
            <p:nvPr/>
          </p:nvGrpSpPr>
          <p:grpSpPr>
            <a:xfrm>
              <a:off x="6606491" y="3007886"/>
              <a:ext cx="786934" cy="738162"/>
              <a:chOff x="6405555" y="2801867"/>
              <a:chExt cx="786934" cy="738162"/>
            </a:xfrm>
          </p:grpSpPr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F09797CE-EBA2-4887-8D85-89136B2DAF8D}"/>
                  </a:ext>
                </a:extLst>
              </p:cNvPr>
              <p:cNvSpPr/>
              <p:nvPr/>
            </p:nvSpPr>
            <p:spPr>
              <a:xfrm>
                <a:off x="6531059" y="2859654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눈물 방울 11">
                <a:extLst>
                  <a:ext uri="{FF2B5EF4-FFF2-40B4-BE49-F238E27FC236}">
                    <a16:creationId xmlns:a16="http://schemas.microsoft.com/office/drawing/2014/main" id="{A6658238-447C-4C2F-B3BB-5A85210ED2A8}"/>
                  </a:ext>
                </a:extLst>
              </p:cNvPr>
              <p:cNvSpPr/>
              <p:nvPr/>
            </p:nvSpPr>
            <p:spPr>
              <a:xfrm rot="654376">
                <a:off x="6667693" y="3052085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눈물 방울 12">
                <a:extLst>
                  <a:ext uri="{FF2B5EF4-FFF2-40B4-BE49-F238E27FC236}">
                    <a16:creationId xmlns:a16="http://schemas.microsoft.com/office/drawing/2014/main" id="{C24FA1DB-22B8-4F3C-A788-D3F4C3916646}"/>
                  </a:ext>
                </a:extLst>
              </p:cNvPr>
              <p:cNvSpPr/>
              <p:nvPr/>
            </p:nvSpPr>
            <p:spPr>
              <a:xfrm rot="20227969">
                <a:off x="6405555" y="2801867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C655E49-347E-40A5-BDB5-54E65B271D21}"/>
                </a:ext>
              </a:extLst>
            </p:cNvPr>
            <p:cNvSpPr/>
            <p:nvPr/>
          </p:nvSpPr>
          <p:spPr>
            <a:xfrm rot="5961877">
              <a:off x="5767461" y="3878210"/>
              <a:ext cx="162661" cy="24730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89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69E63-22FC-433C-B16A-E1ED4865B78B}"/>
              </a:ext>
            </a:extLst>
          </p:cNvPr>
          <p:cNvSpPr/>
          <p:nvPr/>
        </p:nvSpPr>
        <p:spPr>
          <a:xfrm>
            <a:off x="5969392" y="1738744"/>
            <a:ext cx="5954321" cy="4103753"/>
          </a:xfrm>
          <a:prstGeom prst="rect">
            <a:avLst/>
          </a:prstGeom>
          <a:solidFill>
            <a:schemeClr val="tx2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50813A0-C68F-44D3-894B-E56F175EC0E3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ECFDE9-902C-49D3-9D84-4B6654AA3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7" y="356463"/>
            <a:ext cx="482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6BCE6E-EDE2-4F01-9E2A-495679995098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66DBA9-CD08-40CA-8241-EA3836E02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09" y="1761941"/>
            <a:ext cx="5242560" cy="4085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13F07-00B5-404E-9FBC-0F2B8957AC7C}"/>
              </a:ext>
            </a:extLst>
          </p:cNvPr>
          <p:cNvSpPr txBox="1"/>
          <p:nvPr/>
        </p:nvSpPr>
        <p:spPr>
          <a:xfrm>
            <a:off x="987777" y="1789554"/>
            <a:ext cx="4776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합치기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미세먼지 데이터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기온 및 강수량 데이터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-Dummy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fontAlgn="base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금토일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-&gt;1</a:t>
            </a:r>
          </a:p>
          <a:p>
            <a:pPr fontAlgn="base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월화수목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-&gt;0</a:t>
            </a:r>
          </a:p>
          <a:p>
            <a:pPr fontAlgn="base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결측치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강수 데이터의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 그룹화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통화건수를 기준으로 하여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그룹화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9F9C4-8248-4F1A-9FC7-6744A1330258}"/>
              </a:ext>
            </a:extLst>
          </p:cNvPr>
          <p:cNvSpPr txBox="1"/>
          <p:nvPr/>
        </p:nvSpPr>
        <p:spPr>
          <a:xfrm>
            <a:off x="5819336" y="5870419"/>
            <a:ext cx="637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연희동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대현동 홍제동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창천동 북가좌동 남가좌동 홍은동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75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A7D5C0-E6B0-470F-931E-8DFE6C02297E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DDFA5F-6687-4BA1-8E0E-B5DFC0B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7" y="356463"/>
            <a:ext cx="482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모델 구현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1B43B0-0401-4432-8495-9F643960842C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E0B4AE-8DEF-4EAF-87B0-89F3C63F1BBD}"/>
              </a:ext>
            </a:extLst>
          </p:cNvPr>
          <p:cNvGrpSpPr/>
          <p:nvPr/>
        </p:nvGrpSpPr>
        <p:grpSpPr>
          <a:xfrm>
            <a:off x="222995" y="5242094"/>
            <a:ext cx="2189063" cy="1297272"/>
            <a:chOff x="3129735" y="4645098"/>
            <a:chExt cx="2189063" cy="1297272"/>
          </a:xfrm>
        </p:grpSpPr>
        <p:sp>
          <p:nvSpPr>
            <p:cNvPr id="11" name="한쪽 모서리가 잘린 사각형 18">
              <a:extLst>
                <a:ext uri="{FF2B5EF4-FFF2-40B4-BE49-F238E27FC236}">
                  <a16:creationId xmlns:a16="http://schemas.microsoft.com/office/drawing/2014/main" id="{9A882E3C-90B5-4496-9C48-B6F31AE2D426}"/>
                </a:ext>
              </a:extLst>
            </p:cNvPr>
            <p:cNvSpPr/>
            <p:nvPr/>
          </p:nvSpPr>
          <p:spPr>
            <a:xfrm rot="21253161">
              <a:off x="3446473" y="4802231"/>
              <a:ext cx="1709695" cy="1108547"/>
            </a:xfrm>
            <a:prstGeom prst="snip1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포인트가 5개인 별 19">
              <a:extLst>
                <a:ext uri="{FF2B5EF4-FFF2-40B4-BE49-F238E27FC236}">
                  <a16:creationId xmlns:a16="http://schemas.microsoft.com/office/drawing/2014/main" id="{DB95527B-4739-41F2-B79A-69BD6CCCCB5E}"/>
                </a:ext>
              </a:extLst>
            </p:cNvPr>
            <p:cNvSpPr/>
            <p:nvPr/>
          </p:nvSpPr>
          <p:spPr>
            <a:xfrm>
              <a:off x="3129735" y="4645098"/>
              <a:ext cx="453749" cy="454702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6D0615-3498-4A27-91CB-EF0C39AC0C29}"/>
                </a:ext>
              </a:extLst>
            </p:cNvPr>
            <p:cNvSpPr txBox="1"/>
            <p:nvPr/>
          </p:nvSpPr>
          <p:spPr>
            <a:xfrm>
              <a:off x="3627724" y="4865152"/>
              <a:ext cx="16910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&lt;Model1&gt; </a:t>
              </a:r>
            </a:p>
            <a:p>
              <a:pPr lvl="0"/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Test Mean squared error: </a:t>
              </a:r>
              <a:r>
                <a:rPr lang="en-US" altLang="ko-KR" sz="16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2370.91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C172C3C-CC5D-4007-9C95-CCCAE6C25CF6}"/>
              </a:ext>
            </a:extLst>
          </p:cNvPr>
          <p:cNvGrpSpPr/>
          <p:nvPr/>
        </p:nvGrpSpPr>
        <p:grpSpPr>
          <a:xfrm>
            <a:off x="6305734" y="5301207"/>
            <a:ext cx="2451769" cy="1236932"/>
            <a:chOff x="8484436" y="1874507"/>
            <a:chExt cx="2451769" cy="1236932"/>
          </a:xfrm>
        </p:grpSpPr>
        <p:sp>
          <p:nvSpPr>
            <p:cNvPr id="14" name="한쪽 모서리가 잘린 사각형 18">
              <a:extLst>
                <a:ext uri="{FF2B5EF4-FFF2-40B4-BE49-F238E27FC236}">
                  <a16:creationId xmlns:a16="http://schemas.microsoft.com/office/drawing/2014/main" id="{7BA37E59-758E-4D03-A905-9DD78AACDC67}"/>
                </a:ext>
              </a:extLst>
            </p:cNvPr>
            <p:cNvSpPr/>
            <p:nvPr/>
          </p:nvSpPr>
          <p:spPr>
            <a:xfrm rot="21253161">
              <a:off x="8799723" y="2028977"/>
              <a:ext cx="1763916" cy="1082462"/>
            </a:xfrm>
            <a:prstGeom prst="snip1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포인트가 5개인 별 19">
              <a:extLst>
                <a:ext uri="{FF2B5EF4-FFF2-40B4-BE49-F238E27FC236}">
                  <a16:creationId xmlns:a16="http://schemas.microsoft.com/office/drawing/2014/main" id="{26120153-ADD2-498B-AAD4-DDB69A5AF19B}"/>
                </a:ext>
              </a:extLst>
            </p:cNvPr>
            <p:cNvSpPr/>
            <p:nvPr/>
          </p:nvSpPr>
          <p:spPr>
            <a:xfrm>
              <a:off x="8484436" y="1874507"/>
              <a:ext cx="530515" cy="503162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FC829B-DB79-4509-BFE6-42785CFF3CA8}"/>
                </a:ext>
              </a:extLst>
            </p:cNvPr>
            <p:cNvSpPr txBox="1"/>
            <p:nvPr/>
          </p:nvSpPr>
          <p:spPr>
            <a:xfrm>
              <a:off x="9074805" y="2031599"/>
              <a:ext cx="1861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&lt;Model2&gt; </a:t>
              </a:r>
            </a:p>
            <a:p>
              <a:pPr lvl="0"/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Test Mean squared error: </a:t>
              </a:r>
              <a:r>
                <a:rPr lang="en-US" altLang="ko-KR" sz="16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2528.55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E24753-6D71-4E6A-8EF9-709C9B1B2487}"/>
              </a:ext>
            </a:extLst>
          </p:cNvPr>
          <p:cNvSpPr txBox="1"/>
          <p:nvPr/>
        </p:nvSpPr>
        <p:spPr>
          <a:xfrm>
            <a:off x="6050954" y="566010"/>
            <a:ext cx="382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독립변수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서울 날씨 데이터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반응변수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치킨 통화량 데이터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6CDEBA-2383-4EFC-8994-2FD565C5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845"/>
            <a:ext cx="5834017" cy="36390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A505B2-3863-4CDC-A823-24A08E9BB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68" y="1603428"/>
            <a:ext cx="5663270" cy="365571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F71AAC-AEA7-4286-BC34-F3E7A8355B2A}"/>
              </a:ext>
            </a:extLst>
          </p:cNvPr>
          <p:cNvSpPr/>
          <p:nvPr/>
        </p:nvSpPr>
        <p:spPr>
          <a:xfrm>
            <a:off x="5598107" y="3244334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2528.55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CDD499-762E-42CF-A218-5206872C2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12" t="15816" r="25106" b="28112"/>
          <a:stretch/>
        </p:blipFill>
        <p:spPr>
          <a:xfrm>
            <a:off x="2069366" y="5245279"/>
            <a:ext cx="1373690" cy="12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4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A7D5C0-E6B0-470F-931E-8DFE6C02297E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1B43B0-0401-4432-8495-9F643960842C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E0B4AE-8DEF-4EAF-87B0-89F3C63F1BBD}"/>
              </a:ext>
            </a:extLst>
          </p:cNvPr>
          <p:cNvGrpSpPr/>
          <p:nvPr/>
        </p:nvGrpSpPr>
        <p:grpSpPr>
          <a:xfrm>
            <a:off x="222995" y="5242094"/>
            <a:ext cx="2189063" cy="1297272"/>
            <a:chOff x="3129735" y="4645098"/>
            <a:chExt cx="2189063" cy="1297272"/>
          </a:xfrm>
        </p:grpSpPr>
        <p:sp>
          <p:nvSpPr>
            <p:cNvPr id="11" name="한쪽 모서리가 잘린 사각형 18">
              <a:extLst>
                <a:ext uri="{FF2B5EF4-FFF2-40B4-BE49-F238E27FC236}">
                  <a16:creationId xmlns:a16="http://schemas.microsoft.com/office/drawing/2014/main" id="{9A882E3C-90B5-4496-9C48-B6F31AE2D426}"/>
                </a:ext>
              </a:extLst>
            </p:cNvPr>
            <p:cNvSpPr/>
            <p:nvPr/>
          </p:nvSpPr>
          <p:spPr>
            <a:xfrm rot="21253161">
              <a:off x="3446473" y="4802231"/>
              <a:ext cx="1709695" cy="1108547"/>
            </a:xfrm>
            <a:prstGeom prst="snip1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포인트가 5개인 별 19">
              <a:extLst>
                <a:ext uri="{FF2B5EF4-FFF2-40B4-BE49-F238E27FC236}">
                  <a16:creationId xmlns:a16="http://schemas.microsoft.com/office/drawing/2014/main" id="{DB95527B-4739-41F2-B79A-69BD6CCCCB5E}"/>
                </a:ext>
              </a:extLst>
            </p:cNvPr>
            <p:cNvSpPr/>
            <p:nvPr/>
          </p:nvSpPr>
          <p:spPr>
            <a:xfrm>
              <a:off x="3129735" y="4645098"/>
              <a:ext cx="453749" cy="454702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6D0615-3498-4A27-91CB-EF0C39AC0C29}"/>
                </a:ext>
              </a:extLst>
            </p:cNvPr>
            <p:cNvSpPr txBox="1"/>
            <p:nvPr/>
          </p:nvSpPr>
          <p:spPr>
            <a:xfrm>
              <a:off x="3627724" y="4865152"/>
              <a:ext cx="16910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&lt;Model1&gt; </a:t>
              </a:r>
            </a:p>
            <a:p>
              <a:pPr lvl="0"/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Test Mean squared error: </a:t>
              </a:r>
              <a:r>
                <a:rPr lang="en-US" altLang="ko-KR" sz="16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2370.91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C172C3C-CC5D-4007-9C95-CCCAE6C25CF6}"/>
              </a:ext>
            </a:extLst>
          </p:cNvPr>
          <p:cNvGrpSpPr/>
          <p:nvPr/>
        </p:nvGrpSpPr>
        <p:grpSpPr>
          <a:xfrm>
            <a:off x="6305734" y="5301207"/>
            <a:ext cx="2451769" cy="1236932"/>
            <a:chOff x="8484436" y="1874507"/>
            <a:chExt cx="2451769" cy="1236932"/>
          </a:xfrm>
        </p:grpSpPr>
        <p:sp>
          <p:nvSpPr>
            <p:cNvPr id="14" name="한쪽 모서리가 잘린 사각형 18">
              <a:extLst>
                <a:ext uri="{FF2B5EF4-FFF2-40B4-BE49-F238E27FC236}">
                  <a16:creationId xmlns:a16="http://schemas.microsoft.com/office/drawing/2014/main" id="{7BA37E59-758E-4D03-A905-9DD78AACDC67}"/>
                </a:ext>
              </a:extLst>
            </p:cNvPr>
            <p:cNvSpPr/>
            <p:nvPr/>
          </p:nvSpPr>
          <p:spPr>
            <a:xfrm rot="21253161">
              <a:off x="8799723" y="2028977"/>
              <a:ext cx="1763916" cy="1082462"/>
            </a:xfrm>
            <a:prstGeom prst="snip1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포인트가 5개인 별 19">
              <a:extLst>
                <a:ext uri="{FF2B5EF4-FFF2-40B4-BE49-F238E27FC236}">
                  <a16:creationId xmlns:a16="http://schemas.microsoft.com/office/drawing/2014/main" id="{26120153-ADD2-498B-AAD4-DDB69A5AF19B}"/>
                </a:ext>
              </a:extLst>
            </p:cNvPr>
            <p:cNvSpPr/>
            <p:nvPr/>
          </p:nvSpPr>
          <p:spPr>
            <a:xfrm>
              <a:off x="8484436" y="1874507"/>
              <a:ext cx="530515" cy="503162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FC829B-DB79-4509-BFE6-42785CFF3CA8}"/>
                </a:ext>
              </a:extLst>
            </p:cNvPr>
            <p:cNvSpPr txBox="1"/>
            <p:nvPr/>
          </p:nvSpPr>
          <p:spPr>
            <a:xfrm>
              <a:off x="9074805" y="2031599"/>
              <a:ext cx="1861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&lt;Model2&gt; </a:t>
              </a:r>
            </a:p>
            <a:p>
              <a:pPr lvl="0"/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+mn-cs"/>
                </a:rPr>
                <a:t>Test Mean squared error: </a:t>
              </a:r>
              <a:r>
                <a:rPr lang="en-US" altLang="ko-KR" sz="16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2528.55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E24753-6D71-4E6A-8EF9-709C9B1B2487}"/>
              </a:ext>
            </a:extLst>
          </p:cNvPr>
          <p:cNvSpPr txBox="1"/>
          <p:nvPr/>
        </p:nvSpPr>
        <p:spPr>
          <a:xfrm>
            <a:off x="6050954" y="566010"/>
            <a:ext cx="382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독립변수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서울 날씨 데이터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반응변수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치킨 통화량 데이터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6CDEBA-2383-4EFC-8994-2FD565C5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845"/>
            <a:ext cx="5834017" cy="36390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A505B2-3863-4CDC-A823-24A08E9BB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68" y="1603428"/>
            <a:ext cx="5663270" cy="365571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F71AAC-AEA7-4286-BC34-F3E7A8355B2A}"/>
              </a:ext>
            </a:extLst>
          </p:cNvPr>
          <p:cNvSpPr/>
          <p:nvPr/>
        </p:nvSpPr>
        <p:spPr>
          <a:xfrm>
            <a:off x="5598107" y="3244334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2528.55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B87C2-249A-4E37-AFB0-676AD7A60392}"/>
              </a:ext>
            </a:extLst>
          </p:cNvPr>
          <p:cNvSpPr/>
          <p:nvPr/>
        </p:nvSpPr>
        <p:spPr>
          <a:xfrm>
            <a:off x="0" y="1602110"/>
            <a:ext cx="12192000" cy="364740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4DFF1-C09B-411B-A642-04BA5EF8B45C}"/>
              </a:ext>
            </a:extLst>
          </p:cNvPr>
          <p:cNvSpPr txBox="1"/>
          <p:nvPr/>
        </p:nvSpPr>
        <p:spPr>
          <a:xfrm>
            <a:off x="1394580" y="2057896"/>
            <a:ext cx="9539905" cy="307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그럼에도 </a:t>
            </a:r>
            <a:r>
              <a:rPr lang="en-US" altLang="ko-KR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Linear Regression?</a:t>
            </a:r>
            <a:endParaRPr lang="en-US" altLang="ko-KR" sz="32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데이터의 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row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column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많지 않기 때문에 복잡한 알고리즘이 불필요</a:t>
            </a:r>
            <a:endParaRPr lang="en-US" altLang="ko-KR" sz="20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test MSE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엄청나게 큰 차이는 발생하지 않았기 때문에 속도가 </a:t>
            </a:r>
            <a:endParaRPr lang="en-US" altLang="ko-KR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빠르고 더 간단한 </a:t>
            </a:r>
            <a:r>
              <a:rPr lang="en-US" altLang="ko-KR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linear regression</a:t>
            </a:r>
            <a:r>
              <a:rPr lang="ko-KR" altLang="en-US" sz="2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사용하는 것이 더 효율적이라고 판단</a:t>
            </a:r>
            <a:endParaRPr lang="en-US" altLang="ko-KR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96052F-9745-4AE4-AAFA-D922562789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12" t="15816" r="25106" b="28112"/>
          <a:stretch/>
        </p:blipFill>
        <p:spPr>
          <a:xfrm>
            <a:off x="2069366" y="5245279"/>
            <a:ext cx="1373690" cy="12839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CB0123-15B8-4659-A2CB-8D09030C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7" y="356463"/>
            <a:ext cx="482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모델 구현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7DF5A3-5A96-44B9-9ED3-AAD2AA694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36F817-A24C-4532-A6C5-BE44BA41D59D}"/>
              </a:ext>
            </a:extLst>
          </p:cNvPr>
          <p:cNvSpPr/>
          <p:nvPr/>
        </p:nvSpPr>
        <p:spPr>
          <a:xfrm>
            <a:off x="0" y="0"/>
            <a:ext cx="12227292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BFEDFA-2999-4539-9ECB-94D82DCB5A8A}"/>
              </a:ext>
            </a:extLst>
          </p:cNvPr>
          <p:cNvSpPr/>
          <p:nvPr/>
        </p:nvSpPr>
        <p:spPr>
          <a:xfrm>
            <a:off x="3736245" y="2796229"/>
            <a:ext cx="56028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구현 방안</a:t>
            </a:r>
            <a:endParaRPr lang="ko-KR" altLang="en-US" sz="6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00DCAF-A78C-4E6B-BE08-FB39EFD5871F}"/>
              </a:ext>
            </a:extLst>
          </p:cNvPr>
          <p:cNvGrpSpPr/>
          <p:nvPr/>
        </p:nvGrpSpPr>
        <p:grpSpPr>
          <a:xfrm>
            <a:off x="5292305" y="1437631"/>
            <a:ext cx="1410441" cy="1136755"/>
            <a:chOff x="4728070" y="3007886"/>
            <a:chExt cx="2665355" cy="2068861"/>
          </a:xfrm>
        </p:grpSpPr>
        <p:sp>
          <p:nvSpPr>
            <p:cNvPr id="7" name="도넛 8">
              <a:extLst>
                <a:ext uri="{FF2B5EF4-FFF2-40B4-BE49-F238E27FC236}">
                  <a16:creationId xmlns:a16="http://schemas.microsoft.com/office/drawing/2014/main" id="{B1458E7C-A873-42E1-A7D4-08774C0FB1CF}"/>
                </a:ext>
              </a:extLst>
            </p:cNvPr>
            <p:cNvSpPr/>
            <p:nvPr/>
          </p:nvSpPr>
          <p:spPr>
            <a:xfrm>
              <a:off x="5216878" y="3293667"/>
              <a:ext cx="1783080" cy="1783080"/>
            </a:xfrm>
            <a:prstGeom prst="donut">
              <a:avLst>
                <a:gd name="adj" fmla="val 10128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96CAD47E-D6CB-42B1-9542-F703B463DCCD}"/>
                </a:ext>
              </a:extLst>
            </p:cNvPr>
            <p:cNvSpPr/>
            <p:nvPr/>
          </p:nvSpPr>
          <p:spPr>
            <a:xfrm rot="14930324">
              <a:off x="4856086" y="4144528"/>
              <a:ext cx="466344" cy="7223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7915D5F-7DBD-4938-9B6E-18CCADEB9BDB}"/>
                </a:ext>
              </a:extLst>
            </p:cNvPr>
            <p:cNvGrpSpPr/>
            <p:nvPr/>
          </p:nvGrpSpPr>
          <p:grpSpPr>
            <a:xfrm>
              <a:off x="6606491" y="3007886"/>
              <a:ext cx="786934" cy="738162"/>
              <a:chOff x="6405555" y="2801867"/>
              <a:chExt cx="786934" cy="738162"/>
            </a:xfrm>
          </p:grpSpPr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F66676DF-B617-4572-90D4-47AC432269E5}"/>
                  </a:ext>
                </a:extLst>
              </p:cNvPr>
              <p:cNvSpPr/>
              <p:nvPr/>
            </p:nvSpPr>
            <p:spPr>
              <a:xfrm>
                <a:off x="6531059" y="2859654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눈물 방울 11">
                <a:extLst>
                  <a:ext uri="{FF2B5EF4-FFF2-40B4-BE49-F238E27FC236}">
                    <a16:creationId xmlns:a16="http://schemas.microsoft.com/office/drawing/2014/main" id="{31CDE764-7A8D-44B6-8CFB-F1F60A8B8CED}"/>
                  </a:ext>
                </a:extLst>
              </p:cNvPr>
              <p:cNvSpPr/>
              <p:nvPr/>
            </p:nvSpPr>
            <p:spPr>
              <a:xfrm rot="654376">
                <a:off x="6667693" y="3052085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눈물 방울 12">
                <a:extLst>
                  <a:ext uri="{FF2B5EF4-FFF2-40B4-BE49-F238E27FC236}">
                    <a16:creationId xmlns:a16="http://schemas.microsoft.com/office/drawing/2014/main" id="{22847989-66BF-4829-9D82-D6639AFAF094}"/>
                  </a:ext>
                </a:extLst>
              </p:cNvPr>
              <p:cNvSpPr/>
              <p:nvPr/>
            </p:nvSpPr>
            <p:spPr>
              <a:xfrm rot="20227969">
                <a:off x="6405555" y="2801867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88E4A6C1-CE7D-4BE5-B8A5-CCFD84BEC390}"/>
                </a:ext>
              </a:extLst>
            </p:cNvPr>
            <p:cNvSpPr/>
            <p:nvPr/>
          </p:nvSpPr>
          <p:spPr>
            <a:xfrm rot="5961877">
              <a:off x="5767461" y="3878210"/>
              <a:ext cx="162661" cy="24730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70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048769-8A48-4033-88CE-3E1EF4CDF3A6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DE47A2-1884-48D2-B66A-0A73EDBD5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7" y="356463"/>
            <a:ext cx="48203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4</a:t>
            </a: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웹 구현 예시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A3BDAA-4BD4-4B7E-8836-40294D195640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FA21D2-E19B-4E11-8EB1-34AAFE2A4882}"/>
              </a:ext>
            </a:extLst>
          </p:cNvPr>
          <p:cNvSpPr txBox="1"/>
          <p:nvPr/>
        </p:nvSpPr>
        <p:spPr>
          <a:xfrm>
            <a:off x="7118027" y="5997669"/>
            <a:ext cx="339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템플릿을 적용해서 가독성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06F26A4-C9A3-476F-A534-E1C122CE55A7}"/>
              </a:ext>
            </a:extLst>
          </p:cNvPr>
          <p:cNvSpPr/>
          <p:nvPr/>
        </p:nvSpPr>
        <p:spPr>
          <a:xfrm rot="16200000">
            <a:off x="10193374" y="6101778"/>
            <a:ext cx="376489" cy="253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093955-80AA-42EA-B117-3B422D08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t="8488" r="1078" b="16710"/>
          <a:stretch/>
        </p:blipFill>
        <p:spPr>
          <a:xfrm>
            <a:off x="6096000" y="1783546"/>
            <a:ext cx="5616696" cy="4029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F836E7-0558-4BB4-848A-8F4EA8E25C2A}"/>
              </a:ext>
            </a:extLst>
          </p:cNvPr>
          <p:cNvSpPr txBox="1"/>
          <p:nvPr/>
        </p:nvSpPr>
        <p:spPr>
          <a:xfrm>
            <a:off x="1379808" y="2623552"/>
            <a:ext cx="4392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날씨예보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요일을 작성하면 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예상 통화량 제공 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날씨예보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요일를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작성하면 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성별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나이대별 주문 비중 평균 제공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또는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모델링을 통한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multi-classification)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025C6E-F222-406B-ADD8-ED6D8E01B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3"/>
          <a:stretch/>
        </p:blipFill>
        <p:spPr>
          <a:xfrm>
            <a:off x="341877" y="2137123"/>
            <a:ext cx="1672270" cy="1400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3929FE-C180-4E08-991A-3B6DA5EBC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3"/>
          <a:stretch/>
        </p:blipFill>
        <p:spPr>
          <a:xfrm>
            <a:off x="384667" y="3444313"/>
            <a:ext cx="1534355" cy="12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50813A0-C68F-44D3-894B-E56F175EC0E3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ECFDE9-902C-49D3-9D84-4B6654AA3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0" y="356463"/>
            <a:ext cx="6150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4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kumimoji="0" lang="ko-KR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추후 진행 사항 </a:t>
            </a:r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6BCE6E-EDE2-4F01-9E2A-495679995098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1937AD-C448-4DAE-A285-DB72B7D3B762}"/>
              </a:ext>
            </a:extLst>
          </p:cNvPr>
          <p:cNvSpPr txBox="1"/>
          <p:nvPr/>
        </p:nvSpPr>
        <p:spPr>
          <a:xfrm>
            <a:off x="1178216" y="2450046"/>
            <a:ext cx="889097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변수 추가</a:t>
            </a:r>
            <a:endParaRPr lang="en-US" altLang="ko-KR" sz="4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Ex)</a:t>
            </a:r>
            <a:r>
              <a:rPr lang="ko-KR" altLang="en-US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국가대표 축구일정 데이터</a:t>
            </a:r>
            <a:endParaRPr lang="en-US" altLang="ko-KR" sz="4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</a:t>
            </a:r>
            <a:r>
              <a:rPr lang="ko-KR" altLang="en-US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주문고객 성별</a:t>
            </a:r>
            <a:r>
              <a:rPr lang="en-US" altLang="ko-KR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4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나이대별 예측 모델링</a:t>
            </a:r>
            <a:endParaRPr lang="en-US" altLang="ko-KR" sz="4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A042E7B7-80F1-494D-BDF3-BD19AE32673E}"/>
              </a:ext>
            </a:extLst>
          </p:cNvPr>
          <p:cNvSpPr/>
          <p:nvPr/>
        </p:nvSpPr>
        <p:spPr>
          <a:xfrm>
            <a:off x="9844490" y="1484143"/>
            <a:ext cx="4695020" cy="5373857"/>
          </a:xfrm>
          <a:prstGeom prst="triangle">
            <a:avLst/>
          </a:prstGeom>
          <a:solidFill>
            <a:srgbClr val="FF6E5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183CA3-9EA3-40A7-B2CC-44CD6685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414" y="407230"/>
            <a:ext cx="381000" cy="247650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F2B454A-CC22-4176-ABC8-250876AC1F83}"/>
              </a:ext>
            </a:extLst>
          </p:cNvPr>
          <p:cNvSpPr/>
          <p:nvPr/>
        </p:nvSpPr>
        <p:spPr>
          <a:xfrm rot="10800000">
            <a:off x="9728980" y="0"/>
            <a:ext cx="4926039" cy="5373857"/>
          </a:xfrm>
          <a:prstGeom prst="triangle">
            <a:avLst/>
          </a:prstGeom>
          <a:solidFill>
            <a:srgbClr val="FF6E5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D8608A-2C46-40C6-9174-30F54B9A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414" y="407230"/>
            <a:ext cx="381000" cy="2476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06D5FD3-F583-4B48-A74F-2CA89F65E2C6}"/>
              </a:ext>
            </a:extLst>
          </p:cNvPr>
          <p:cNvGrpSpPr/>
          <p:nvPr/>
        </p:nvGrpSpPr>
        <p:grpSpPr>
          <a:xfrm>
            <a:off x="1068954" y="140677"/>
            <a:ext cx="10283674" cy="91836"/>
            <a:chOff x="179512" y="188640"/>
            <a:chExt cx="8856984" cy="7200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A7A191-F83B-4253-B4B2-5A6CBEBEB9B2}"/>
                </a:ext>
              </a:extLst>
            </p:cNvPr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4079E44-AC80-4322-9A0E-BA0D1DC0324D}"/>
                </a:ext>
              </a:extLst>
            </p:cNvPr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0332A7-5C17-4E84-8607-FA6E59C67B73}"/>
              </a:ext>
            </a:extLst>
          </p:cNvPr>
          <p:cNvGrpSpPr/>
          <p:nvPr/>
        </p:nvGrpSpPr>
        <p:grpSpPr>
          <a:xfrm>
            <a:off x="1068954" y="6549389"/>
            <a:ext cx="10283674" cy="91836"/>
            <a:chOff x="179512" y="6597352"/>
            <a:chExt cx="8856984" cy="7200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2248491-02F8-411A-9673-4A86CEB451E6}"/>
                </a:ext>
              </a:extLst>
            </p:cNvPr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EC169C-0337-4355-A344-197D9582A000}"/>
                </a:ext>
              </a:extLst>
            </p:cNvPr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312529-727A-40AE-884E-6D50B9414D23}"/>
              </a:ext>
            </a:extLst>
          </p:cNvPr>
          <p:cNvSpPr txBox="1"/>
          <p:nvPr/>
        </p:nvSpPr>
        <p:spPr>
          <a:xfrm>
            <a:off x="5176911" y="2203533"/>
            <a:ext cx="2602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QnA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6D20D-0F04-4D4E-946C-5E643CD92C19}"/>
              </a:ext>
            </a:extLst>
          </p:cNvPr>
          <p:cNvSpPr txBox="1"/>
          <p:nvPr/>
        </p:nvSpPr>
        <p:spPr>
          <a:xfrm>
            <a:off x="4037429" y="3377853"/>
            <a:ext cx="4543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D8608A-2C46-40C6-9174-30F54B9A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414" y="487973"/>
            <a:ext cx="381000" cy="2476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06D5FD3-F583-4B48-A74F-2CA89F65E2C6}"/>
              </a:ext>
            </a:extLst>
          </p:cNvPr>
          <p:cNvGrpSpPr/>
          <p:nvPr/>
        </p:nvGrpSpPr>
        <p:grpSpPr>
          <a:xfrm>
            <a:off x="1068954" y="140677"/>
            <a:ext cx="10283674" cy="91836"/>
            <a:chOff x="179512" y="188640"/>
            <a:chExt cx="8856984" cy="7200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A7A191-F83B-4253-B4B2-5A6CBEBEB9B2}"/>
                </a:ext>
              </a:extLst>
            </p:cNvPr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4079E44-AC80-4322-9A0E-BA0D1DC0324D}"/>
                </a:ext>
              </a:extLst>
            </p:cNvPr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0332A7-5C17-4E84-8607-FA6E59C67B73}"/>
              </a:ext>
            </a:extLst>
          </p:cNvPr>
          <p:cNvGrpSpPr/>
          <p:nvPr/>
        </p:nvGrpSpPr>
        <p:grpSpPr>
          <a:xfrm>
            <a:off x="1068954" y="6549389"/>
            <a:ext cx="10283674" cy="91836"/>
            <a:chOff x="179512" y="6597352"/>
            <a:chExt cx="8856984" cy="7200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2248491-02F8-411A-9673-4A86CEB451E6}"/>
                </a:ext>
              </a:extLst>
            </p:cNvPr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EC169C-0337-4355-A344-197D9582A000}"/>
                </a:ext>
              </a:extLst>
            </p:cNvPr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312529-727A-40AE-884E-6D50B9414D23}"/>
              </a:ext>
            </a:extLst>
          </p:cNvPr>
          <p:cNvSpPr txBox="1"/>
          <p:nvPr/>
        </p:nvSpPr>
        <p:spPr>
          <a:xfrm>
            <a:off x="1720645" y="487973"/>
            <a:ext cx="260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47B3B-7EF6-4451-B8A6-04B792BFF3E4}"/>
              </a:ext>
            </a:extLst>
          </p:cNvPr>
          <p:cNvSpPr txBox="1"/>
          <p:nvPr/>
        </p:nvSpPr>
        <p:spPr>
          <a:xfrm>
            <a:off x="2909364" y="1205784"/>
            <a:ext cx="7186548" cy="622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방향 및 목적</a:t>
            </a:r>
          </a:p>
          <a:p>
            <a:pPr fontAlgn="base">
              <a:lnSpc>
                <a:spcPct val="150000"/>
              </a:lnSpc>
            </a:pPr>
            <a:r>
              <a:rPr lang="en-US" altLang="ko-KR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소개</a:t>
            </a:r>
          </a:p>
          <a:p>
            <a:pPr fontAlgn="base">
              <a:lnSpc>
                <a:spcPct val="150000"/>
              </a:lnSpc>
            </a:pPr>
            <a:r>
              <a:rPr lang="en-US" altLang="ko-KR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알고리즘</a:t>
            </a:r>
          </a:p>
          <a:p>
            <a:pPr fontAlgn="base">
              <a:lnSpc>
                <a:spcPct val="150000"/>
              </a:lnSpc>
            </a:pPr>
            <a:r>
              <a:rPr lang="en-US" altLang="ko-KR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5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구현 방안</a:t>
            </a:r>
          </a:p>
          <a:p>
            <a:pPr>
              <a:lnSpc>
                <a:spcPct val="150000"/>
              </a:lnSpc>
            </a:pPr>
            <a:endParaRPr lang="ko-KR" altLang="en-US" sz="5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64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9A09C2-94A0-4F34-AC5E-6B19028F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3A4902-3477-4D02-90EC-2166188F31D7}"/>
              </a:ext>
            </a:extLst>
          </p:cNvPr>
          <p:cNvSpPr/>
          <p:nvPr/>
        </p:nvSpPr>
        <p:spPr>
          <a:xfrm>
            <a:off x="17646" y="0"/>
            <a:ext cx="12227292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A32199-64E4-4B7F-B948-5E602F43318A}"/>
              </a:ext>
            </a:extLst>
          </p:cNvPr>
          <p:cNvSpPr/>
          <p:nvPr/>
        </p:nvSpPr>
        <p:spPr>
          <a:xfrm>
            <a:off x="3736245" y="2796229"/>
            <a:ext cx="47900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소개 </a:t>
            </a:r>
            <a:endParaRPr lang="ko-KR" altLang="en-US" sz="6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0DE7C7-1F1E-41D5-8AB4-7B37E177FF9F}"/>
              </a:ext>
            </a:extLst>
          </p:cNvPr>
          <p:cNvGrpSpPr/>
          <p:nvPr/>
        </p:nvGrpSpPr>
        <p:grpSpPr>
          <a:xfrm>
            <a:off x="5292305" y="1437631"/>
            <a:ext cx="1410441" cy="1136755"/>
            <a:chOff x="4728070" y="3007886"/>
            <a:chExt cx="2665355" cy="2068861"/>
          </a:xfrm>
        </p:grpSpPr>
        <p:sp>
          <p:nvSpPr>
            <p:cNvPr id="7" name="도넛 8">
              <a:extLst>
                <a:ext uri="{FF2B5EF4-FFF2-40B4-BE49-F238E27FC236}">
                  <a16:creationId xmlns:a16="http://schemas.microsoft.com/office/drawing/2014/main" id="{365D661F-034C-48AC-8621-DE0CEDC9A913}"/>
                </a:ext>
              </a:extLst>
            </p:cNvPr>
            <p:cNvSpPr/>
            <p:nvPr/>
          </p:nvSpPr>
          <p:spPr>
            <a:xfrm>
              <a:off x="5216878" y="3293667"/>
              <a:ext cx="1783080" cy="1783080"/>
            </a:xfrm>
            <a:prstGeom prst="donut">
              <a:avLst>
                <a:gd name="adj" fmla="val 10128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6847F04-6B3E-42D5-9A93-BD10399E29A5}"/>
                </a:ext>
              </a:extLst>
            </p:cNvPr>
            <p:cNvSpPr/>
            <p:nvPr/>
          </p:nvSpPr>
          <p:spPr>
            <a:xfrm rot="14930324">
              <a:off x="4856086" y="4144528"/>
              <a:ext cx="466344" cy="7223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9DE68BA-C56F-4EAD-991C-84D9CAF67D7F}"/>
                </a:ext>
              </a:extLst>
            </p:cNvPr>
            <p:cNvGrpSpPr/>
            <p:nvPr/>
          </p:nvGrpSpPr>
          <p:grpSpPr>
            <a:xfrm>
              <a:off x="6606491" y="3007886"/>
              <a:ext cx="786934" cy="738162"/>
              <a:chOff x="6405555" y="2801867"/>
              <a:chExt cx="786934" cy="738162"/>
            </a:xfrm>
          </p:grpSpPr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E8CBAB0D-C2B9-49F8-9E45-F70DAC37BBB2}"/>
                  </a:ext>
                </a:extLst>
              </p:cNvPr>
              <p:cNvSpPr/>
              <p:nvPr/>
            </p:nvSpPr>
            <p:spPr>
              <a:xfrm>
                <a:off x="6531059" y="2859654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눈물 방울 11">
                <a:extLst>
                  <a:ext uri="{FF2B5EF4-FFF2-40B4-BE49-F238E27FC236}">
                    <a16:creationId xmlns:a16="http://schemas.microsoft.com/office/drawing/2014/main" id="{B322DFA6-E0E8-486C-976E-41E3DF09320B}"/>
                  </a:ext>
                </a:extLst>
              </p:cNvPr>
              <p:cNvSpPr/>
              <p:nvPr/>
            </p:nvSpPr>
            <p:spPr>
              <a:xfrm rot="654376">
                <a:off x="6667693" y="3052085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눈물 방울 12">
                <a:extLst>
                  <a:ext uri="{FF2B5EF4-FFF2-40B4-BE49-F238E27FC236}">
                    <a16:creationId xmlns:a16="http://schemas.microsoft.com/office/drawing/2014/main" id="{986DC901-5F34-4C87-B083-7730E1ACDFAD}"/>
                  </a:ext>
                </a:extLst>
              </p:cNvPr>
              <p:cNvSpPr/>
              <p:nvPr/>
            </p:nvSpPr>
            <p:spPr>
              <a:xfrm rot="20227969">
                <a:off x="6405555" y="2801867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2354127-F771-4583-8021-B3DF31447177}"/>
                </a:ext>
              </a:extLst>
            </p:cNvPr>
            <p:cNvSpPr/>
            <p:nvPr/>
          </p:nvSpPr>
          <p:spPr>
            <a:xfrm rot="5961877">
              <a:off x="5767461" y="3878210"/>
              <a:ext cx="162661" cy="24730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75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E818EB30-97F6-4463-A77D-AB1D1C241EE6}"/>
              </a:ext>
            </a:extLst>
          </p:cNvPr>
          <p:cNvSpPr/>
          <p:nvPr/>
        </p:nvSpPr>
        <p:spPr>
          <a:xfrm>
            <a:off x="2449763" y="2825293"/>
            <a:ext cx="1681619" cy="1681619"/>
          </a:xfrm>
          <a:prstGeom prst="ellipse">
            <a:avLst/>
          </a:prstGeom>
          <a:solidFill>
            <a:srgbClr val="FF6E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F0CD97-EC08-4743-A001-4552F837511C}"/>
              </a:ext>
            </a:extLst>
          </p:cNvPr>
          <p:cNvSpPr/>
          <p:nvPr/>
        </p:nvSpPr>
        <p:spPr>
          <a:xfrm>
            <a:off x="7984861" y="2825294"/>
            <a:ext cx="1681619" cy="1681619"/>
          </a:xfrm>
          <a:prstGeom prst="ellipse">
            <a:avLst/>
          </a:prstGeom>
          <a:solidFill>
            <a:srgbClr val="FF6E5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9508EE3-46C3-4237-BA60-729DABB1DA9E}"/>
              </a:ext>
            </a:extLst>
          </p:cNvPr>
          <p:cNvSpPr/>
          <p:nvPr/>
        </p:nvSpPr>
        <p:spPr>
          <a:xfrm>
            <a:off x="5218678" y="2825292"/>
            <a:ext cx="1681619" cy="1681619"/>
          </a:xfrm>
          <a:prstGeom prst="ellipse">
            <a:avLst/>
          </a:prstGeom>
          <a:solidFill>
            <a:srgbClr val="FF6E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49235DB-8714-4CFA-82E1-E5CDA42EC59D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231CBC-2785-4E40-BE2A-BAA514C0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1" y="260193"/>
            <a:ext cx="49946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서비스 소개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39CCB8-7716-4EB3-AE69-C3AA0F816EF0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8F9A8B-F2DB-4217-9457-3C267BCE1A17}"/>
              </a:ext>
            </a:extLst>
          </p:cNvPr>
          <p:cNvSpPr txBox="1"/>
          <p:nvPr/>
        </p:nvSpPr>
        <p:spPr>
          <a:xfrm>
            <a:off x="1739516" y="4666717"/>
            <a:ext cx="30963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날짜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요일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주말 유무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CD329-B5B5-4205-8D48-DCA0BA7B38FA}"/>
              </a:ext>
            </a:extLst>
          </p:cNvPr>
          <p:cNvSpPr txBox="1"/>
          <p:nvPr/>
        </p:nvSpPr>
        <p:spPr>
          <a:xfrm>
            <a:off x="4799856" y="4666717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날씨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미세먼지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 평균기온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 강수량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B6B61-D799-4788-902B-E30F76122B8C}"/>
              </a:ext>
            </a:extLst>
          </p:cNvPr>
          <p:cNvSpPr txBox="1"/>
          <p:nvPr/>
        </p:nvSpPr>
        <p:spPr>
          <a:xfrm>
            <a:off x="7529527" y="4666717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위치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각 동마다의 데이터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07D389EB-A03E-4464-9182-672CD8B1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241975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웹 입력 사항</a:t>
            </a: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0A97F0B8-1031-4DAA-AAAC-2C6A5130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4180" y="3222786"/>
            <a:ext cx="967016" cy="967016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7E427E22-6B52-4AAB-934D-CA0F9D9C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9705" y="3082989"/>
            <a:ext cx="1199566" cy="1199566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714A2605-1000-49BF-9BD6-E1A6FF718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3522" y="3103952"/>
            <a:ext cx="1124298" cy="11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2027362A-1F62-402E-A1D4-508B761AF583}"/>
              </a:ext>
            </a:extLst>
          </p:cNvPr>
          <p:cNvSpPr/>
          <p:nvPr/>
        </p:nvSpPr>
        <p:spPr>
          <a:xfrm>
            <a:off x="5249418" y="2906108"/>
            <a:ext cx="1693164" cy="1693164"/>
          </a:xfrm>
          <a:prstGeom prst="ellipse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13B332D-1702-40F4-BAA3-17E7DC0B854F}"/>
              </a:ext>
            </a:extLst>
          </p:cNvPr>
          <p:cNvSpPr/>
          <p:nvPr/>
        </p:nvSpPr>
        <p:spPr>
          <a:xfrm>
            <a:off x="2457246" y="2853392"/>
            <a:ext cx="1693164" cy="1693164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49235DB-8714-4CFA-82E1-E5CDA42EC59D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231CBC-2785-4E40-BE2A-BAA514C0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1" y="260193"/>
            <a:ext cx="49946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서비스 소개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39CCB8-7716-4EB3-AE69-C3AA0F816EF0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8F9A8B-F2DB-4217-9457-3C267BCE1A17}"/>
              </a:ext>
            </a:extLst>
          </p:cNvPr>
          <p:cNvSpPr txBox="1"/>
          <p:nvPr/>
        </p:nvSpPr>
        <p:spPr>
          <a:xfrm>
            <a:off x="1775520" y="4683691"/>
            <a:ext cx="3096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예상 치킨 주문량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날씨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날짜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지역 별 예상 주문량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CD329-B5B5-4205-8D48-DCA0BA7B38FA}"/>
              </a:ext>
            </a:extLst>
          </p:cNvPr>
          <p:cNvSpPr txBox="1"/>
          <p:nvPr/>
        </p:nvSpPr>
        <p:spPr>
          <a:xfrm>
            <a:off x="4799856" y="4683691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고객 정보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itchFamily="2" charset="-127"/>
                <a:ea typeface="배달의민족 한나" pitchFamily="2" charset="-127"/>
              </a:rPr>
              <a:t>예상 주문량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의 고객 나이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성별 비율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요약 통계량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C116CB-0938-4663-9A13-5E05AF109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85" y="3163074"/>
            <a:ext cx="1131614" cy="11316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D24ABE-FC29-40BC-9647-1D0A1405F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81" y="3067161"/>
            <a:ext cx="1323439" cy="13234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A8E27C-BF7C-48EB-A75C-229D185B6C6E}"/>
              </a:ext>
            </a:extLst>
          </p:cNvPr>
          <p:cNvSpPr txBox="1"/>
          <p:nvPr/>
        </p:nvSpPr>
        <p:spPr>
          <a:xfrm>
            <a:off x="7911266" y="3539253"/>
            <a:ext cx="325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+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E57"/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추가서비스예정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6E57"/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Ex)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 치킨 외 피자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짜장면 등등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배달의민족 한나" pitchFamily="2" charset="-127"/>
              <a:ea typeface="배달의민족 한나" pitchFamily="2" charset="-127"/>
              <a:cs typeface="+mn-cs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B54E7091-6CBB-49E7-8DAB-E8AFCC60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2241975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한나" pitchFamily="2" charset="-127"/>
                <a:ea typeface="배달의민족 한나" pitchFamily="2" charset="-127"/>
                <a:cs typeface="+mn-cs"/>
              </a:rPr>
              <a:t>웹 출력 사항</a:t>
            </a:r>
          </a:p>
        </p:txBody>
      </p:sp>
    </p:spTree>
    <p:extLst>
      <p:ext uri="{BB962C8B-B14F-4D97-AF65-F5344CB8AC3E}">
        <p14:creationId xmlns:p14="http://schemas.microsoft.com/office/powerpoint/2010/main" val="108405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49235DB-8714-4CFA-82E1-E5CDA42EC59D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231CBC-2785-4E40-BE2A-BAA514C0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0" y="260193"/>
            <a:ext cx="691060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서비스 소개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39CCB8-7716-4EB3-AE69-C3AA0F816EF0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49D7B5-A732-4E72-8092-464942B8BBDA}"/>
              </a:ext>
            </a:extLst>
          </p:cNvPr>
          <p:cNvSpPr txBox="1"/>
          <p:nvPr/>
        </p:nvSpPr>
        <p:spPr>
          <a:xfrm>
            <a:off x="1154896" y="1183522"/>
            <a:ext cx="3471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기존 유사 서비스의 한계점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10DB8C-38F4-454D-AF01-2277E3C0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29" y="2488871"/>
            <a:ext cx="2984022" cy="567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315E3B-12D4-4DFC-9808-A855F591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765" y="3573756"/>
            <a:ext cx="2611550" cy="575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5584CB-3F66-47D8-A877-F5EC841D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75" y="4850184"/>
            <a:ext cx="1869131" cy="652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32ABC-7818-40A2-9FE0-317A5DAC759F}"/>
              </a:ext>
            </a:extLst>
          </p:cNvPr>
          <p:cNvSpPr txBox="1"/>
          <p:nvPr/>
        </p:nvSpPr>
        <p:spPr>
          <a:xfrm>
            <a:off x="6816851" y="3542356"/>
            <a:ext cx="407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BUT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개별 맞춤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?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가격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?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9C80E8-5B3E-48BB-B2DE-398BBAD378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40551" y="2772799"/>
            <a:ext cx="109635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374813-A0C9-4F51-AFDA-AFCDDD09CD8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54315" y="3845548"/>
            <a:ext cx="1282592" cy="1601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21331B-3F1C-4D49-A5D4-753D78B79502}"/>
              </a:ext>
            </a:extLst>
          </p:cNvPr>
          <p:cNvCxnSpPr>
            <a:cxnSpLocks/>
          </p:cNvCxnSpPr>
          <p:nvPr/>
        </p:nvCxnSpPr>
        <p:spPr>
          <a:xfrm>
            <a:off x="4525348" y="5176341"/>
            <a:ext cx="1511559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818F8D-5213-4BED-AB4A-935C3D52655F}"/>
              </a:ext>
            </a:extLst>
          </p:cNvPr>
          <p:cNvCxnSpPr>
            <a:cxnSpLocks/>
          </p:cNvCxnSpPr>
          <p:nvPr/>
        </p:nvCxnSpPr>
        <p:spPr>
          <a:xfrm flipV="1">
            <a:off x="6036907" y="2772799"/>
            <a:ext cx="0" cy="240354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13AA421-D924-4658-92E2-902AFCD1E80F}"/>
              </a:ext>
            </a:extLst>
          </p:cNvPr>
          <p:cNvCxnSpPr>
            <a:cxnSpLocks/>
          </p:cNvCxnSpPr>
          <p:nvPr/>
        </p:nvCxnSpPr>
        <p:spPr>
          <a:xfrm flipV="1">
            <a:off x="6036907" y="3835366"/>
            <a:ext cx="1017037" cy="101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2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D2BC9-5138-42CD-9C13-568CB7C942AE}"/>
              </a:ext>
            </a:extLst>
          </p:cNvPr>
          <p:cNvCxnSpPr>
            <a:cxnSpLocks/>
          </p:cNvCxnSpPr>
          <p:nvPr/>
        </p:nvCxnSpPr>
        <p:spPr>
          <a:xfrm>
            <a:off x="7948815" y="4985524"/>
            <a:ext cx="8655" cy="4355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FE2785-8D98-4487-A4C8-DC1869CE7543}"/>
              </a:ext>
            </a:extLst>
          </p:cNvPr>
          <p:cNvCxnSpPr>
            <a:cxnSpLocks/>
          </p:cNvCxnSpPr>
          <p:nvPr/>
        </p:nvCxnSpPr>
        <p:spPr>
          <a:xfrm>
            <a:off x="4222981" y="4927982"/>
            <a:ext cx="0" cy="4931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49235DB-8714-4CFA-82E1-E5CDA42EC59D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231CBC-2785-4E40-BE2A-BAA514C0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0" y="260193"/>
            <a:ext cx="691060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서비스 소개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39CCB8-7716-4EB3-AE69-C3AA0F816EF0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49D7B5-A732-4E72-8092-464942B8BBDA}"/>
              </a:ext>
            </a:extLst>
          </p:cNvPr>
          <p:cNvSpPr txBox="1"/>
          <p:nvPr/>
        </p:nvSpPr>
        <p:spPr>
          <a:xfrm>
            <a:off x="1385425" y="1190642"/>
            <a:ext cx="300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기존 유사 서비스와의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차별점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E6880FF-3C70-4F44-A963-3230E6C49C1F}"/>
              </a:ext>
            </a:extLst>
          </p:cNvPr>
          <p:cNvGrpSpPr/>
          <p:nvPr/>
        </p:nvGrpSpPr>
        <p:grpSpPr>
          <a:xfrm>
            <a:off x="3240711" y="1744700"/>
            <a:ext cx="1987640" cy="3368600"/>
            <a:chOff x="1078654" y="1564975"/>
            <a:chExt cx="1987640" cy="3368600"/>
          </a:xfrm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7DE82B2C-AC22-496F-949E-088F099D1A00}"/>
                </a:ext>
              </a:extLst>
            </p:cNvPr>
            <p:cNvSpPr/>
            <p:nvPr/>
          </p:nvSpPr>
          <p:spPr>
            <a:xfrm rot="5400000">
              <a:off x="597326" y="2464608"/>
              <a:ext cx="2950295" cy="198764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0A3BC94-5117-4F62-9737-A206B44D350B}"/>
                </a:ext>
              </a:extLst>
            </p:cNvPr>
            <p:cNvSpPr/>
            <p:nvPr/>
          </p:nvSpPr>
          <p:spPr>
            <a:xfrm>
              <a:off x="1654168" y="1564975"/>
              <a:ext cx="836612" cy="83661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F3A48E-15B1-4612-8446-CBFF3C46F401}"/>
                </a:ext>
              </a:extLst>
            </p:cNvPr>
            <p:cNvSpPr txBox="1"/>
            <p:nvPr/>
          </p:nvSpPr>
          <p:spPr>
            <a:xfrm>
              <a:off x="1760577" y="1809246"/>
              <a:ext cx="62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DFC2B0"/>
                    </a:solidFill>
                  </a:ln>
                  <a:solidFill>
                    <a:srgbClr val="DFC2B0"/>
                  </a:solidFill>
                  <a:effectLst/>
                  <a:uLnTx/>
                  <a:uFillTx/>
                  <a:latin typeface="나눔바른고딕 UltraLight" panose="020B0603020101020101" pitchFamily="50" charset="-127"/>
                  <a:ea typeface="나눔바른고딕 UltraLight" panose="020B0603020101020101" pitchFamily="50" charset="-127"/>
                  <a:cs typeface="+mn-cs"/>
                </a:rPr>
                <a:t>01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DFC2B0"/>
                  </a:solidFill>
                </a:ln>
                <a:solidFill>
                  <a:srgbClr val="DFC2B0"/>
                </a:solidFill>
                <a:effectLst/>
                <a:uLnTx/>
                <a:uFillTx/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35A270-C8BE-4917-AD15-204FD67C85C3}"/>
              </a:ext>
            </a:extLst>
          </p:cNvPr>
          <p:cNvGrpSpPr/>
          <p:nvPr/>
        </p:nvGrpSpPr>
        <p:grpSpPr>
          <a:xfrm>
            <a:off x="6963651" y="1744701"/>
            <a:ext cx="1987640" cy="3368600"/>
            <a:chOff x="9125705" y="1564975"/>
            <a:chExt cx="1987640" cy="3368600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50CBD131-23A2-4ED6-9364-F0CCB9CFD080}"/>
                </a:ext>
              </a:extLst>
            </p:cNvPr>
            <p:cNvSpPr/>
            <p:nvPr/>
          </p:nvSpPr>
          <p:spPr>
            <a:xfrm rot="5400000">
              <a:off x="8644377" y="2464608"/>
              <a:ext cx="2950295" cy="1987640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9A63808-DB9D-4B4C-AC38-3FD18509CBC7}"/>
                </a:ext>
              </a:extLst>
            </p:cNvPr>
            <p:cNvSpPr/>
            <p:nvPr/>
          </p:nvSpPr>
          <p:spPr>
            <a:xfrm>
              <a:off x="9701220" y="1564975"/>
              <a:ext cx="836612" cy="83661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2BE52-3654-471E-B3C8-16BB4B1212D8}"/>
                </a:ext>
              </a:extLst>
            </p:cNvPr>
            <p:cNvSpPr txBox="1"/>
            <p:nvPr/>
          </p:nvSpPr>
          <p:spPr>
            <a:xfrm>
              <a:off x="9807629" y="1809246"/>
              <a:ext cx="62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9BD5">
                        <a:lumMod val="60000"/>
                        <a:lumOff val="40000"/>
                      </a:srgbClr>
                    </a:solidFill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나눔바른고딕 UltraLight" panose="020B0603020101020101" pitchFamily="50" charset="-127"/>
                  <a:ea typeface="나눔바른고딕 UltraLight" panose="020B0603020101020101" pitchFamily="50" charset="-127"/>
                  <a:cs typeface="+mn-cs"/>
                </a:rPr>
                <a:t>02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9BD5">
                      <a:lumMod val="60000"/>
                      <a:lumOff val="40000"/>
                    </a:srgbClr>
                  </a:solidFill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20E8C5-6DFF-4D1C-B137-DDC8BDF73919}"/>
              </a:ext>
            </a:extLst>
          </p:cNvPr>
          <p:cNvSpPr txBox="1"/>
          <p:nvPr/>
        </p:nvSpPr>
        <p:spPr>
          <a:xfrm>
            <a:off x="2424107" y="5747362"/>
            <a:ext cx="734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4472C4">
                      <a:alpha val="3000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저렴하고 간편한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4472C4">
                      <a:alpha val="3000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4472C4">
                      <a:alpha val="3000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맞춤형 데이터 정보 제공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950EA9-E03A-41A4-B22C-E376E29854D3}"/>
              </a:ext>
            </a:extLst>
          </p:cNvPr>
          <p:cNvCxnSpPr>
            <a:cxnSpLocks/>
          </p:cNvCxnSpPr>
          <p:nvPr/>
        </p:nvCxnSpPr>
        <p:spPr>
          <a:xfrm>
            <a:off x="4243188" y="5421197"/>
            <a:ext cx="371428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401D69E-81DE-463B-A7DE-9ABD420A506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3672" y="5421086"/>
            <a:ext cx="2323" cy="3262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FA32A1-7666-4766-95BF-631FB7A11666}"/>
              </a:ext>
            </a:extLst>
          </p:cNvPr>
          <p:cNvSpPr txBox="1"/>
          <p:nvPr/>
        </p:nvSpPr>
        <p:spPr>
          <a:xfrm>
            <a:off x="3390111" y="2711806"/>
            <a:ext cx="1688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판매 건당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수수료가 아닌 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저렴한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고정 비용 만을 청구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83AAAD-D1F7-468F-81E0-313BF700F61A}"/>
              </a:ext>
            </a:extLst>
          </p:cNvPr>
          <p:cNvSpPr txBox="1"/>
          <p:nvPr/>
        </p:nvSpPr>
        <p:spPr>
          <a:xfrm>
            <a:off x="7104396" y="2711806"/>
            <a:ext cx="1688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의뢰에 따른 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서대문구 내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개별 자영업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치킨 가게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3760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91BB43-0236-4ABB-A257-F0FE3D5F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F92D29-00C2-4218-8752-2F7188ACAA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D30CC6-21D6-4150-83DE-E8DC9803B08B}"/>
              </a:ext>
            </a:extLst>
          </p:cNvPr>
          <p:cNvSpPr/>
          <p:nvPr/>
        </p:nvSpPr>
        <p:spPr>
          <a:xfrm>
            <a:off x="3627704" y="2940269"/>
            <a:ext cx="47900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소개 </a:t>
            </a:r>
            <a:endParaRPr lang="ko-KR" altLang="en-US" sz="6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E74B73-DA13-4993-ADE9-3C8CE77AF5D8}"/>
              </a:ext>
            </a:extLst>
          </p:cNvPr>
          <p:cNvGrpSpPr/>
          <p:nvPr/>
        </p:nvGrpSpPr>
        <p:grpSpPr>
          <a:xfrm>
            <a:off x="5292305" y="1516404"/>
            <a:ext cx="1410441" cy="1136755"/>
            <a:chOff x="4728070" y="3007886"/>
            <a:chExt cx="2665355" cy="2068861"/>
          </a:xfrm>
        </p:grpSpPr>
        <p:sp>
          <p:nvSpPr>
            <p:cNvPr id="7" name="도넛 8">
              <a:extLst>
                <a:ext uri="{FF2B5EF4-FFF2-40B4-BE49-F238E27FC236}">
                  <a16:creationId xmlns:a16="http://schemas.microsoft.com/office/drawing/2014/main" id="{BBC17551-FC9D-4B21-BB2D-47688C744282}"/>
                </a:ext>
              </a:extLst>
            </p:cNvPr>
            <p:cNvSpPr/>
            <p:nvPr/>
          </p:nvSpPr>
          <p:spPr>
            <a:xfrm>
              <a:off x="5216878" y="3293667"/>
              <a:ext cx="1783080" cy="1783080"/>
            </a:xfrm>
            <a:prstGeom prst="donut">
              <a:avLst>
                <a:gd name="adj" fmla="val 10128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DE234A1E-446F-473D-B746-C225CD529285}"/>
                </a:ext>
              </a:extLst>
            </p:cNvPr>
            <p:cNvSpPr/>
            <p:nvPr/>
          </p:nvSpPr>
          <p:spPr>
            <a:xfrm rot="14930324">
              <a:off x="4856086" y="4144528"/>
              <a:ext cx="466344" cy="7223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FFA12AB-A918-443D-99E5-E6783F7AD1C3}"/>
                </a:ext>
              </a:extLst>
            </p:cNvPr>
            <p:cNvGrpSpPr/>
            <p:nvPr/>
          </p:nvGrpSpPr>
          <p:grpSpPr>
            <a:xfrm>
              <a:off x="6606491" y="3007886"/>
              <a:ext cx="786934" cy="738162"/>
              <a:chOff x="6405555" y="2801867"/>
              <a:chExt cx="786934" cy="738162"/>
            </a:xfrm>
          </p:grpSpPr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C2BE8777-E127-4D64-8886-D6A03D15FE77}"/>
                  </a:ext>
                </a:extLst>
              </p:cNvPr>
              <p:cNvSpPr/>
              <p:nvPr/>
            </p:nvSpPr>
            <p:spPr>
              <a:xfrm>
                <a:off x="6531059" y="2859654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눈물 방울 11">
                <a:extLst>
                  <a:ext uri="{FF2B5EF4-FFF2-40B4-BE49-F238E27FC236}">
                    <a16:creationId xmlns:a16="http://schemas.microsoft.com/office/drawing/2014/main" id="{EE602EE0-7905-4893-A16E-09B303D36176}"/>
                  </a:ext>
                </a:extLst>
              </p:cNvPr>
              <p:cNvSpPr/>
              <p:nvPr/>
            </p:nvSpPr>
            <p:spPr>
              <a:xfrm rot="654376">
                <a:off x="6667693" y="3052085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눈물 방울 12">
                <a:extLst>
                  <a:ext uri="{FF2B5EF4-FFF2-40B4-BE49-F238E27FC236}">
                    <a16:creationId xmlns:a16="http://schemas.microsoft.com/office/drawing/2014/main" id="{84F3EAE0-7731-4FA9-81C6-F5B5FBE7054E}"/>
                  </a:ext>
                </a:extLst>
              </p:cNvPr>
              <p:cNvSpPr/>
              <p:nvPr/>
            </p:nvSpPr>
            <p:spPr>
              <a:xfrm rot="20227969">
                <a:off x="6405555" y="2801867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83A7D41F-C6CB-4BFD-B817-9264B015B38F}"/>
                </a:ext>
              </a:extLst>
            </p:cNvPr>
            <p:cNvSpPr/>
            <p:nvPr/>
          </p:nvSpPr>
          <p:spPr>
            <a:xfrm rot="5961877">
              <a:off x="5767461" y="3878210"/>
              <a:ext cx="162661" cy="24730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94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B4904C-5539-4A9D-AC61-49F7F8CAFDF6}"/>
              </a:ext>
            </a:extLst>
          </p:cNvPr>
          <p:cNvCxnSpPr/>
          <p:nvPr/>
        </p:nvCxnSpPr>
        <p:spPr>
          <a:xfrm>
            <a:off x="432730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2B6CA6-59E4-4D60-AE8C-08167EF8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1" y="260193"/>
            <a:ext cx="4979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lang="ko-KR" altLang="en-US" sz="60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소개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FBBC9D-A6AD-47B0-B638-F862EF599961}"/>
              </a:ext>
            </a:extLst>
          </p:cNvPr>
          <p:cNvCxnSpPr/>
          <p:nvPr/>
        </p:nvCxnSpPr>
        <p:spPr>
          <a:xfrm>
            <a:off x="432730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B57EC0-458C-467E-A6FA-780167DB75B3}"/>
              </a:ext>
            </a:extLst>
          </p:cNvPr>
          <p:cNvSpPr txBox="1"/>
          <p:nvPr/>
        </p:nvSpPr>
        <p:spPr>
          <a:xfrm>
            <a:off x="1871003" y="1187460"/>
            <a:ext cx="275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SK Telecom Data Hub</a:t>
            </a:r>
            <a:endParaRPr lang="ko-KR" altLang="en-US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76051-FD2A-43DD-A96C-9DA5D8C9E42A}"/>
              </a:ext>
            </a:extLst>
          </p:cNvPr>
          <p:cNvSpPr txBox="1"/>
          <p:nvPr/>
        </p:nvSpPr>
        <p:spPr>
          <a:xfrm>
            <a:off x="1734369" y="1849768"/>
            <a:ext cx="95338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데이터 기한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2016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6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 이후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~ 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지역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서대문구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14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 동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치킨 판매업종 이용 통화량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날짜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요일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통화량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성별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연령대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-&gt;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 데이터를 활용하여 치킨판매량 예측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+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성별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나이대별 정보제공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BC866C-6E69-40CA-B803-A3228FE8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31" y="3087204"/>
            <a:ext cx="7440113" cy="24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471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나눔스퀘어</vt:lpstr>
      <vt:lpstr>배달의민족 한나</vt:lpstr>
      <vt:lpstr>a발레리노</vt:lpstr>
      <vt:lpstr>배달의민족 주아</vt:lpstr>
      <vt:lpstr>08서울남산체 M</vt:lpstr>
      <vt:lpstr>08서울남산체 EB</vt:lpstr>
      <vt:lpstr>Arial</vt:lpstr>
      <vt:lpstr>Wingdings</vt:lpstr>
      <vt:lpstr>배달의민족 도현</vt:lpstr>
      <vt:lpstr>나눔바른고딕 UltraLight</vt:lpstr>
      <vt:lpstr>08서울남산체 B</vt:lpstr>
      <vt:lpstr>맑은 고딕</vt:lpstr>
      <vt:lpstr>배달의민족 한나는 열한살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송자영</dc:creator>
  <cp:lastModifiedBy>송자영</cp:lastModifiedBy>
  <cp:revision>32</cp:revision>
  <dcterms:created xsi:type="dcterms:W3CDTF">2019-04-28T08:07:05Z</dcterms:created>
  <dcterms:modified xsi:type="dcterms:W3CDTF">2019-04-29T17:59:42Z</dcterms:modified>
</cp:coreProperties>
</file>