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1" r:id="rId2"/>
    <p:sldId id="300" r:id="rId3"/>
    <p:sldId id="282" r:id="rId4"/>
    <p:sldId id="359" r:id="rId5"/>
    <p:sldId id="372" r:id="rId6"/>
    <p:sldId id="373" r:id="rId7"/>
    <p:sldId id="360" r:id="rId8"/>
    <p:sldId id="311" r:id="rId9"/>
    <p:sldId id="361" r:id="rId10"/>
    <p:sldId id="375" r:id="rId11"/>
    <p:sldId id="374" r:id="rId12"/>
    <p:sldId id="362" r:id="rId13"/>
    <p:sldId id="376" r:id="rId14"/>
    <p:sldId id="318" r:id="rId15"/>
    <p:sldId id="381" r:id="rId16"/>
    <p:sldId id="379" r:id="rId17"/>
    <p:sldId id="321" r:id="rId18"/>
    <p:sldId id="370" r:id="rId19"/>
    <p:sldId id="382" r:id="rId20"/>
    <p:sldId id="330" r:id="rId21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2696" autoAdjust="0"/>
  </p:normalViewPr>
  <p:slideViewPr>
    <p:cSldViewPr snapToGrid="0" showGuides="1">
      <p:cViewPr varScale="1">
        <p:scale>
          <a:sx n="61" d="100"/>
          <a:sy n="61" d="100"/>
        </p:scale>
        <p:origin x="1062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49ED8-E438-4122-9B3D-59E076DA2475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6D087-2522-443F-A964-490C40D7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5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E701-C8EB-48B1-BCC4-7D5F84B4C50B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85476-89DF-46BC-8240-299B666D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2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15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유인근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개인프로젝트 </a:t>
            </a:r>
            <a:r>
              <a:rPr lang="en-US" altLang="ko-KR" baseline="0" dirty="0" smtClean="0"/>
              <a:t>Testing &amp; Evaluation </a:t>
            </a:r>
            <a:r>
              <a:rPr lang="ko-KR" altLang="en-US" baseline="0" dirty="0" smtClean="0"/>
              <a:t>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9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이전 슬라이드와 이어지는 화면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입력 날짜에 해당하는 전국의 고속도로 주유소의 기름값 순위까지 출력하는 것까지 성공했습니다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사용자의 이동 경로에 따라 고속도로를 안내하고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도달할 수 있는 최저가 주유소와 기름의 양을 안내하는 것을 구현하지 못했습니다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이와 관련해 개인프로젝트를 진행하면서 어려움을 느꼈던 부분은 뒤에서 말씀드리겠습니다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참고로 위의 </a:t>
            </a:r>
            <a:r>
              <a:rPr lang="en-US" altLang="ko-KR" baseline="0" dirty="0" smtClean="0"/>
              <a:t>126</a:t>
            </a:r>
            <a:r>
              <a:rPr lang="ko-KR" altLang="en-US" baseline="0" dirty="0" smtClean="0"/>
              <a:t>위</a:t>
            </a:r>
            <a:r>
              <a:rPr lang="en-US" altLang="ko-KR" baseline="0" dirty="0" smtClean="0"/>
              <a:t>, 127</a:t>
            </a:r>
            <a:r>
              <a:rPr lang="ko-KR" altLang="en-US" baseline="0" dirty="0" smtClean="0"/>
              <a:t>위의 기름값인 </a:t>
            </a:r>
            <a:r>
              <a:rPr lang="en-US" altLang="ko-KR" baseline="0" dirty="0" smtClean="0"/>
              <a:t>9999</a:t>
            </a:r>
            <a:r>
              <a:rPr lang="ko-KR" altLang="en-US" baseline="0" dirty="0" smtClean="0"/>
              <a:t>원은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는 존재하나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입력 날짜에 해당하는 기름값 정보가 없는 데이터입니다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제가 정리한 데이터는 </a:t>
            </a:r>
            <a:r>
              <a:rPr lang="en-US" altLang="ko-KR" baseline="0" dirty="0" smtClean="0"/>
              <a:t>2018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01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01</a:t>
            </a:r>
            <a:r>
              <a:rPr lang="ko-KR" altLang="en-US" baseline="0" dirty="0" smtClean="0"/>
              <a:t>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2018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일 까지의 올해 데이터이고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많은 데이터를 취합하기 위해서는 약간의 수작업이 필요한데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지난 발표 때 소개해드린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Opinet</a:t>
            </a:r>
            <a:r>
              <a:rPr lang="ko-KR" altLang="en-US" baseline="0" dirty="0" smtClean="0"/>
              <a:t>이라는 사이트에서 데이터를 다운받아 약간의 수작업만 거치면 과거의 데이터에 대해서는 얼마든지 구현이 가능합니다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9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그리고 이 프로젝트가 갖는 의미를 생각해봤을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먼저 전체 고속도로 주유소의 기름값 순위와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고속도로별로 구별된 주유소의 기름값 순위를 알 수 있었고 이를 통해 고속도로별로 주유소의 </a:t>
            </a:r>
            <a:r>
              <a:rPr lang="en-US" altLang="ko-KR" baseline="0" dirty="0" smtClean="0"/>
              <a:t>Centrality</a:t>
            </a:r>
            <a:r>
              <a:rPr lang="ko-KR" altLang="en-US" baseline="0" dirty="0" smtClean="0"/>
              <a:t>를 얻을 수 있었다고 생각합니다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아무래도 고속도로의 종류에 따라 이용하는 사람이 많이 다르겠지만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전제조건들을 고려하지 않았을 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값이 저렴한 주유소일수록 고객이 많을 확률이 높다고 생각하기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데이터들을 살펴봤을 때 모두 그런 것은 아니지만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라는 주유소의 기름값이 오르면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라는 주유소의 값이 같이 오르는 경우가 많은 것을 알 수 있었고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날짜의 차이가 클수록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순위가 많이 변동하는 것을 알 수 있었습니다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(Information Sample </a:t>
            </a:r>
            <a:r>
              <a:rPr lang="ko-KR" altLang="en-US" baseline="0" dirty="0" smtClean="0"/>
              <a:t>메모장 참고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메모장</a:t>
            </a:r>
            <a:r>
              <a:rPr lang="en-US" altLang="ko-KR" baseline="0" dirty="0" smtClean="0"/>
              <a:t>) – </a:t>
            </a:r>
            <a:r>
              <a:rPr lang="ko-KR" altLang="en-US" baseline="0" dirty="0" smtClean="0"/>
              <a:t>경부고속도로 </a:t>
            </a:r>
            <a:r>
              <a:rPr lang="en-US" altLang="ko-KR" baseline="0" dirty="0" smtClean="0"/>
              <a:t>Top 5 / </a:t>
            </a:r>
            <a:r>
              <a:rPr lang="ko-KR" altLang="en-US" baseline="0" dirty="0" smtClean="0"/>
              <a:t>전국 고속도로 </a:t>
            </a:r>
            <a:r>
              <a:rPr lang="en-US" altLang="ko-KR" baseline="0" dirty="0" smtClean="0"/>
              <a:t>Top 5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기간의 차이가 작을수록 순위의 변동이 크게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기간이 클수록 순위의 변동이 크다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전국 고속도로의 주유소 개수가 많아 전국 고속도로의 순위 변동률은 각 고속도로에 순위 변동률 보다 크고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날짜의 차이가 커도 하나의 고속도로에 대해서 기름값의 순위가 크게 변하지 않았습니다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1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이번 프로젝트를 하면서 느낀 점을 간단히 말씀드리겠습니다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Dynamic Graph</a:t>
            </a:r>
            <a:r>
              <a:rPr lang="ko-KR" altLang="en-US" baseline="0" dirty="0" smtClean="0"/>
              <a:t>에 대한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이해를 바탕으로 자료구조에 대해 학습 할 수 있었고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 계획한 것을 구현하는 것에 대한 어려움을 많이 느꼈습니다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혼자서 자바로 코드를 짜면서 클래스와 객체의 구조가 굉장히 중요하다는 것을 알았습니다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실제로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시간이 촉박해 구현하는 것에 초점을 맞추다 보니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마지막에 코드를 살펴봤을 때 </a:t>
            </a:r>
            <a:r>
              <a:rPr lang="ko-KR" altLang="en-US" baseline="0" dirty="0" err="1" smtClean="0"/>
              <a:t>가독성이</a:t>
            </a:r>
            <a:r>
              <a:rPr lang="ko-KR" altLang="en-US" baseline="0" dirty="0" smtClean="0"/>
              <a:t> 떨어지고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구조가 다소 복잡하다고 느꼈기 때문입니다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8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이는 제가 구현한 프로젝트의 </a:t>
            </a:r>
            <a:r>
              <a:rPr lang="en-US" altLang="ko-KR" baseline="0" dirty="0" smtClean="0"/>
              <a:t>Class Diagram</a:t>
            </a:r>
            <a:r>
              <a:rPr lang="ko-KR" altLang="en-US" baseline="0" dirty="0" smtClean="0"/>
              <a:t>인데</a:t>
            </a:r>
            <a:r>
              <a:rPr lang="en-US" altLang="ko-KR" baseline="0" dirty="0" smtClean="0"/>
              <a:t>, Algorithm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Car Class</a:t>
            </a:r>
            <a:r>
              <a:rPr lang="ko-KR" altLang="en-US" baseline="0" dirty="0" smtClean="0"/>
              <a:t>에 대해 구현을 하지 못했습니다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처음에 자료구조 설계를 시작하면서 </a:t>
            </a:r>
            <a:r>
              <a:rPr lang="ko-KR" altLang="en-US" baseline="0" dirty="0" err="1" smtClean="0"/>
              <a:t>드랍을</a:t>
            </a:r>
            <a:r>
              <a:rPr lang="ko-KR" altLang="en-US" baseline="0" dirty="0" smtClean="0"/>
              <a:t> 할까 많이 생각했지만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복학 후 처음 듣는 </a:t>
            </a:r>
            <a:r>
              <a:rPr lang="ko-KR" altLang="en-US" baseline="0" dirty="0" err="1" smtClean="0"/>
              <a:t>수업이기도</a:t>
            </a:r>
            <a:r>
              <a:rPr lang="ko-KR" altLang="en-US" baseline="0" dirty="0" smtClean="0"/>
              <a:t> 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부딪혀보면서 많이 </a:t>
            </a:r>
            <a:r>
              <a:rPr lang="ko-KR" altLang="en-US" baseline="0" dirty="0" err="1" smtClean="0"/>
              <a:t>배우자라는</a:t>
            </a:r>
            <a:r>
              <a:rPr lang="ko-KR" altLang="en-US" baseline="0" dirty="0" smtClean="0"/>
              <a:t> 생각으로 임했고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다른 분들이 발표하는 것을 듣거나 제가 스스로 코드를 짜면서 많은 것을 느낄 수 있었던 의미 있는 프로젝트였다고 생각합니다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92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질문 및 </a:t>
            </a:r>
            <a:r>
              <a:rPr lang="ko-KR" altLang="en-US" dirty="0" err="1" smtClean="0"/>
              <a:t>자료출처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93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질문 있으십니까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6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(PPT </a:t>
            </a:r>
            <a:r>
              <a:rPr lang="ko-KR" altLang="en-US" dirty="0" smtClean="0"/>
              <a:t>및 그림 출처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3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먼저</a:t>
            </a:r>
            <a:r>
              <a:rPr lang="en-US" altLang="ko-KR" sz="12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 순서입니다</a:t>
            </a:r>
            <a:r>
              <a:rPr lang="en-US" altLang="ko-KR" sz="12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dirty="0" smtClean="0"/>
          </a:p>
          <a:p>
            <a:r>
              <a:rPr lang="ko-KR" altLang="en-US" dirty="0" smtClean="0"/>
              <a:t>처음에는 프로젝트를 시작할 당시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계획했던 주제를 간단하게</a:t>
            </a:r>
            <a:r>
              <a:rPr lang="ko-KR" altLang="en-US" baseline="0" dirty="0" smtClean="0"/>
              <a:t> 다시 </a:t>
            </a:r>
            <a:r>
              <a:rPr lang="ko-KR" altLang="en-US" dirty="0" smtClean="0"/>
              <a:t>말씀드리고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두번째는 제가 구현한 프로그램을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스스로 평가해보고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이를 통해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어떠한 의미 있는 값을 얻을 수 있었는지 소개해드리고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세번째로 개인프로젝트를 진행하면서 제가 느꼈던 점을 </a:t>
            </a:r>
            <a:r>
              <a:rPr lang="ko-KR" altLang="en-US" dirty="0" smtClean="0"/>
              <a:t>간단히 말씀드리고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마지막으로는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질문을 받도록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4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! </a:t>
            </a:r>
            <a:r>
              <a:rPr lang="ko-KR" altLang="en-US" dirty="0" smtClean="0"/>
              <a:t>먼저 주제</a:t>
            </a:r>
            <a:r>
              <a:rPr lang="ko-KR" altLang="en-US" baseline="0" dirty="0" smtClean="0"/>
              <a:t> 말씀드리겠습니다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9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선정한 주제는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가장 저렴한 기름값으로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장거리 자동차 여행하기</a:t>
            </a:r>
            <a:r>
              <a:rPr lang="en-US" altLang="ko-KR" dirty="0" smtClean="0"/>
              <a:t>"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 나라에 있는 여러 도시를 자동차로 고속도로를 경유하면서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이동 기간 동안 기름값이 가장 적게 들 수 있는 고속도로 주유소를 안내해주는 프로그램을 계획 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간단한 예시 두 가지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</a:t>
            </a:r>
            <a:r>
              <a:rPr lang="en-US" altLang="ko-KR" dirty="0" smtClean="0"/>
              <a:t>"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"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"</a:t>
            </a:r>
            <a:r>
              <a:rPr lang="ko-KR" altLang="en-US" dirty="0" smtClean="0"/>
              <a:t>으로 가는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경부고속도로</a:t>
            </a:r>
            <a:r>
              <a:rPr lang="en-US" altLang="ko-KR" dirty="0" smtClean="0"/>
              <a:t>" </a:t>
            </a:r>
            <a:r>
              <a:rPr lang="ko-KR" altLang="en-US" dirty="0" smtClean="0"/>
              <a:t>상에</a:t>
            </a:r>
            <a:r>
              <a:rPr lang="en-US" altLang="ko-KR" dirty="0" smtClean="0"/>
              <a:t>, A / B / C / D </a:t>
            </a:r>
            <a:r>
              <a:rPr lang="ko-KR" altLang="en-US" dirty="0" smtClean="0"/>
              <a:t>네 개의 주유소만 있다고 가정해보겠습니다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이때 자동차에 기름이 </a:t>
            </a:r>
            <a:r>
              <a:rPr lang="en-US" altLang="ko-KR" dirty="0" smtClean="0"/>
              <a:t>A B C D </a:t>
            </a:r>
            <a:r>
              <a:rPr lang="ko-KR" altLang="en-US" dirty="0" smtClean="0"/>
              <a:t>네 개의 주유소에 모두 도달할 수 있을 만큼 기름이 충분히 있다면</a:t>
            </a:r>
            <a:r>
              <a:rPr lang="en-US" altLang="ko-KR" dirty="0" smtClean="0"/>
              <a:t>, A B C D </a:t>
            </a:r>
            <a:r>
              <a:rPr lang="ko-KR" altLang="en-US" dirty="0" smtClean="0"/>
              <a:t>중 가장 저렴한 주유소인 </a:t>
            </a:r>
            <a:r>
              <a:rPr lang="en-US" altLang="ko-KR" dirty="0" smtClean="0"/>
              <a:t>C</a:t>
            </a:r>
            <a:r>
              <a:rPr lang="ko-KR" altLang="en-US" dirty="0" smtClean="0"/>
              <a:t>만을 안내합니다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5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번째도 비슷한 상황이지만 이때 자동차에 기름이 </a:t>
            </a:r>
            <a:r>
              <a:rPr lang="en-US" altLang="ko-KR" dirty="0" smtClean="0"/>
              <a:t>A / B </a:t>
            </a:r>
            <a:r>
              <a:rPr lang="ko-KR" altLang="en-US" dirty="0" smtClean="0"/>
              <a:t>두 개의 주유소에만 도달할 수 있을 만큼 기름이 있다면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 / B </a:t>
            </a:r>
            <a:r>
              <a:rPr lang="ko-KR" altLang="en-US" dirty="0" smtClean="0"/>
              <a:t>중 가장 저렴한 주유소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안내하고</a:t>
            </a:r>
            <a:r>
              <a:rPr lang="en-US" altLang="ko-KR" dirty="0" smtClean="0"/>
              <a:t>, A </a:t>
            </a:r>
            <a:r>
              <a:rPr lang="ko-KR" altLang="en-US" dirty="0" smtClean="0"/>
              <a:t>주유소에서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도달할 수 있을 만큼만 기름을 넣도록 기름의 양을 안내합니다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하면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에서 모두 기름을 넣을 때보다 </a:t>
            </a:r>
            <a:r>
              <a:rPr lang="en-US" altLang="ko-KR" dirty="0" smtClean="0"/>
              <a:t>A, C </a:t>
            </a:r>
            <a:r>
              <a:rPr lang="ko-KR" altLang="en-US" dirty="0" smtClean="0"/>
              <a:t>두 곳을 들러 기름을 넣는 것이 </a:t>
            </a:r>
            <a:r>
              <a:rPr lang="en-US" altLang="ko-KR" dirty="0" smtClean="0"/>
              <a:t>L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원 가량 절약될 수 있는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3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그러나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결론부터 말씀드리면 </a:t>
            </a:r>
            <a:r>
              <a:rPr lang="ko-KR" altLang="en-US" baseline="0" dirty="0" smtClean="0"/>
              <a:t>완벽하게는 </a:t>
            </a:r>
            <a:r>
              <a:rPr lang="ko-KR" altLang="en-US" dirty="0" smtClean="0"/>
              <a:t>구현하지 못했습니다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7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구체적으로 실제 구현한 프로그램</a:t>
            </a:r>
            <a:r>
              <a:rPr lang="ko-KR" altLang="en-US" baseline="0" dirty="0" smtClean="0"/>
              <a:t> 화면을</a:t>
            </a:r>
            <a:r>
              <a:rPr lang="ko-KR" altLang="en-US" dirty="0" smtClean="0"/>
              <a:t> 보여드리면서 설명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6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형태로 구현하는 것을 시도했으나 실패했고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콘솔 창에 정보를 출력하는 것으로 구현했습니다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사용자가 날짜를 입력하면 전국에 있는 고속도로 주유소 데이터를 읽어와서 주유소 별로 그 날짜에 해당하는 기름값을 안내하고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각각의 고속도로 별로 주유소를 구분해 기름값이 저렴한 순서대로 출력하고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3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data-structures/linked-li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4840" y="1129627"/>
            <a:ext cx="11247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Design</a:t>
            </a:r>
            <a:endParaRPr lang="ko-KR" altLang="en-US" sz="7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16847" y="3111405"/>
            <a:ext cx="1126179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&amp; Evaluation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20153686  </a:t>
            </a:r>
            <a:r>
              <a:rPr lang="ko-KR" alt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 인 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6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320219"/>
            <a:ext cx="10515600" cy="6400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67" y="123947"/>
            <a:ext cx="5893347" cy="66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320219"/>
            <a:ext cx="10515600" cy="6400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452" y="26749"/>
            <a:ext cx="4742178" cy="68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76213"/>
            <a:ext cx="12237082" cy="717741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14855" y="520262"/>
            <a:ext cx="10925503" cy="4908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052" y="-143204"/>
            <a:ext cx="4808977" cy="71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76212"/>
            <a:ext cx="12237082" cy="703421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14855" y="520262"/>
            <a:ext cx="10925503" cy="4908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500" b="1" dirty="0" smtClean="0">
                <a:latin typeface="+mj-lt"/>
              </a:rPr>
              <a:t>Useful Information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+mn-ea"/>
              </a:rPr>
              <a:t> ①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b="1" dirty="0" smtClean="0">
                <a:latin typeface="+mn-ea"/>
              </a:rPr>
              <a:t>Centrality : </a:t>
            </a:r>
            <a:r>
              <a:rPr lang="ko-KR" altLang="en-US" b="1" dirty="0" smtClean="0">
                <a:latin typeface="+mn-ea"/>
              </a:rPr>
              <a:t>가장 저렴한 주유소</a:t>
            </a:r>
            <a:endParaRPr lang="en-US" altLang="ko-KR" b="1" dirty="0" smtClean="0">
              <a:latin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b="1" dirty="0" smtClean="0">
              <a:latin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b="1" dirty="0">
              <a:latin typeface="+mn-ea"/>
            </a:endParaRPr>
          </a:p>
          <a:p>
            <a:pPr marL="0" indent="0" algn="just"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②  </a:t>
            </a:r>
            <a:r>
              <a:rPr lang="en-US" altLang="ko-KR" b="1" dirty="0" smtClean="0">
                <a:latin typeface="+mn-ea"/>
              </a:rPr>
              <a:t>Community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주변 경쟁 주유소들 </a:t>
            </a:r>
            <a:r>
              <a:rPr lang="ko-KR" altLang="en-US" b="1" dirty="0">
                <a:latin typeface="+mn-ea"/>
              </a:rPr>
              <a:t>간의 관계 및 영향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123660" cy="769441"/>
            <a:chOff x="510077" y="2691080"/>
            <a:chExt cx="31236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9530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Realization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3564" y="2691080"/>
              <a:ext cx="22701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alization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76212"/>
            <a:ext cx="12237082" cy="703421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14855" y="520262"/>
            <a:ext cx="10925503" cy="584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500" b="1" dirty="0" smtClean="0">
                <a:latin typeface="+mj-lt"/>
              </a:rPr>
              <a:t>Realization</a:t>
            </a:r>
            <a:endParaRPr lang="en-US" altLang="ko-KR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/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+mn-ea"/>
              </a:rPr>
              <a:t>① </a:t>
            </a:r>
            <a:r>
              <a:rPr lang="en-US" altLang="ko-KR" b="1" dirty="0">
                <a:latin typeface="+mn-ea"/>
              </a:rPr>
              <a:t>Dynamic </a:t>
            </a:r>
            <a:r>
              <a:rPr lang="en-US" altLang="ko-KR" b="1" dirty="0" smtClean="0">
                <a:latin typeface="+mn-ea"/>
              </a:rPr>
              <a:t>Graph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② Difficulty of Implementation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③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Importance of Structure</a:t>
            </a:r>
            <a:endParaRPr lang="en-US" altLang="ko-KR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5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-176212"/>
            <a:ext cx="12237082" cy="703421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14855" y="520262"/>
            <a:ext cx="10925503" cy="4908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620" y="307181"/>
            <a:ext cx="8440760" cy="60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799660" cy="769441"/>
            <a:chOff x="510077" y="2691080"/>
            <a:chExt cx="17996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635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 &amp; A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07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A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115154" y="-176212"/>
            <a:ext cx="12237082" cy="703421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38200" y="520262"/>
            <a:ext cx="10515600" cy="6337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45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4500" b="1" dirty="0" smtClean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 smtClean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0000" b="1" dirty="0" smtClean="0">
                <a:latin typeface="+mn-ea"/>
              </a:rPr>
              <a:t>Q &amp; A</a:t>
            </a:r>
            <a:endParaRPr lang="en-US" altLang="ko-KR" sz="100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45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8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115154" y="-176212"/>
            <a:ext cx="12237082" cy="703421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38200" y="520262"/>
            <a:ext cx="10515600" cy="6337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4500" b="1" dirty="0" smtClean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500" b="1" dirty="0" smtClean="0">
                <a:latin typeface="+mn-ea"/>
              </a:rPr>
              <a:t>PPT </a:t>
            </a:r>
            <a:r>
              <a:rPr lang="ko-KR" altLang="en-US" sz="4500" b="1" dirty="0" smtClean="0">
                <a:latin typeface="+mn-ea"/>
              </a:rPr>
              <a:t>및 그림 출처</a:t>
            </a:r>
            <a:endParaRPr lang="en-US" altLang="ko-KR" sz="45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 smtClean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 smtClean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 smtClean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 smtClean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Copyrightⓒ. </a:t>
            </a:r>
            <a:r>
              <a:rPr lang="en-US" altLang="ko-KR" sz="3000" dirty="0" err="1">
                <a:solidFill>
                  <a:schemeClr val="bg1"/>
                </a:solidFill>
                <a:latin typeface="+mn-ea"/>
              </a:rPr>
              <a:t>Saebyeol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 Yu. All Rights Reserved.</a:t>
            </a:r>
            <a:endParaRPr lang="ko-KR" altLang="en-US" sz="3000" dirty="0">
              <a:solidFill>
                <a:schemeClr val="bg1"/>
              </a:solidFill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 smtClean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b="1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3000" dirty="0">
                <a:hlinkClick r:id="rId4"/>
              </a:rPr>
              <a:t>https://www.geeksforgeeks.org/data-structures/linked-list</a:t>
            </a:r>
            <a:endParaRPr lang="en-US" altLang="ko-KR" sz="3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45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1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252" y="2142424"/>
            <a:ext cx="41808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Topic Introduction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4252" y="4674837"/>
            <a:ext cx="55439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Realization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4252" y="5917734"/>
            <a:ext cx="12627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Q &amp; A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4252" y="3459839"/>
            <a:ext cx="62991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Testing &amp; Evaluation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8213" y="2601625"/>
            <a:ext cx="79201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0" dirty="0" smtClean="0">
                <a:solidFill>
                  <a:schemeClr val="bg1"/>
                </a:solidFill>
              </a:rPr>
              <a:t>Thank you !</a:t>
            </a:r>
            <a:endParaRPr lang="ko-KR" altLang="en-US" sz="8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503912" cy="769441"/>
              <a:chOff x="471977" y="2691080"/>
              <a:chExt cx="450391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2643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spc="-150" dirty="0">
                    <a:solidFill>
                      <a:schemeClr val="bg1"/>
                    </a:solidFill>
                  </a:rPr>
                  <a:t>Topic Introduction</a:t>
                </a:r>
                <a:endParaRPr lang="ko-KR" altLang="en-US" sz="4400" spc="-1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43163" y="2691080"/>
                <a:ext cx="363272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200" b="1" spc="-150" dirty="0" err="1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ic</a:t>
                </a:r>
                <a:r>
                  <a:rPr lang="en-US" altLang="ko-KR" sz="42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 introduction</a:t>
                </a:r>
                <a:endParaRPr lang="ko-KR" altLang="en-US" sz="42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4000" dirty="0" smtClean="0"/>
              <a:t>“</a:t>
            </a:r>
            <a:r>
              <a:rPr lang="en-US" altLang="ko-KR" sz="4000" dirty="0"/>
              <a:t>The Road Trip with the Cheapest Oil Price”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 algn="ctr">
              <a:buNone/>
            </a:pPr>
            <a:endParaRPr lang="en-US" altLang="ko-KR" sz="200" dirty="0"/>
          </a:p>
          <a:p>
            <a:pPr marL="0" indent="0" algn="ctr">
              <a:buNone/>
            </a:pPr>
            <a:endParaRPr lang="en-US" altLang="ko-KR" sz="200" dirty="0"/>
          </a:p>
          <a:p>
            <a:pPr marL="0" indent="0" algn="ctr">
              <a:buNone/>
            </a:pPr>
            <a:endParaRPr lang="en-US" altLang="ko-KR" sz="800" dirty="0"/>
          </a:p>
          <a:p>
            <a:pPr marL="0" indent="0" algn="ctr">
              <a:buNone/>
            </a:pPr>
            <a:r>
              <a:rPr lang="en-US" altLang="ko-KR" sz="3200" dirty="0"/>
              <a:t>“</a:t>
            </a:r>
            <a:r>
              <a:rPr lang="ko-KR" altLang="en-US" sz="3200" dirty="0"/>
              <a:t>가장 저렴한 기름값으로</a:t>
            </a:r>
            <a:r>
              <a:rPr lang="en-US" altLang="ko-KR" sz="3200" dirty="0"/>
              <a:t>, </a:t>
            </a:r>
            <a:r>
              <a:rPr lang="ko-KR" altLang="en-US" sz="3200" dirty="0"/>
              <a:t>장거리 자동차 여행하기</a:t>
            </a:r>
            <a:r>
              <a:rPr lang="en-US" altLang="ko-KR" sz="3200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515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⑴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5" y="3614284"/>
            <a:ext cx="907200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500" dirty="0" smtClean="0"/>
              <a:t> 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ko-KR" altLang="en-US" sz="500" dirty="0" smtClean="0"/>
              <a:t>  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      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418631" y="4826103"/>
            <a:ext cx="9354734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A, B, C, D </a:t>
            </a:r>
            <a:r>
              <a:rPr lang="ko-KR" altLang="en-US" sz="3000" dirty="0" smtClean="0"/>
              <a:t>모두 가능  ☞  </a:t>
            </a:r>
            <a:r>
              <a:rPr lang="en-US" altLang="ko-KR" sz="3000" dirty="0" smtClean="0"/>
              <a:t>C </a:t>
            </a:r>
            <a:r>
              <a:rPr lang="ko-KR" altLang="en-US" sz="3000" dirty="0" smtClean="0"/>
              <a:t>주유소 안내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97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515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</a:t>
            </a:r>
            <a:r>
              <a:rPr lang="en-US" altLang="ko-KR" sz="5500" dirty="0"/>
              <a:t>⑵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5" y="3614284"/>
            <a:ext cx="907200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500" dirty="0" smtClean="0"/>
              <a:t> 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ko-KR" altLang="en-US" sz="500" dirty="0" smtClean="0"/>
              <a:t>  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      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418631" y="4826103"/>
            <a:ext cx="9354734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000" dirty="0" smtClean="0"/>
          </a:p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</a:t>
            </a:r>
            <a:r>
              <a:rPr lang="en-US" altLang="ko-KR" sz="3000" dirty="0"/>
              <a:t>A, B </a:t>
            </a:r>
            <a:r>
              <a:rPr lang="ko-KR" altLang="en-US" sz="3000" dirty="0"/>
              <a:t>가능 ☞  </a:t>
            </a:r>
            <a:r>
              <a:rPr lang="en-US" altLang="ko-KR" sz="3000" dirty="0"/>
              <a:t>A </a:t>
            </a:r>
            <a:r>
              <a:rPr lang="ko-KR" altLang="en-US" sz="3000" dirty="0"/>
              <a:t>주유소</a:t>
            </a:r>
            <a:r>
              <a:rPr lang="en-US" altLang="ko-KR" sz="3000" dirty="0"/>
              <a:t>,</a:t>
            </a:r>
            <a:r>
              <a:rPr lang="ko-KR" altLang="en-US" sz="3000" dirty="0"/>
              <a:t> </a:t>
            </a:r>
            <a:r>
              <a:rPr lang="en-US" altLang="ko-KR" sz="3000" dirty="0"/>
              <a:t>C </a:t>
            </a:r>
            <a:r>
              <a:rPr lang="ko-KR" altLang="en-US" sz="3000" dirty="0"/>
              <a:t>주유소 안내</a:t>
            </a:r>
          </a:p>
          <a:p>
            <a:pPr algn="ctr"/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6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38200" y="-619763"/>
            <a:ext cx="10515600" cy="681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60741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10000" dirty="0" smtClean="0"/>
              <a:t>BUT…</a:t>
            </a:r>
            <a:endParaRPr lang="en-US" altLang="ko-KR" sz="10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3" y="3541759"/>
            <a:ext cx="8790161" cy="769441"/>
            <a:chOff x="510077" y="2691080"/>
            <a:chExt cx="821054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989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Testing &amp; Evaluation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74882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Sting &amp; Evaluation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320219"/>
            <a:ext cx="10515600" cy="6400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714375"/>
            <a:ext cx="67532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1125</Words>
  <Application>Microsoft Office PowerPoint</Application>
  <PresentationFormat>와이드스크린</PresentationFormat>
  <Paragraphs>212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THE명품고딕L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Example ⑴</vt:lpstr>
      <vt:lpstr>Example 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259</cp:revision>
  <cp:lastPrinted>2018-10-10T02:30:21Z</cp:lastPrinted>
  <dcterms:created xsi:type="dcterms:W3CDTF">2015-07-07T04:48:58Z</dcterms:created>
  <dcterms:modified xsi:type="dcterms:W3CDTF">2018-10-17T00:38:38Z</dcterms:modified>
</cp:coreProperties>
</file>