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3" r:id="rId7"/>
    <p:sldId id="268" r:id="rId8"/>
    <p:sldId id="259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2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4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7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6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6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8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39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2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04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4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48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0AB4-6195-47CB-ADBB-F300AC0C40CB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E398-6C24-42D5-B779-323EFE6601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inet.co.kr/user/main/main_download.do" TargetMode="External"/><Relationship Id="rId2" Type="http://schemas.openxmlformats.org/officeDocument/2006/relationships/hyperlink" Target="https://www.geeksforgeeks.org/data-structures/linked-li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2912"/>
            <a:ext cx="9144000" cy="2535237"/>
          </a:xfrm>
        </p:spPr>
        <p:txBody>
          <a:bodyPr>
            <a:normAutofit fontScale="90000"/>
          </a:bodyPr>
          <a:lstStyle/>
          <a:p>
            <a:r>
              <a:rPr lang="en-US" altLang="ko-KR" sz="7000" b="1" dirty="0" smtClean="0"/>
              <a:t>Data Structure Design</a:t>
            </a:r>
            <a:r>
              <a:rPr lang="en-US" altLang="ko-KR" sz="7000" dirty="0" smtClean="0"/>
              <a:t/>
            </a:r>
            <a:br>
              <a:rPr lang="en-US" altLang="ko-KR" sz="7000" dirty="0" smtClean="0"/>
            </a:br>
            <a:endParaRPr lang="ko-KR" altLang="en-US" sz="7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95450"/>
            <a:ext cx="9144000" cy="3801293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sz="6000" dirty="0" smtClean="0"/>
              <a:t>Problem Solving 2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4600" dirty="0"/>
              <a:t>20153686  </a:t>
            </a:r>
            <a:r>
              <a:rPr lang="ko-KR" altLang="en-US" sz="4600" dirty="0"/>
              <a:t>유 인 </a:t>
            </a:r>
            <a:r>
              <a:rPr lang="ko-KR" altLang="en-US" sz="4600" dirty="0" smtClean="0"/>
              <a:t>근</a:t>
            </a:r>
            <a:endParaRPr lang="ko-KR" altLang="en-US" sz="4600" dirty="0"/>
          </a:p>
        </p:txBody>
      </p:sp>
    </p:spTree>
    <p:extLst>
      <p:ext uri="{BB962C8B-B14F-4D97-AF65-F5344CB8AC3E}">
        <p14:creationId xmlns:p14="http://schemas.microsoft.com/office/powerpoint/2010/main" val="33117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/>
              <a:t>②</a:t>
            </a:r>
            <a:r>
              <a:rPr lang="ko-KR" altLang="en-US" sz="5500" dirty="0"/>
              <a:t> </a:t>
            </a:r>
            <a:r>
              <a:rPr lang="en-US" altLang="ko-KR" sz="5500" dirty="0"/>
              <a:t>Detailed Model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Prerequisite&gt;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이동 시 고속도로만 이용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주유 시 고속도로에 있는 주유소만 이용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각 방문 지역에서 소비되는 시간 계산 </a:t>
            </a:r>
            <a:r>
              <a:rPr lang="en-US" altLang="ko-KR" sz="3300" dirty="0" smtClean="0"/>
              <a:t>X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704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/>
              <a:t>②</a:t>
            </a:r>
            <a:r>
              <a:rPr lang="ko-KR" altLang="en-US" sz="5500" dirty="0"/>
              <a:t> </a:t>
            </a:r>
            <a:r>
              <a:rPr lang="en-US" altLang="ko-KR" sz="5500" dirty="0"/>
              <a:t>Detailed Model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Consideration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방문 도시 개수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차종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기름의 종류 세분화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</a:t>
            </a:r>
            <a:r>
              <a:rPr lang="en-US" altLang="ko-KR" dirty="0" smtClean="0"/>
              <a:t> </a:t>
            </a:r>
            <a:r>
              <a:rPr lang="ko-KR" altLang="en-US" sz="3300" dirty="0" smtClean="0"/>
              <a:t>출발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도착 시 기름의 양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79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③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Solution Method 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</a:t>
            </a:r>
            <a:r>
              <a:rPr lang="en-US" altLang="ko-KR" dirty="0" smtClean="0"/>
              <a:t> </a:t>
            </a:r>
            <a:r>
              <a:rPr lang="en-US" altLang="ko-KR" sz="3300" dirty="0" smtClean="0"/>
              <a:t>JAVA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</a:t>
            </a:r>
            <a:r>
              <a:rPr lang="en-US" altLang="ko-KR" dirty="0" smtClean="0"/>
              <a:t> </a:t>
            </a:r>
            <a:r>
              <a:rPr lang="en-US" altLang="ko-KR" sz="3300" dirty="0"/>
              <a:t>Bidirectional Graph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</a:t>
            </a:r>
            <a:r>
              <a:rPr lang="en-US" altLang="ko-KR" dirty="0" smtClean="0"/>
              <a:t> </a:t>
            </a:r>
            <a:r>
              <a:rPr lang="en-US" altLang="ko-KR" sz="3300" dirty="0"/>
              <a:t>Adjacency List</a:t>
            </a:r>
          </a:p>
          <a:p>
            <a:pPr marL="0" indent="0" algn="just">
              <a:buNone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239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③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1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Input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ex) </a:t>
            </a:r>
            <a:r>
              <a:rPr lang="ko-KR" altLang="en-US" dirty="0" smtClean="0"/>
              <a:t>여행 기간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(3</a:t>
            </a:r>
            <a:r>
              <a:rPr lang="ko-KR" altLang="en-US" dirty="0" smtClean="0"/>
              <a:t>박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대구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(2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대구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울산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(3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울산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창원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(4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창원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출발지로 돌아옴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15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③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Output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 </a:t>
            </a:r>
            <a:r>
              <a:rPr lang="ko-KR" altLang="en-US" sz="3300" dirty="0" err="1" smtClean="0"/>
              <a:t>일자별</a:t>
            </a:r>
            <a:r>
              <a:rPr lang="ko-KR" altLang="en-US" sz="3300" dirty="0" smtClean="0"/>
              <a:t> 고속도로 안내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 </a:t>
            </a:r>
            <a:r>
              <a:rPr lang="ko-KR" altLang="en-US" sz="3300" dirty="0" smtClean="0"/>
              <a:t>주유소 경로</a:t>
            </a:r>
            <a:r>
              <a:rPr lang="en-US" altLang="ko-KR" sz="3300" dirty="0" smtClean="0"/>
              <a:t>,</a:t>
            </a:r>
            <a:r>
              <a:rPr lang="ko-KR" altLang="en-US" sz="3300" dirty="0" smtClean="0"/>
              <a:t> 기름값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주유할 기름의 양 안내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 </a:t>
            </a:r>
            <a:r>
              <a:rPr lang="ko-KR" altLang="en-US" sz="3300" dirty="0" smtClean="0"/>
              <a:t>총 기름값 안내</a:t>
            </a:r>
            <a:r>
              <a:rPr lang="en-US" altLang="ko-KR" sz="3300" dirty="0" smtClean="0"/>
              <a:t>(</a:t>
            </a:r>
            <a:r>
              <a:rPr lang="ko-KR" altLang="en-US" sz="3300" dirty="0" smtClean="0"/>
              <a:t>다른 값들과 비교</a:t>
            </a:r>
            <a:r>
              <a:rPr lang="en-US" altLang="ko-KR" sz="3300" dirty="0" smtClean="0"/>
              <a:t>)</a:t>
            </a:r>
            <a:r>
              <a:rPr lang="ko-KR" altLang="en-US" sz="3300" dirty="0" smtClean="0"/>
              <a:t> </a:t>
            </a:r>
            <a:endParaRPr lang="en-US" altLang="ko-KR" sz="3300" dirty="0" smtClean="0"/>
          </a:p>
        </p:txBody>
      </p:sp>
    </p:spTree>
    <p:extLst>
      <p:ext uri="{BB962C8B-B14F-4D97-AF65-F5344CB8AC3E}">
        <p14:creationId xmlns:p14="http://schemas.microsoft.com/office/powerpoint/2010/main" val="32669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③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432" y="1559418"/>
            <a:ext cx="10515600" cy="4562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r>
              <a:rPr lang="ko-KR" altLang="en-US" sz="2100" dirty="0" smtClean="0"/>
              <a:t>좌표 </a:t>
            </a:r>
            <a:r>
              <a:rPr lang="en-US" altLang="ko-KR" sz="2100" dirty="0" smtClean="0"/>
              <a:t>:  (0,0)         (2,0)      </a:t>
            </a:r>
            <a:r>
              <a:rPr lang="en-US" altLang="ko-KR" sz="200" dirty="0" smtClean="0"/>
              <a:t>      </a:t>
            </a:r>
            <a:r>
              <a:rPr lang="en-US" altLang="ko-KR" sz="2100" dirty="0" smtClean="0"/>
              <a:t>  (5,0)  </a:t>
            </a:r>
            <a:r>
              <a:rPr lang="en-US" altLang="ko-KR" sz="200" dirty="0" smtClean="0"/>
              <a:t>         </a:t>
            </a:r>
            <a:r>
              <a:rPr lang="en-US" altLang="ko-KR" sz="2100" dirty="0" smtClean="0"/>
              <a:t> (6,0)       </a:t>
            </a:r>
            <a:r>
              <a:rPr lang="en-US" altLang="ko-KR" sz="200" dirty="0" smtClean="0"/>
              <a:t> </a:t>
            </a:r>
            <a:r>
              <a:rPr lang="en-US" altLang="ko-KR" sz="2100" dirty="0" smtClean="0"/>
              <a:t> (8,0)    </a:t>
            </a:r>
            <a:r>
              <a:rPr lang="en-US" altLang="ko-KR" sz="200" dirty="0" smtClean="0"/>
              <a:t>  </a:t>
            </a:r>
            <a:r>
              <a:rPr lang="en-US" altLang="ko-KR" sz="2100" dirty="0" smtClean="0"/>
              <a:t>  </a:t>
            </a:r>
            <a:r>
              <a:rPr lang="en-US" altLang="ko-KR" sz="200" dirty="0" smtClean="0"/>
              <a:t> </a:t>
            </a:r>
            <a:r>
              <a:rPr lang="en-US" altLang="ko-KR" sz="2100" dirty="0" smtClean="0"/>
              <a:t>(9,0)             </a:t>
            </a:r>
            <a:r>
              <a:rPr lang="en-US" altLang="ko-KR" sz="200" dirty="0" smtClean="0"/>
              <a:t>   </a:t>
            </a:r>
            <a:r>
              <a:rPr lang="en-US" altLang="ko-KR" sz="2100" dirty="0" smtClean="0"/>
              <a:t> (13,0)        </a:t>
            </a:r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algn="just">
              <a:buFont typeface="Symbol" panose="05050102010706020507" pitchFamily="18" charset="2"/>
              <a:buChar char="Þ"/>
            </a:pPr>
            <a:r>
              <a:rPr lang="ko-KR" altLang="en-US" dirty="0" smtClean="0"/>
              <a:t> 서울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부산 </a:t>
            </a:r>
            <a:r>
              <a:rPr lang="en-US" altLang="ko-KR" dirty="0" smtClean="0"/>
              <a:t>: 13km, 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대전 </a:t>
            </a:r>
            <a:r>
              <a:rPr lang="en-US" altLang="ko-KR" dirty="0" smtClean="0"/>
              <a:t>: 8km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algn="just">
              <a:buFont typeface="Symbol" panose="05050102010706020507" pitchFamily="18" charset="2"/>
              <a:buChar char="Þ"/>
            </a:pPr>
            <a:r>
              <a:rPr lang="en-US" altLang="ko-KR" dirty="0" smtClean="0"/>
              <a:t> ‘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, 0 &lt; x &lt; 8 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주유소 </a:t>
            </a:r>
            <a:r>
              <a:rPr lang="en-US" altLang="ko-KR" dirty="0" smtClean="0"/>
              <a:t>A, B, C (</a:t>
            </a:r>
            <a:r>
              <a:rPr lang="ko-KR" altLang="en-US" dirty="0" smtClean="0"/>
              <a:t>오름차순</a:t>
            </a:r>
            <a:r>
              <a:rPr lang="en-US" altLang="ko-KR" dirty="0" smtClean="0"/>
              <a:t>)</a:t>
            </a:r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endParaRPr lang="en-US" altLang="ko-KR" sz="1000" dirty="0" smtClean="0"/>
          </a:p>
        </p:txBody>
      </p:sp>
      <p:sp>
        <p:nvSpPr>
          <p:cNvPr id="8" name="순서도: 연결자 7"/>
          <p:cNvSpPr/>
          <p:nvPr/>
        </p:nvSpPr>
        <p:spPr>
          <a:xfrm>
            <a:off x="1568255" y="1881046"/>
            <a:ext cx="1084217" cy="108421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 울</a:t>
            </a:r>
            <a:endParaRPr lang="ko-KR" altLang="en-US" sz="19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9419966" y="1881046"/>
            <a:ext cx="1084217" cy="108421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 산</a:t>
            </a:r>
            <a:endParaRPr lang="ko-KR" altLang="en-US" sz="1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6439727" y="1881045"/>
            <a:ext cx="1084217" cy="108421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rgbClr val="0070C0"/>
                </a:solidFill>
              </a:rPr>
              <a:t>대 전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127444" y="2076988"/>
            <a:ext cx="692332" cy="69233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ko-KR" altLang="en-US" dirty="0"/>
          </a:p>
        </p:txBody>
      </p:sp>
      <p:sp>
        <p:nvSpPr>
          <p:cNvPr id="14" name="순서도: 연결자 13"/>
          <p:cNvSpPr/>
          <p:nvPr/>
        </p:nvSpPr>
        <p:spPr>
          <a:xfrm>
            <a:off x="4461135" y="2076988"/>
            <a:ext cx="692332" cy="69233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5322200" y="2076988"/>
            <a:ext cx="692332" cy="69233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692939" y="2076988"/>
            <a:ext cx="692332" cy="69233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직선 연결선 26"/>
          <p:cNvCxnSpPr>
            <a:stCxn id="13" idx="6"/>
            <a:endCxn id="14" idx="2"/>
          </p:cNvCxnSpPr>
          <p:nvPr/>
        </p:nvCxnSpPr>
        <p:spPr>
          <a:xfrm>
            <a:off x="3819776" y="2423154"/>
            <a:ext cx="641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6"/>
            <a:endCxn id="15" idx="2"/>
          </p:cNvCxnSpPr>
          <p:nvPr/>
        </p:nvCxnSpPr>
        <p:spPr>
          <a:xfrm>
            <a:off x="5153467" y="2423154"/>
            <a:ext cx="16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6"/>
            <a:endCxn id="12" idx="2"/>
          </p:cNvCxnSpPr>
          <p:nvPr/>
        </p:nvCxnSpPr>
        <p:spPr>
          <a:xfrm>
            <a:off x="6014532" y="2423154"/>
            <a:ext cx="425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6"/>
            <a:endCxn id="16" idx="2"/>
          </p:cNvCxnSpPr>
          <p:nvPr/>
        </p:nvCxnSpPr>
        <p:spPr>
          <a:xfrm>
            <a:off x="7523944" y="2423154"/>
            <a:ext cx="168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8" idx="6"/>
            <a:endCxn id="13" idx="2"/>
          </p:cNvCxnSpPr>
          <p:nvPr/>
        </p:nvCxnSpPr>
        <p:spPr>
          <a:xfrm flipV="1">
            <a:off x="2652472" y="2423154"/>
            <a:ext cx="4749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6"/>
            <a:endCxn id="10" idx="2"/>
          </p:cNvCxnSpPr>
          <p:nvPr/>
        </p:nvCxnSpPr>
        <p:spPr>
          <a:xfrm>
            <a:off x="8385271" y="2423154"/>
            <a:ext cx="10346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③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5" y="1528355"/>
            <a:ext cx="10515605" cy="5329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000" dirty="0" smtClean="0"/>
          </a:p>
          <a:p>
            <a:pPr marL="0" indent="0" algn="ctr">
              <a:buNone/>
            </a:pPr>
            <a:r>
              <a:rPr lang="en-US" altLang="ko-KR" sz="4000" dirty="0" smtClean="0"/>
              <a:t>&lt; Pseudocode &gt;</a:t>
            </a:r>
            <a:endParaRPr lang="en-US" altLang="ko-KR" sz="4000" dirty="0"/>
          </a:p>
        </p:txBody>
      </p:sp>
      <p:sp>
        <p:nvSpPr>
          <p:cNvPr id="4" name="직사각형 3"/>
          <p:cNvSpPr/>
          <p:nvPr/>
        </p:nvSpPr>
        <p:spPr>
          <a:xfrm>
            <a:off x="3301634" y="2639953"/>
            <a:ext cx="5588726" cy="990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1500" dirty="0" smtClean="0"/>
          </a:p>
          <a:p>
            <a:pPr algn="just"/>
            <a:r>
              <a:rPr lang="ko-KR" altLang="en-US" sz="1500" dirty="0" err="1" smtClean="0"/>
              <a:t>하루동안의</a:t>
            </a:r>
            <a:r>
              <a:rPr lang="ko-KR" altLang="en-US" sz="1500" dirty="0" smtClean="0"/>
              <a:t> </a:t>
            </a:r>
            <a:r>
              <a:rPr lang="ko-KR" altLang="en-US" sz="1500" dirty="0" err="1"/>
              <a:t>경로상에서</a:t>
            </a:r>
            <a:r>
              <a:rPr lang="ko-KR" altLang="en-US" sz="1500" dirty="0"/>
              <a:t> 최저가 주유소</a:t>
            </a:r>
            <a:r>
              <a:rPr lang="en-US" altLang="ko-KR" sz="1500" dirty="0"/>
              <a:t>(A)</a:t>
            </a:r>
            <a:r>
              <a:rPr lang="ko-KR" altLang="en-US" sz="1500" dirty="0"/>
              <a:t>에 도달할 수 </a:t>
            </a:r>
            <a:r>
              <a:rPr lang="ko-KR" altLang="en-US" sz="1500" dirty="0" smtClean="0"/>
              <a:t>있다면</a:t>
            </a:r>
            <a:endParaRPr lang="en-US" altLang="ko-KR" sz="500" dirty="0" smtClean="0"/>
          </a:p>
          <a:p>
            <a:pPr algn="just"/>
            <a:endParaRPr lang="en-US" altLang="ko-KR" sz="1500" dirty="0" smtClean="0"/>
          </a:p>
          <a:p>
            <a:pPr algn="just"/>
            <a:r>
              <a:rPr lang="ko-KR" altLang="en-US" sz="1500" dirty="0" smtClean="0"/>
              <a:t>   최저가 </a:t>
            </a:r>
            <a:r>
              <a:rPr lang="ko-KR" altLang="en-US" sz="1500" dirty="0"/>
              <a:t>주유소</a:t>
            </a:r>
            <a:r>
              <a:rPr lang="en-US" altLang="ko-KR" sz="1500" dirty="0"/>
              <a:t>(A)</a:t>
            </a:r>
            <a:r>
              <a:rPr lang="ko-KR" altLang="en-US" sz="1500" dirty="0"/>
              <a:t>에서 기름을 가득 넣는다</a:t>
            </a:r>
            <a:r>
              <a:rPr lang="en-US" altLang="ko-KR" sz="1500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01633" y="3768621"/>
            <a:ext cx="5588727" cy="1139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1500" dirty="0" smtClean="0"/>
          </a:p>
          <a:p>
            <a:pPr algn="just"/>
            <a:r>
              <a:rPr lang="ko-KR" altLang="en-US" sz="1500" dirty="0" err="1"/>
              <a:t>하루동안의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경로상에서</a:t>
            </a:r>
            <a:r>
              <a:rPr lang="ko-KR" altLang="en-US" sz="1500" dirty="0"/>
              <a:t> 최저가 주유소</a:t>
            </a:r>
            <a:r>
              <a:rPr lang="en-US" altLang="ko-KR" sz="1500" dirty="0"/>
              <a:t>(A)</a:t>
            </a:r>
            <a:r>
              <a:rPr lang="ko-KR" altLang="en-US" sz="1500" dirty="0"/>
              <a:t>에 도달할 수 </a:t>
            </a:r>
            <a:r>
              <a:rPr lang="ko-KR" altLang="en-US" sz="1500" dirty="0" smtClean="0"/>
              <a:t>없다면</a:t>
            </a:r>
            <a:endParaRPr lang="en-US" altLang="ko-KR" sz="1500" dirty="0" smtClean="0"/>
          </a:p>
          <a:p>
            <a:pPr algn="just"/>
            <a:endParaRPr lang="en-US" altLang="ko-KR" sz="300" dirty="0" smtClean="0"/>
          </a:p>
          <a:p>
            <a:pPr algn="just"/>
            <a:endParaRPr lang="en-US" altLang="ko-KR" sz="300" dirty="0"/>
          </a:p>
          <a:p>
            <a:pPr algn="just"/>
            <a:r>
              <a:rPr lang="en-US" altLang="ko-KR" sz="1500" dirty="0"/>
              <a:t>   </a:t>
            </a:r>
            <a:r>
              <a:rPr lang="ko-KR" altLang="en-US" sz="1500" dirty="0"/>
              <a:t>도달할 수 있는 주유소 중 가장 저렴한 주유소</a:t>
            </a:r>
            <a:r>
              <a:rPr lang="en-US" altLang="ko-KR" sz="1500" dirty="0"/>
              <a:t>(B)</a:t>
            </a:r>
            <a:r>
              <a:rPr lang="ko-KR" altLang="en-US" sz="1500" dirty="0"/>
              <a:t>에서</a:t>
            </a:r>
            <a:r>
              <a:rPr lang="en-US" altLang="ko-KR" sz="1500" dirty="0"/>
              <a:t>, </a:t>
            </a:r>
            <a:r>
              <a:rPr lang="ko-KR" altLang="en-US" sz="1500" dirty="0" smtClean="0"/>
              <a:t>최저가</a:t>
            </a:r>
            <a:endParaRPr lang="en-US" altLang="ko-KR" sz="300" dirty="0"/>
          </a:p>
          <a:p>
            <a:pPr algn="just"/>
            <a:r>
              <a:rPr lang="ko-KR" altLang="en-US" sz="300" dirty="0" smtClean="0"/>
              <a:t> </a:t>
            </a:r>
            <a:endParaRPr lang="en-US" altLang="ko-KR" sz="300" dirty="0"/>
          </a:p>
          <a:p>
            <a:pPr algn="just"/>
            <a:r>
              <a:rPr lang="en-US" altLang="ko-KR" sz="1500" dirty="0" smtClean="0"/>
              <a:t>   </a:t>
            </a:r>
            <a:r>
              <a:rPr lang="ko-KR" altLang="en-US" sz="1500" dirty="0" smtClean="0"/>
              <a:t>주유소</a:t>
            </a:r>
            <a:r>
              <a:rPr lang="en-US" altLang="ko-KR" sz="1500" dirty="0" smtClean="0"/>
              <a:t>(</a:t>
            </a:r>
            <a:r>
              <a:rPr lang="en-US" altLang="ko-KR" sz="1500" dirty="0"/>
              <a:t>A)</a:t>
            </a:r>
            <a:r>
              <a:rPr lang="ko-KR" altLang="en-US" sz="1500" dirty="0"/>
              <a:t>에 도달할 </a:t>
            </a:r>
            <a:r>
              <a:rPr lang="ko-KR" altLang="en-US" sz="1500" dirty="0" err="1" smtClean="0"/>
              <a:t>수있을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만큼만 기름을 넣는다</a:t>
            </a:r>
            <a:r>
              <a:rPr lang="en-US" altLang="ko-KR" sz="1500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01633" y="5045685"/>
            <a:ext cx="5588727" cy="5878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  <a:p>
            <a:pPr algn="just"/>
            <a:r>
              <a:rPr lang="en-US" altLang="ko-KR" sz="1500" dirty="0" smtClean="0"/>
              <a:t>A </a:t>
            </a:r>
            <a:r>
              <a:rPr lang="ko-KR" altLang="en-US" sz="1500" dirty="0"/>
              <a:t>이후</a:t>
            </a:r>
            <a:r>
              <a:rPr lang="en-US" altLang="ko-KR" sz="1500" dirty="0"/>
              <a:t>, </a:t>
            </a:r>
            <a:r>
              <a:rPr lang="ko-KR" altLang="en-US" sz="1500" dirty="0"/>
              <a:t>나머지 경로를 소화하는 데 기름이 모자라면</a:t>
            </a:r>
            <a:endParaRPr lang="en-US" altLang="ko-KR" sz="1500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1633" y="5771558"/>
            <a:ext cx="5588727" cy="916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  <a:p>
            <a:pPr algn="just"/>
            <a:r>
              <a:rPr lang="en-US" altLang="ko-KR" sz="1500" dirty="0"/>
              <a:t>A </a:t>
            </a:r>
            <a:r>
              <a:rPr lang="ko-KR" altLang="en-US" sz="1500" dirty="0"/>
              <a:t>이후</a:t>
            </a:r>
            <a:r>
              <a:rPr lang="en-US" altLang="ko-KR" sz="1500" dirty="0"/>
              <a:t>, </a:t>
            </a:r>
            <a:r>
              <a:rPr lang="ko-KR" altLang="en-US" sz="1500" dirty="0"/>
              <a:t>나머지 경로를 소화하는 데 기름이 충분하다면</a:t>
            </a:r>
            <a:endParaRPr lang="en-US" altLang="ko-KR" sz="1500" dirty="0"/>
          </a:p>
          <a:p>
            <a:pPr algn="just"/>
            <a:r>
              <a:rPr lang="en-US" altLang="ko-KR" sz="1500" dirty="0"/>
              <a:t>   </a:t>
            </a:r>
            <a:r>
              <a:rPr lang="ko-KR" altLang="en-US" sz="1500" dirty="0"/>
              <a:t>주유소를 들리지 않는다</a:t>
            </a:r>
            <a:r>
              <a:rPr lang="en-US" altLang="ko-KR" sz="1500" dirty="0" smtClean="0"/>
              <a:t>. </a:t>
            </a:r>
          </a:p>
          <a:p>
            <a:pPr algn="just"/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ko-KR" altLang="en-US" sz="1500" dirty="0" smtClean="0"/>
              <a:t>다음 </a:t>
            </a:r>
            <a:r>
              <a:rPr lang="ko-KR" altLang="en-US" sz="1500" dirty="0"/>
              <a:t>날</a:t>
            </a:r>
            <a:r>
              <a:rPr lang="en-US" altLang="ko-KR" sz="1500" dirty="0"/>
              <a:t>,</a:t>
            </a:r>
            <a:r>
              <a:rPr lang="ko-KR" altLang="en-US" sz="1500" dirty="0"/>
              <a:t> 같은 논리로 계산</a:t>
            </a:r>
            <a:endParaRPr lang="en-US" altLang="ko-KR" sz="1500" dirty="0"/>
          </a:p>
          <a:p>
            <a:pPr algn="ctr"/>
            <a:endParaRPr lang="ko-KR" altLang="en-US" dirty="0"/>
          </a:p>
        </p:txBody>
      </p:sp>
      <p:sp>
        <p:nvSpPr>
          <p:cNvPr id="8" name="왼쪽 대괄호 7"/>
          <p:cNvSpPr/>
          <p:nvPr/>
        </p:nvSpPr>
        <p:spPr>
          <a:xfrm>
            <a:off x="2726867" y="3066347"/>
            <a:ext cx="574766" cy="141573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왼쪽 대괄호 10"/>
          <p:cNvSpPr/>
          <p:nvPr/>
        </p:nvSpPr>
        <p:spPr>
          <a:xfrm rot="10800000">
            <a:off x="8890360" y="3066347"/>
            <a:ext cx="574766" cy="141573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으로 구부러진 화살표 12"/>
          <p:cNvSpPr/>
          <p:nvPr/>
        </p:nvSpPr>
        <p:spPr>
          <a:xfrm>
            <a:off x="1724297" y="3630576"/>
            <a:ext cx="1002570" cy="2002937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오른쪽으로 구부러진 화살표 13"/>
          <p:cNvSpPr/>
          <p:nvPr/>
        </p:nvSpPr>
        <p:spPr>
          <a:xfrm>
            <a:off x="1463040" y="3630576"/>
            <a:ext cx="1263827" cy="2900853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오른쪽으로 구부러진 화살표 14"/>
          <p:cNvSpPr/>
          <p:nvPr/>
        </p:nvSpPr>
        <p:spPr>
          <a:xfrm rot="10800000">
            <a:off x="9496149" y="3630576"/>
            <a:ext cx="1136468" cy="1815738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500" dirty="0"/>
              <a:t>④</a:t>
            </a:r>
            <a:r>
              <a:rPr lang="ko-KR" altLang="en-US" sz="5500" dirty="0" smtClean="0"/>
              <a:t> </a:t>
            </a:r>
            <a:r>
              <a:rPr lang="en-US" altLang="ko-KR" sz="5500" dirty="0"/>
              <a:t>Q &amp; </a:t>
            </a:r>
            <a:r>
              <a:rPr lang="en-US" altLang="ko-KR" sz="5500" dirty="0" smtClean="0"/>
              <a:t>A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그림 및 자료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47256"/>
            <a:ext cx="10515600" cy="3239589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www.geeksforgeeks.org/data-structures/linked-list/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www.opinet.co.kr/user/main/main_download.do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9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500" dirty="0" smtClean="0"/>
              <a:t>Contents</a:t>
            </a:r>
            <a:endParaRPr lang="ko-KR" altLang="en-US" sz="6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4300" dirty="0" smtClean="0"/>
              <a:t>① </a:t>
            </a:r>
            <a:r>
              <a:rPr lang="en-US" altLang="ko-KR" sz="4300" dirty="0" smtClean="0"/>
              <a:t>Topic Introduction</a:t>
            </a:r>
            <a:endParaRPr lang="ko-KR" altLang="en-US" sz="43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4300" dirty="0" smtClean="0"/>
              <a:t>② </a:t>
            </a:r>
            <a:r>
              <a:rPr lang="en-US" altLang="ko-KR" sz="4300" dirty="0" smtClean="0"/>
              <a:t>Detailed Model</a:t>
            </a:r>
            <a:endParaRPr lang="ko-KR" altLang="en-US" sz="43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4300" dirty="0" smtClean="0"/>
              <a:t>③ </a:t>
            </a:r>
            <a:r>
              <a:rPr lang="en-US" altLang="ko-KR" sz="4300" dirty="0" smtClean="0"/>
              <a:t>Problem Solving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4300" dirty="0" smtClean="0"/>
              <a:t>④ Q &amp; A</a:t>
            </a:r>
            <a:endParaRPr lang="ko-KR" altLang="en-US" sz="4300" dirty="0"/>
          </a:p>
        </p:txBody>
      </p:sp>
    </p:spTree>
    <p:extLst>
      <p:ext uri="{BB962C8B-B14F-4D97-AF65-F5344CB8AC3E}">
        <p14:creationId xmlns:p14="http://schemas.microsoft.com/office/powerpoint/2010/main" val="6532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500" dirty="0"/>
              <a:t>① </a:t>
            </a:r>
            <a:r>
              <a:rPr lang="en-US" altLang="ko-KR" sz="5500" dirty="0"/>
              <a:t>Topic Introduction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204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endParaRPr lang="en-US" altLang="ko-KR" sz="500" dirty="0"/>
          </a:p>
          <a:p>
            <a:pPr marL="0" indent="0" algn="ctr"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r>
              <a:rPr lang="en-US" altLang="ko-KR" sz="4000" dirty="0" smtClean="0"/>
              <a:t>“The Road Trip with the Cheapest Oil Price”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sz="500" dirty="0"/>
          </a:p>
          <a:p>
            <a:pPr marL="0" indent="0" algn="ctr"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endParaRPr lang="en-US" altLang="ko-KR" sz="1000" dirty="0" smtClean="0"/>
          </a:p>
          <a:p>
            <a:pPr marL="0" indent="0" algn="ctr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가장 저렴한 기름값으로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장거리 자동차 여행하기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3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Example ⑴</a:t>
            </a:r>
            <a:endParaRPr lang="ko-KR" altLang="en-US" sz="5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040" y="2007298"/>
            <a:ext cx="8935917" cy="19899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233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서울</a:t>
            </a:r>
            <a:r>
              <a:rPr lang="ko-KR" altLang="en-US" dirty="0" smtClean="0"/>
              <a:t>                                          </a:t>
            </a:r>
            <a:r>
              <a:rPr lang="ko-KR" altLang="en-US" sz="4000" dirty="0" smtClean="0"/>
              <a:t>부산</a:t>
            </a:r>
            <a:endParaRPr lang="ko-KR" altLang="en-US" sz="4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199" y="3168357"/>
            <a:ext cx="10515600" cy="2866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1796" y="3614284"/>
            <a:ext cx="8282162" cy="93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 </a:t>
            </a:r>
            <a:r>
              <a:rPr lang="en-US" altLang="ko-KR" sz="2000" dirty="0" smtClean="0"/>
              <a:t> 1000</a:t>
            </a:r>
            <a:r>
              <a:rPr lang="ko-KR" altLang="en-US" sz="2000" dirty="0" smtClean="0"/>
              <a:t>원           </a:t>
            </a:r>
            <a:r>
              <a:rPr lang="en-US" altLang="ko-KR" sz="2000" dirty="0" smtClean="0"/>
              <a:t>1050</a:t>
            </a:r>
            <a:r>
              <a:rPr lang="ko-KR" altLang="en-US" sz="2000" dirty="0" smtClean="0"/>
              <a:t>원            </a:t>
            </a:r>
            <a:r>
              <a:rPr lang="en-US" altLang="ko-KR" sz="2000" dirty="0" smtClean="0"/>
              <a:t>950</a:t>
            </a:r>
            <a:r>
              <a:rPr lang="ko-KR" altLang="en-US" sz="2000" dirty="0" smtClean="0"/>
              <a:t>원           </a:t>
            </a:r>
            <a:r>
              <a:rPr lang="en-US" altLang="ko-KR" sz="2000" dirty="0" smtClean="0"/>
              <a:t>1070</a:t>
            </a:r>
            <a:r>
              <a:rPr lang="ko-KR" altLang="en-US" sz="2000" dirty="0" smtClean="0"/>
              <a:t>원        </a:t>
            </a:r>
            <a:r>
              <a:rPr lang="en-US" altLang="ko-KR" sz="2000" dirty="0" smtClean="0"/>
              <a:t>(1L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3" y="3614757"/>
            <a:ext cx="2083386" cy="1044979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418631" y="4826103"/>
            <a:ext cx="9354734" cy="130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 smtClean="0"/>
              <a:t>* </a:t>
            </a:r>
            <a:r>
              <a:rPr lang="ko-KR" altLang="en-US" sz="3000" dirty="0" smtClean="0"/>
              <a:t>기름의 양 </a:t>
            </a:r>
            <a:r>
              <a:rPr lang="en-US" altLang="ko-KR" sz="3000" dirty="0" smtClean="0"/>
              <a:t>: A, B, C, D </a:t>
            </a:r>
            <a:r>
              <a:rPr lang="ko-KR" altLang="en-US" sz="3000" dirty="0" smtClean="0"/>
              <a:t>모두 가능  ☞  </a:t>
            </a:r>
            <a:r>
              <a:rPr lang="en-US" altLang="ko-KR" sz="3000" dirty="0" smtClean="0"/>
              <a:t>C </a:t>
            </a:r>
            <a:r>
              <a:rPr lang="ko-KR" altLang="en-US" sz="3000" dirty="0" smtClean="0"/>
              <a:t>주유소 안내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370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Example </a:t>
            </a:r>
            <a:r>
              <a:rPr lang="en-US" altLang="ko-KR" sz="5500" dirty="0"/>
              <a:t>⑵</a:t>
            </a:r>
            <a:endParaRPr lang="ko-KR" altLang="en-US" sz="5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040" y="2007298"/>
            <a:ext cx="8935917" cy="19899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233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서울</a:t>
            </a:r>
            <a:r>
              <a:rPr lang="ko-KR" altLang="en-US" dirty="0" smtClean="0"/>
              <a:t>                                          </a:t>
            </a:r>
            <a:r>
              <a:rPr lang="ko-KR" altLang="en-US" sz="4000" dirty="0" smtClean="0"/>
              <a:t>부산</a:t>
            </a:r>
            <a:endParaRPr lang="ko-KR" altLang="en-US" sz="4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199" y="3168357"/>
            <a:ext cx="10515600" cy="2866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1796" y="3614284"/>
            <a:ext cx="8282162" cy="93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 </a:t>
            </a:r>
            <a:r>
              <a:rPr lang="en-US" altLang="ko-KR" sz="2000" dirty="0" smtClean="0"/>
              <a:t> 1000</a:t>
            </a:r>
            <a:r>
              <a:rPr lang="ko-KR" altLang="en-US" sz="2000" dirty="0" smtClean="0"/>
              <a:t>원           </a:t>
            </a:r>
            <a:r>
              <a:rPr lang="en-US" altLang="ko-KR" sz="2000" dirty="0" smtClean="0"/>
              <a:t>1050</a:t>
            </a:r>
            <a:r>
              <a:rPr lang="ko-KR" altLang="en-US" sz="2000" dirty="0" smtClean="0"/>
              <a:t>원            </a:t>
            </a:r>
            <a:r>
              <a:rPr lang="en-US" altLang="ko-KR" sz="2000" dirty="0" smtClean="0"/>
              <a:t>950</a:t>
            </a:r>
            <a:r>
              <a:rPr lang="ko-KR" altLang="en-US" sz="2000" dirty="0" smtClean="0"/>
              <a:t>원           </a:t>
            </a:r>
            <a:r>
              <a:rPr lang="en-US" altLang="ko-KR" sz="2000" dirty="0" smtClean="0"/>
              <a:t>1070</a:t>
            </a:r>
            <a:r>
              <a:rPr lang="ko-KR" altLang="en-US" sz="2000" dirty="0" smtClean="0"/>
              <a:t>원        </a:t>
            </a:r>
            <a:r>
              <a:rPr lang="en-US" altLang="ko-KR" sz="2000" dirty="0" smtClean="0"/>
              <a:t>(1L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3" y="3614757"/>
            <a:ext cx="2083386" cy="1044979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959685" y="4826103"/>
            <a:ext cx="10272626" cy="130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 smtClean="0"/>
              <a:t>* </a:t>
            </a:r>
            <a:r>
              <a:rPr lang="ko-KR" altLang="en-US" sz="3000" dirty="0" smtClean="0"/>
              <a:t>기름의 양 </a:t>
            </a:r>
            <a:r>
              <a:rPr lang="en-US" altLang="ko-KR" sz="3000" dirty="0" smtClean="0"/>
              <a:t>: A, B </a:t>
            </a:r>
            <a:r>
              <a:rPr lang="ko-KR" altLang="en-US" sz="3000" dirty="0" smtClean="0"/>
              <a:t>가능 ☞  </a:t>
            </a:r>
            <a:r>
              <a:rPr lang="en-US" altLang="ko-KR" sz="3000" dirty="0"/>
              <a:t>A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주유소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C </a:t>
            </a:r>
            <a:r>
              <a:rPr lang="ko-KR" altLang="en-US" sz="3000" dirty="0" smtClean="0"/>
              <a:t>주유소 안내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683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한국석유공사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Opinet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05" y="1690688"/>
            <a:ext cx="3886200" cy="518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19" y="1690688"/>
            <a:ext cx="4274821" cy="49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한국석유공사</a:t>
            </a:r>
            <a:r>
              <a:rPr lang="en-US" altLang="ko-KR" dirty="0"/>
              <a:t>(</a:t>
            </a:r>
            <a:r>
              <a:rPr lang="en-US" altLang="ko-KR" dirty="0" err="1"/>
              <a:t>Opinet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/>
              <a:t>②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Detailed Model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306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sz="3300" dirty="0" smtClean="0"/>
              <a:t> Node : </a:t>
            </a:r>
            <a:r>
              <a:rPr lang="ko-KR" altLang="en-US" sz="3300" dirty="0" smtClean="0"/>
              <a:t>주유소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도시</a:t>
            </a:r>
            <a:endParaRPr lang="en-US" altLang="ko-KR" sz="3300" dirty="0" smtClean="0"/>
          </a:p>
          <a:p>
            <a:pPr marL="0" indent="0">
              <a:buNone/>
            </a:pPr>
            <a:endParaRPr lang="en-US" altLang="ko-KR" sz="3300" dirty="0" smtClean="0"/>
          </a:p>
          <a:p>
            <a:r>
              <a:rPr lang="en-US" altLang="ko-KR" sz="3300" dirty="0" smtClean="0"/>
              <a:t> Edge : </a:t>
            </a:r>
            <a:r>
              <a:rPr lang="ko-KR" altLang="en-US" sz="3300" dirty="0" smtClean="0"/>
              <a:t>고속도로 길</a:t>
            </a:r>
            <a:endParaRPr lang="en-US" altLang="ko-KR" sz="3300" dirty="0" smtClean="0"/>
          </a:p>
          <a:p>
            <a:endParaRPr lang="en-US" altLang="ko-KR" sz="3300" dirty="0" smtClean="0"/>
          </a:p>
          <a:p>
            <a:r>
              <a:rPr lang="en-US" altLang="ko-KR" sz="3300" dirty="0" smtClean="0"/>
              <a:t> Weight(2</a:t>
            </a:r>
            <a:r>
              <a:rPr lang="ko-KR" altLang="en-US" sz="3300" dirty="0" smtClean="0"/>
              <a:t>개</a:t>
            </a:r>
            <a:r>
              <a:rPr lang="en-US" altLang="ko-KR" sz="3300" dirty="0" smtClean="0"/>
              <a:t>) : Node(</a:t>
            </a:r>
            <a:r>
              <a:rPr lang="ko-KR" altLang="en-US" sz="3300" dirty="0" smtClean="0"/>
              <a:t>주유소</a:t>
            </a:r>
            <a:r>
              <a:rPr lang="en-US" altLang="ko-KR" sz="3300" dirty="0" smtClean="0"/>
              <a:t>)</a:t>
            </a:r>
            <a:r>
              <a:rPr lang="ko-KR" altLang="en-US" sz="3300" dirty="0" smtClean="0"/>
              <a:t>의 기름값</a:t>
            </a:r>
            <a:r>
              <a:rPr lang="en-US" altLang="ko-KR" sz="3300" dirty="0" smtClean="0"/>
              <a:t>(Weight_1)</a:t>
            </a:r>
          </a:p>
          <a:p>
            <a:pPr marL="0" indent="0">
              <a:buNone/>
            </a:pPr>
            <a:r>
              <a:rPr lang="en-US" altLang="ko-KR" sz="3300" dirty="0" smtClean="0"/>
              <a:t>                    </a:t>
            </a:r>
            <a:r>
              <a:rPr lang="en-US" altLang="ko-KR" sz="500" dirty="0" smtClean="0"/>
              <a:t> </a:t>
            </a:r>
            <a:r>
              <a:rPr lang="ko-KR" altLang="en-US" sz="3300" dirty="0" smtClean="0"/>
              <a:t>주유할 기름의 양</a:t>
            </a:r>
            <a:r>
              <a:rPr lang="en-US" altLang="ko-KR" sz="3300" dirty="0" smtClean="0"/>
              <a:t>(Weight_2)</a:t>
            </a:r>
          </a:p>
          <a:p>
            <a:pPr marL="0" indent="0" algn="just">
              <a:buNone/>
            </a:pPr>
            <a:r>
              <a:rPr lang="en-US" altLang="ko-KR" sz="1000" dirty="0" smtClean="0"/>
              <a:t>                                                                   </a:t>
            </a:r>
          </a:p>
          <a:p>
            <a:pPr marL="0" indent="0" algn="ctr">
              <a:buNone/>
            </a:pPr>
            <a:r>
              <a:rPr lang="en-US" altLang="ko-KR" sz="2300" b="1" dirty="0" smtClean="0"/>
              <a:t>(</a:t>
            </a:r>
            <a:r>
              <a:rPr lang="ko-KR" altLang="en-US" sz="2300" b="1" dirty="0" smtClean="0"/>
              <a:t>하루 단위로 갱신</a:t>
            </a:r>
            <a:r>
              <a:rPr lang="en-US" altLang="ko-KR" sz="2300" b="1" dirty="0" smtClean="0"/>
              <a:t>)</a:t>
            </a:r>
            <a:endParaRPr lang="en-US" altLang="ko-KR" sz="2300" b="1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6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/>
              <a:t>②</a:t>
            </a:r>
            <a:r>
              <a:rPr lang="ko-KR" altLang="en-US" sz="5500" dirty="0"/>
              <a:t> </a:t>
            </a:r>
            <a:r>
              <a:rPr lang="en-US" altLang="ko-KR" sz="5500" dirty="0"/>
              <a:t>Detailed Model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Useful Information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</a:t>
            </a:r>
            <a:r>
              <a:rPr lang="en-US" altLang="ko-KR" dirty="0" smtClean="0"/>
              <a:t> </a:t>
            </a:r>
            <a:r>
              <a:rPr lang="en-US" altLang="ko-KR" sz="3300" dirty="0" smtClean="0"/>
              <a:t>The Cheapest Oil Price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</a:t>
            </a:r>
            <a:r>
              <a:rPr lang="en-US" altLang="ko-KR" dirty="0" smtClean="0"/>
              <a:t> </a:t>
            </a:r>
            <a:r>
              <a:rPr lang="en-US" altLang="ko-KR" sz="3300" dirty="0" smtClean="0"/>
              <a:t>Community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주변 경쟁 주유소들 간의 관계 및 영향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</a:t>
            </a:r>
            <a:r>
              <a:rPr lang="en-US" altLang="ko-KR" dirty="0" smtClean="0"/>
              <a:t> </a:t>
            </a:r>
            <a:r>
              <a:rPr lang="en-US" altLang="ko-KR" sz="3300" dirty="0" smtClean="0"/>
              <a:t>Centrality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기름값이 가장 저렴한 주유소</a:t>
            </a:r>
            <a:endParaRPr lang="en-US" altLang="ko-KR" dirty="0"/>
          </a:p>
          <a:p>
            <a:pPr marL="0" indent="0" algn="just">
              <a:buNone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75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548</Words>
  <Application>Microsoft Office PowerPoint</Application>
  <PresentationFormat>와이드스크린</PresentationFormat>
  <Paragraphs>152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Symbol</vt:lpstr>
      <vt:lpstr>Office 테마</vt:lpstr>
      <vt:lpstr>Data Structure Design </vt:lpstr>
      <vt:lpstr>Contents</vt:lpstr>
      <vt:lpstr>① Topic Introduction</vt:lpstr>
      <vt:lpstr>Example ⑴</vt:lpstr>
      <vt:lpstr>Example ⑵</vt:lpstr>
      <vt:lpstr>한국석유공사(Opinet)</vt:lpstr>
      <vt:lpstr>한국석유공사(Opinet)</vt:lpstr>
      <vt:lpstr>② Detailed Model</vt:lpstr>
      <vt:lpstr>② Detailed Model</vt:lpstr>
      <vt:lpstr>② Detailed Model</vt:lpstr>
      <vt:lpstr>② Detailed Model</vt:lpstr>
      <vt:lpstr>③ Problem Solving</vt:lpstr>
      <vt:lpstr>③ Problem Solving</vt:lpstr>
      <vt:lpstr>③ Problem Solving</vt:lpstr>
      <vt:lpstr>③ Problem Solving</vt:lpstr>
      <vt:lpstr>③ Problem Solving</vt:lpstr>
      <vt:lpstr>④ Q &amp; A</vt:lpstr>
      <vt:lpstr>그림 및 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Design</dc:title>
  <dc:creator>Windows 사용자</dc:creator>
  <cp:lastModifiedBy>Windows 사용자</cp:lastModifiedBy>
  <cp:revision>39</cp:revision>
  <dcterms:created xsi:type="dcterms:W3CDTF">2018-09-12T00:48:55Z</dcterms:created>
  <dcterms:modified xsi:type="dcterms:W3CDTF">2018-10-02T17:00:25Z</dcterms:modified>
</cp:coreProperties>
</file>