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9" r:id="rId2"/>
    <p:sldId id="300" r:id="rId3"/>
    <p:sldId id="282" r:id="rId4"/>
    <p:sldId id="359" r:id="rId5"/>
    <p:sldId id="387" r:id="rId6"/>
    <p:sldId id="406" r:id="rId7"/>
    <p:sldId id="389" r:id="rId8"/>
    <p:sldId id="391" r:id="rId9"/>
    <p:sldId id="393" r:id="rId10"/>
    <p:sldId id="392" r:id="rId11"/>
    <p:sldId id="395" r:id="rId12"/>
    <p:sldId id="311" r:id="rId13"/>
    <p:sldId id="405" r:id="rId14"/>
    <p:sldId id="407" r:id="rId15"/>
    <p:sldId id="318" r:id="rId16"/>
    <p:sldId id="401" r:id="rId17"/>
    <p:sldId id="321" r:id="rId18"/>
    <p:sldId id="330" r:id="rId19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75" autoAdjust="0"/>
  </p:normalViewPr>
  <p:slideViewPr>
    <p:cSldViewPr snapToGrid="0" showGuides="1">
      <p:cViewPr varScale="1">
        <p:scale>
          <a:sx n="90" d="100"/>
          <a:sy n="90" d="100"/>
        </p:scale>
        <p:origin x="780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49ED8-E438-4122-9B3D-59E076DA2475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6D087-2522-443F-A964-490C40D70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5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EE701-C8EB-48B1-BCC4-7D5F84B4C50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85476-89DF-46BC-8240-299B666D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2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</a:t>
            </a:r>
            <a:r>
              <a:rPr lang="en-US" altLang="ko-KR"/>
              <a:t>PPT</a:t>
            </a:r>
            <a:r>
              <a:rPr lang="ko-KR" altLang="en-US"/>
              <a:t>는 </a:t>
            </a:r>
            <a:r>
              <a:rPr lang="en-US" altLang="ko-KR"/>
              <a:t>Facebook Page Insight Crawler </a:t>
            </a:r>
            <a:r>
              <a:rPr lang="ko-KR" altLang="en-US"/>
              <a:t>프로젝트 발표자료입니다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3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각 항목들이 구체적으로 어떤 데이터인지 설명하는 메시지가 나옵니다</a:t>
            </a:r>
            <a:r>
              <a:rPr lang="en-US" altLang="ko-KR"/>
              <a:t>.</a:t>
            </a:r>
          </a:p>
          <a:p>
            <a:r>
              <a:rPr lang="ko-KR" altLang="en-US"/>
              <a:t>그 다음에</a:t>
            </a:r>
            <a:r>
              <a:rPr lang="en-US" altLang="ko-KR"/>
              <a:t>, </a:t>
            </a:r>
            <a:r>
              <a:rPr lang="ko-KR" altLang="en-US"/>
              <a:t>오른쪽 맨 위에 보이는 네모친 엑셀 다운로드 기능을 누르면 조회한 데이터가 엑셀 형태로 다운로드 됩니다</a:t>
            </a:r>
            <a:r>
              <a:rPr lang="en-US" altLang="ko-KR"/>
              <a:t>.</a:t>
            </a:r>
          </a:p>
          <a:p>
            <a:r>
              <a:rPr lang="ko-KR" altLang="en-US"/>
              <a:t>여기서 데이터들의 위치</a:t>
            </a:r>
            <a:r>
              <a:rPr lang="en-US" altLang="ko-KR"/>
              <a:t>, </a:t>
            </a:r>
            <a:r>
              <a:rPr lang="ko-KR" altLang="en-US"/>
              <a:t>시트 미구분 등의 아쉬운 부분이 있는데</a:t>
            </a:r>
            <a:r>
              <a:rPr lang="en-US" altLang="ko-KR"/>
              <a:t>, </a:t>
            </a:r>
            <a:r>
              <a:rPr lang="ko-KR" altLang="en-US"/>
              <a:t>이 부분은 구현의 한계점이기도 합니다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엑셀 다운로드 밑의 데이터 수집 버튼을 누르면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24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데이터를 크롤링할 수 있는 </a:t>
            </a:r>
            <a:r>
              <a:rPr lang="en-US" altLang="ko-KR"/>
              <a:t>“</a:t>
            </a:r>
            <a:r>
              <a:rPr lang="ko-KR" altLang="en-US"/>
              <a:t>데이터 수집하기</a:t>
            </a:r>
            <a:r>
              <a:rPr lang="en-US" altLang="ko-KR"/>
              <a:t>“ </a:t>
            </a:r>
            <a:r>
              <a:rPr lang="ko-KR" altLang="en-US"/>
              <a:t>기능과 새로 운영하게 되는 페이지가 생길 시에</a:t>
            </a:r>
            <a:r>
              <a:rPr lang="en-US" altLang="ko-KR"/>
              <a:t>, “</a:t>
            </a:r>
            <a:r>
              <a:rPr lang="ko-KR" altLang="en-US"/>
              <a:t>페이지 등록</a:t>
            </a:r>
            <a:r>
              <a:rPr lang="en-US" altLang="ko-KR"/>
              <a:t>”</a:t>
            </a:r>
            <a:r>
              <a:rPr lang="ko-KR" altLang="en-US"/>
              <a:t>할 수 있는 기능과</a:t>
            </a:r>
            <a:r>
              <a:rPr lang="en-US" altLang="ko-KR"/>
              <a:t>, </a:t>
            </a:r>
            <a:r>
              <a:rPr lang="ko-KR" altLang="en-US"/>
              <a:t>필요없는 페이지를 제거할 수 있는 </a:t>
            </a:r>
            <a:r>
              <a:rPr lang="en-US" altLang="ko-KR"/>
              <a:t>“</a:t>
            </a:r>
            <a:r>
              <a:rPr lang="ko-KR" altLang="en-US"/>
              <a:t>페이지 제거</a:t>
            </a:r>
            <a:r>
              <a:rPr lang="en-US" altLang="ko-KR"/>
              <a:t>”</a:t>
            </a:r>
            <a:r>
              <a:rPr lang="ko-KR" altLang="en-US"/>
              <a:t>기능이 있습니다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그리고 데이터 수집하기 기능은 데이터를 수집하고자 하는 페이지를 선택해 최근 몇일동안의 데이터를 수집하고 싶은지 입력후 실행을 누르면 됩니다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여기서도 제대로 구현하지 못하는 점이 나타나는데</a:t>
            </a:r>
            <a:r>
              <a:rPr lang="en-US" altLang="ko-KR"/>
              <a:t>, </a:t>
            </a:r>
            <a:r>
              <a:rPr lang="ko-KR" altLang="en-US"/>
              <a:t>실행을 누르면 아무 일도 일어나지 않는 것처럼 보이지만 왼쪽 밑을 보시면 동그라미가 계속 돌아가면서 데이터가 크롤링하고 있다는 동적인 상태를 표시해줍니다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그리고 크롤링이 끝나면 다시 표시가 돌아옵니다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이때 크롤링을 하는 동안에</a:t>
            </a:r>
            <a:r>
              <a:rPr lang="en-US" altLang="ko-KR"/>
              <a:t>, </a:t>
            </a:r>
            <a:r>
              <a:rPr lang="ko-KR" altLang="en-US"/>
              <a:t>다른 버튼들을 건들면 적은 확률로 통신 오류가 납니다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그래서 웬만하면 크롤링이 완료될 때까지 가만히 놔두는 게 좋을 거 같습니다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그리고 크롤링은 한 개의 페이지에서 </a:t>
            </a:r>
            <a:r>
              <a:rPr lang="en-US" altLang="ko-KR"/>
              <a:t>30</a:t>
            </a:r>
            <a:r>
              <a:rPr lang="ko-KR" altLang="en-US"/>
              <a:t>일치의 데이터를 크롤링하는데 제가 쓰는 </a:t>
            </a:r>
            <a:r>
              <a:rPr lang="en-US" altLang="ko-KR"/>
              <a:t>PC</a:t>
            </a:r>
            <a:r>
              <a:rPr lang="ko-KR" altLang="en-US"/>
              <a:t>에서 </a:t>
            </a:r>
            <a:r>
              <a:rPr lang="en-US" altLang="ko-KR"/>
              <a:t>2</a:t>
            </a:r>
            <a:r>
              <a:rPr lang="ko-KR" altLang="en-US"/>
              <a:t>분 정도 소요됩니다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en-US" altLang="ko-KR"/>
          </a:p>
          <a:p>
            <a:r>
              <a:rPr lang="ko-KR" altLang="en-US"/>
              <a:t>그리고 페이지 등록에서 페이지 </a:t>
            </a:r>
            <a:r>
              <a:rPr lang="en-US" altLang="ko-KR"/>
              <a:t>ID</a:t>
            </a:r>
            <a:r>
              <a:rPr lang="ko-KR" altLang="en-US"/>
              <a:t>와 토큰 값은 페이스북 개발자 홈페이지에서 따로 발급 받아야 되는데</a:t>
            </a:r>
            <a:r>
              <a:rPr lang="en-US" altLang="ko-KR"/>
              <a:t>, </a:t>
            </a:r>
            <a:r>
              <a:rPr lang="ko-KR" altLang="en-US"/>
              <a:t>이는 매뉴얼로 따로 작성해놨습니다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참고로 페이지 이름은 꼭 운영하는 페이지 이름에 맞게 입력할 필요는 없습니다</a:t>
            </a:r>
            <a:r>
              <a:rPr lang="en-US" altLang="ko-KR"/>
              <a:t>. </a:t>
            </a:r>
            <a:r>
              <a:rPr lang="ko-KR" altLang="en-US"/>
              <a:t>한 마디로 별칭을 지어서 입력해도 무관합니다</a:t>
            </a:r>
            <a:r>
              <a:rPr lang="en-US" altLang="ko-KR"/>
              <a:t>. 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페이지 </a:t>
            </a:r>
            <a:r>
              <a:rPr lang="en-US" altLang="ko-KR"/>
              <a:t>ID</a:t>
            </a:r>
            <a:r>
              <a:rPr lang="ko-KR" altLang="en-US"/>
              <a:t>와 토큰 값을 정확히 입력해야 합니다</a:t>
            </a:r>
            <a:r>
              <a:rPr lang="en-US" altLang="ko-KR"/>
              <a:t>.</a:t>
            </a:r>
          </a:p>
          <a:p>
            <a:r>
              <a:rPr lang="ko-KR" altLang="en-US"/>
              <a:t>페이지 </a:t>
            </a:r>
            <a:r>
              <a:rPr lang="en-US" altLang="ko-KR"/>
              <a:t>ID</a:t>
            </a:r>
            <a:r>
              <a:rPr lang="ko-KR" altLang="en-US"/>
              <a:t>와 토큰 값을 정확하게 입력하지 않고 데이터 수집하기를 실시하면</a:t>
            </a:r>
            <a:r>
              <a:rPr lang="en-US" altLang="ko-KR"/>
              <a:t>, </a:t>
            </a:r>
            <a:r>
              <a:rPr lang="ko-KR" altLang="en-US"/>
              <a:t>에러가 뜹니다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등록만 하고</a:t>
            </a:r>
            <a:r>
              <a:rPr lang="en-US" altLang="ko-KR"/>
              <a:t>, </a:t>
            </a:r>
            <a:r>
              <a:rPr lang="ko-KR" altLang="en-US"/>
              <a:t>데이터를 조회하면 당연히 아무 데이터도 나타나지 않습니다</a:t>
            </a:r>
            <a:r>
              <a:rPr lang="en-US" altLang="ko-KR"/>
              <a:t>.</a:t>
            </a:r>
          </a:p>
          <a:p>
            <a:r>
              <a:rPr lang="ko-KR" altLang="en-US"/>
              <a:t>에러가 뜨면 다시 사이트에 접속해서 잘못 등록한 페이지 제거한 후에 다시 정확하게 입력하시면 됩니다</a:t>
            </a:r>
            <a:r>
              <a:rPr lang="en-US" altLang="ko-KR"/>
              <a:t>.</a:t>
            </a:r>
          </a:p>
          <a:p>
            <a:r>
              <a:rPr lang="ko-KR" altLang="en-US"/>
              <a:t>여기까지가 기능 및 사용 방법에 대한 설명입니다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155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65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97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06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Part</a:t>
            </a:r>
            <a:r>
              <a:rPr lang="en-US" altLang="ko-KR" baseline="0" dirty="0"/>
              <a:t> 3. </a:t>
            </a:r>
            <a:r>
              <a:rPr lang="ko-KR" altLang="en-US" baseline="0" dirty="0"/>
              <a:t>실행 방법 및 구현 화면</a:t>
            </a:r>
            <a:r>
              <a:rPr lang="en-US" altLang="ko-KR" baseline="0" dirty="0"/>
              <a:t>,</a:t>
            </a:r>
            <a:r>
              <a:rPr lang="ko-KR" altLang="en-US" baseline="0" dirty="0"/>
              <a:t> 느낀 점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80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3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Part</a:t>
            </a:r>
            <a:r>
              <a:rPr lang="en-US" altLang="ko-KR" baseline="0" dirty="0"/>
              <a:t> 4. </a:t>
            </a:r>
            <a:r>
              <a:rPr lang="ko-KR" altLang="en-US" baseline="0" dirty="0"/>
              <a:t>자료 출처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93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4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96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프로젝트를 진행한 이유</a:t>
            </a:r>
            <a:r>
              <a:rPr lang="en-US" altLang="ko-KR"/>
              <a:t>, </a:t>
            </a:r>
            <a:r>
              <a:rPr lang="ko-KR" altLang="en-US"/>
              <a:t>문제 소개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전체적인 큰 구조는 페이스북 </a:t>
            </a:r>
            <a:r>
              <a:rPr lang="en-US" altLang="ko-KR"/>
              <a:t>Graph API</a:t>
            </a:r>
            <a:r>
              <a:rPr lang="ko-KR" altLang="en-US"/>
              <a:t>를 활용해서 인사이트 데이터에 접근한 다음에</a:t>
            </a:r>
            <a:r>
              <a:rPr lang="en-US" altLang="ko-KR"/>
              <a:t> </a:t>
            </a:r>
            <a:r>
              <a:rPr lang="ko-KR" altLang="en-US"/>
              <a:t>이 데이터를 크롤링해서 데이터베이스에 저장한 다음</a:t>
            </a:r>
            <a:r>
              <a:rPr lang="en-US" altLang="ko-KR"/>
              <a:t>, </a:t>
            </a:r>
            <a:r>
              <a:rPr lang="ko-KR" altLang="en-US"/>
              <a:t>유저가 원하는 조건에 맞게 데이터를 필터링해서 </a:t>
            </a:r>
            <a:r>
              <a:rPr lang="en-US" altLang="ko-KR"/>
              <a:t>Web </a:t>
            </a:r>
            <a:r>
              <a:rPr lang="ko-KR" altLang="en-US"/>
              <a:t>사이트 상에 보여주는 구조입니다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1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참고 바랍니다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사이트를 처음 들어갔을 때 초기 화면입니다</a:t>
            </a:r>
            <a:r>
              <a:rPr lang="en-US" altLang="ko-KR"/>
              <a:t>. </a:t>
            </a:r>
            <a:r>
              <a:rPr lang="ko-KR" altLang="en-US"/>
              <a:t>위에 보이는 바와 같이</a:t>
            </a:r>
            <a:r>
              <a:rPr lang="en-US" altLang="ko-KR"/>
              <a:t>, </a:t>
            </a:r>
            <a:r>
              <a:rPr lang="ko-KR" altLang="en-US"/>
              <a:t>조회하고자 하는 기간을 설정하는 란과 페이지 선택란이 있습니다</a:t>
            </a:r>
            <a:r>
              <a:rPr lang="en-US" altLang="ko-KR"/>
              <a:t>.</a:t>
            </a:r>
          </a:p>
          <a:p>
            <a:r>
              <a:rPr lang="ko-KR" altLang="en-US"/>
              <a:t>원하는 기간과 페이지를 선택한 후 확인 버튼을 누르면</a:t>
            </a:r>
            <a:r>
              <a:rPr lang="en-US" altLang="ko-KR"/>
              <a:t>,</a:t>
            </a:r>
            <a:r>
              <a:rPr lang="ko-KR" altLang="en-US"/>
              <a:t> 데이터가 화면에 출력되는 형태입니다</a:t>
            </a:r>
            <a:r>
              <a:rPr lang="en-US" altLang="ko-KR"/>
              <a:t>.</a:t>
            </a:r>
          </a:p>
          <a:p>
            <a:r>
              <a:rPr lang="ko-KR" altLang="en-US"/>
              <a:t>우선 빨갛게 네모친 기간 부분을 클릭하면 날짜를 선택할 수 있습니다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9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왼쪽은 날짜를 조회하는 화면입니다</a:t>
            </a:r>
            <a:r>
              <a:rPr lang="en-US" altLang="ko-KR"/>
              <a:t>. </a:t>
            </a:r>
            <a:r>
              <a:rPr lang="ko-KR" altLang="en-US"/>
              <a:t>날짜는 달력형태로 화면에 보입니다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이번 달과 지난 달 </a:t>
            </a:r>
            <a:r>
              <a:rPr lang="en-US" altLang="ko-KR"/>
              <a:t>2</a:t>
            </a:r>
            <a:r>
              <a:rPr lang="ko-KR" altLang="en-US"/>
              <a:t>개가 화면에 보여집니다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그리고 노랗게 보이는 부분은 디폴트 값으로 금일 날짜를 설정한 것입니다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그리고 이 부분에 대해서 </a:t>
            </a:r>
            <a:r>
              <a:rPr lang="en-US" altLang="ko-KR"/>
              <a:t>2</a:t>
            </a:r>
            <a:r>
              <a:rPr lang="ko-KR" altLang="en-US"/>
              <a:t>개 달을 한꺼번에 보여주는게 지저분하다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1</a:t>
            </a:r>
            <a:r>
              <a:rPr lang="ko-KR" altLang="en-US"/>
              <a:t>개의 달만 보여달라 아니면 </a:t>
            </a:r>
            <a:r>
              <a:rPr lang="en-US" altLang="ko-KR"/>
              <a:t>3</a:t>
            </a:r>
            <a:r>
              <a:rPr lang="ko-KR" altLang="en-US"/>
              <a:t>개 </a:t>
            </a:r>
            <a:r>
              <a:rPr lang="en-US" altLang="ko-KR"/>
              <a:t>4</a:t>
            </a:r>
            <a:r>
              <a:rPr lang="ko-KR" altLang="en-US"/>
              <a:t>개의 달을 보여달라하면 조절이 다 가능하니까 말씀해주시면 수정하겠습니다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그리고 오른쪽은 페이지 선택란이고요</a:t>
            </a:r>
            <a:r>
              <a:rPr lang="en-US" altLang="ko-KR"/>
              <a:t>. </a:t>
            </a:r>
            <a:r>
              <a:rPr lang="ko-KR" altLang="en-US"/>
              <a:t>원하는 페이지를 선택하면 됩니다</a:t>
            </a:r>
            <a:r>
              <a:rPr lang="en-US" altLang="ko-KR"/>
              <a:t>. </a:t>
            </a:r>
            <a:r>
              <a:rPr lang="ko-KR" altLang="en-US"/>
              <a:t>그리고 확인을 누르시면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47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기간과 페이지</a:t>
            </a:r>
            <a:r>
              <a:rPr lang="en-US" altLang="ko-KR"/>
              <a:t>, </a:t>
            </a:r>
            <a:r>
              <a:rPr lang="ko-KR" altLang="en-US"/>
              <a:t>그리고 각 항목에 맞게 데이터가 표 형태로 출력됩니다</a:t>
            </a:r>
            <a:r>
              <a:rPr lang="en-US" altLang="ko-KR"/>
              <a:t>.</a:t>
            </a:r>
          </a:p>
          <a:p>
            <a:r>
              <a:rPr lang="ko-KR" altLang="en-US"/>
              <a:t>각 표마다 맨 오른쪽에 보이는 변화부분은 전날대비 값이 얼마나 증감했는지 나타냅니다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표 위에 큰 까만 글씨로 숫자가 쓰여져 있는 부분은 그 데이터들의 합계를 나타냅니다</a:t>
            </a:r>
            <a:r>
              <a:rPr lang="en-US" altLang="ko-KR"/>
              <a:t>.</a:t>
            </a:r>
          </a:p>
          <a:p>
            <a:r>
              <a:rPr lang="ko-KR" altLang="en-US"/>
              <a:t>참고로 합계는 표 맨 밑에도 따로 있습니다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각 표 윗 부분에 빨갛게 네모친 </a:t>
            </a:r>
            <a:r>
              <a:rPr lang="en-US" altLang="ko-KR"/>
              <a:t>Description</a:t>
            </a:r>
            <a:r>
              <a:rPr lang="ko-KR" altLang="en-US"/>
              <a:t>이라고 써있는 버튼이 있는데</a:t>
            </a:r>
            <a:r>
              <a:rPr lang="en-US" altLang="ko-KR"/>
              <a:t>, </a:t>
            </a:r>
            <a:r>
              <a:rPr lang="ko-KR" altLang="en-US"/>
              <a:t>이를 클릭하게 되면은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85476-89DF-46BC-8240-299B666D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7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.jpg"/><Relationship Id="rId9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s.facebook.com/docs/graph-api/reference/v3.2/insight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4840" y="1298905"/>
            <a:ext cx="1124711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 Page Insights Crawler</a:t>
            </a:r>
            <a:endParaRPr lang="ko-KR" altLang="en-US" sz="5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65104" y="3135406"/>
            <a:ext cx="11261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Toy Interactive</a:t>
            </a:r>
            <a:endParaRPr lang="en-US" altLang="ko-KR" sz="5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4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L"/>
                <a:ea typeface="+mj-ea"/>
              </a:rPr>
              <a:t>인 턴</a:t>
            </a:r>
            <a:r>
              <a:rPr lang="en-US" altLang="ko-KR" sz="5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L"/>
                <a:ea typeface="+mj-ea"/>
              </a:rPr>
              <a:t>   </a:t>
            </a:r>
            <a:r>
              <a:rPr lang="ko-KR" altLang="en-US" sz="5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L"/>
                <a:ea typeface="+mj-ea"/>
              </a:rPr>
              <a:t>유 </a:t>
            </a:r>
            <a:r>
              <a:rPr lang="ko-KR" altLang="en-US" sz="5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명품고딕L"/>
                <a:ea typeface="+mj-ea"/>
              </a:rPr>
              <a:t>인 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262503"/>
            <a:ext cx="10515600" cy="6243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None/>
            </a:pPr>
            <a:r>
              <a:rPr lang="en-US" altLang="ko-KR" sz="5400">
                <a:solidFill>
                  <a:schemeClr val="bg1"/>
                </a:solidFill>
              </a:rPr>
              <a:t>Use Case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58DF30-DC94-413F-821E-9427F7A08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358" y="1912164"/>
            <a:ext cx="7382365" cy="43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3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262503"/>
            <a:ext cx="10515600" cy="6243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None/>
            </a:pPr>
            <a:r>
              <a:rPr lang="en-US" altLang="ko-KR" sz="5400">
                <a:solidFill>
                  <a:schemeClr val="bg1"/>
                </a:solidFill>
              </a:rPr>
              <a:t>Use Case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939309-47E0-450F-B50C-222F29662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73" y="2421510"/>
            <a:ext cx="3026999" cy="28435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82F89D-B153-41B3-B695-5C8BBEC70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206" y="2421510"/>
            <a:ext cx="3271971" cy="28796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F4C185-7B15-4572-B1DD-994C881D0A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7229" y="2434454"/>
            <a:ext cx="2626447" cy="2877782"/>
          </a:xfrm>
          <a:prstGeom prst="rect">
            <a:avLst/>
          </a:prstGeom>
        </p:spPr>
      </p:pic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92E0D1DA-50DF-42E2-B2DC-359C3DCC1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246886"/>
              </p:ext>
            </p:extLst>
          </p:nvPr>
        </p:nvGraphicFramePr>
        <p:xfrm>
          <a:off x="704282" y="6188853"/>
          <a:ext cx="3071580" cy="40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비트맵 이미지" r:id="rId8" imgW="2333520" imgH="304920" progId="Paint.Picture">
                  <p:embed/>
                </p:oleObj>
              </mc:Choice>
              <mc:Fallback>
                <p:oleObj name="비트맵 이미지" r:id="rId8" imgW="2333520" imgH="304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4282" y="6188853"/>
                        <a:ext cx="3071580" cy="401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5AE8472C-10D1-440A-A7B1-FB36393399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282" y="5535502"/>
            <a:ext cx="3071580" cy="4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5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3" y="3541759"/>
            <a:ext cx="8790161" cy="769441"/>
            <a:chOff x="510077" y="2691080"/>
            <a:chExt cx="821054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51127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Limitation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74882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42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262503"/>
            <a:ext cx="10515600" cy="6243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None/>
            </a:pPr>
            <a:r>
              <a:rPr lang="en-US" altLang="ko-KR" sz="5400">
                <a:solidFill>
                  <a:schemeClr val="bg1"/>
                </a:solidFill>
              </a:rPr>
              <a:t>Limitation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EF50E-4012-43DF-A152-5732D3B3A3CB}"/>
              </a:ext>
            </a:extLst>
          </p:cNvPr>
          <p:cNvSpPr txBox="1"/>
          <p:nvPr/>
        </p:nvSpPr>
        <p:spPr>
          <a:xfrm>
            <a:off x="883282" y="1713071"/>
            <a:ext cx="1047051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3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r>
              <a:rPr lang="ko-KR" altLang="en-US" sz="2000" b="1" spc="-150">
                <a:solidFill>
                  <a:schemeClr val="bg2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①</a:t>
            </a:r>
            <a:r>
              <a:rPr lang="ko-KR" altLang="en-US" sz="2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 달력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 날짜 트래킹</a:t>
            </a:r>
            <a:endParaRPr lang="en-US" altLang="ko-KR" sz="2000" b="1" spc="-150">
              <a:solidFill>
                <a:schemeClr val="bg2"/>
              </a:solidFill>
              <a:ea typeface="THE명품고딕L" panose="02020603020101020101" pitchFamily="18" charset="-127"/>
            </a:endParaRPr>
          </a:p>
          <a:p>
            <a:endParaRPr lang="en-US" altLang="ko-KR" sz="20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r>
              <a:rPr lang="ko-KR" altLang="en-US" sz="2000" b="1" spc="-150">
                <a:solidFill>
                  <a:schemeClr val="bg2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② </a:t>
            </a:r>
            <a:r>
              <a:rPr lang="ko-KR" altLang="en-US" sz="2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엑셀 다운로드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(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행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, 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열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, 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시트 조절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)</a:t>
            </a:r>
          </a:p>
          <a:p>
            <a:endParaRPr lang="en-US" altLang="ko-KR" sz="20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r>
              <a:rPr lang="ko-KR" altLang="en-US" sz="2000" b="1" spc="-150">
                <a:solidFill>
                  <a:schemeClr val="bg2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③ 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새로고침 시  동일 작업 실행 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  <a:sym typeface="Wingdings" panose="05000000000000000000" pitchFamily="2" charset="2"/>
              </a:rPr>
              <a:t>데이터 수집화면 새로고침 불가</a:t>
            </a:r>
            <a:endParaRPr lang="en-US" altLang="ko-KR" sz="20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endParaRPr lang="en-US" altLang="ko-KR" sz="20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r>
              <a:rPr lang="ko-KR" altLang="en-US" sz="2000" b="1" spc="-150">
                <a:solidFill>
                  <a:schemeClr val="bg2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④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  게시물 도달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(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광고 수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) 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값 부재</a:t>
            </a:r>
            <a:r>
              <a:rPr lang="en-US" altLang="ko-KR" sz="17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(</a:t>
            </a:r>
            <a:r>
              <a:rPr lang="en-US" altLang="ko-KR" sz="1700" b="1" spc="-150">
                <a:solidFill>
                  <a:schemeClr val="bg2"/>
                </a:solidFill>
                <a:ea typeface="THE명품고딕L" panose="02020603020101020101" pitchFamily="18" charset="-127"/>
                <a:hlinkClick r:id="rId4"/>
              </a:rPr>
              <a:t>https://developers.facebook.com/docs/graph-api/reference/v3.2/insights</a:t>
            </a:r>
            <a:r>
              <a:rPr lang="en-US" altLang="ko-KR" sz="17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)</a:t>
            </a:r>
          </a:p>
          <a:p>
            <a:endParaRPr lang="en-US" altLang="ko-KR" sz="20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r>
              <a:rPr lang="ko-KR" altLang="en-US" sz="2000" b="1" spc="-150">
                <a:solidFill>
                  <a:schemeClr val="bg2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⑤ 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크롤링 시 진행 상태 안내</a:t>
            </a:r>
            <a:endParaRPr lang="en-US" altLang="ko-KR" sz="2000" b="1" spc="-150">
              <a:solidFill>
                <a:schemeClr val="bg2"/>
              </a:solidFill>
              <a:ea typeface="THE명품고딕L" panose="02020603020101020101" pitchFamily="18" charset="-127"/>
            </a:endParaRPr>
          </a:p>
          <a:p>
            <a:endParaRPr lang="en-US" altLang="ko-KR" sz="20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r>
              <a:rPr lang="ko-KR" altLang="en-US" sz="2000" b="1" spc="-150">
                <a:solidFill>
                  <a:schemeClr val="bg2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⑥ 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데이터의 정확성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(“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게시물 유기적 도달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”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값의 합계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, 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의문점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)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 </a:t>
            </a:r>
            <a:endParaRPr lang="en-US" altLang="ko-KR" sz="2000" b="1" spc="-150">
              <a:solidFill>
                <a:schemeClr val="bg2"/>
              </a:solidFill>
              <a:ea typeface="THE명품고딕L" panose="02020603020101020101" pitchFamily="18" charset="-127"/>
            </a:endParaRPr>
          </a:p>
          <a:p>
            <a:endParaRPr lang="en-US" altLang="ko-KR" sz="20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r>
              <a:rPr lang="ko-KR" altLang="en-US" sz="2000" b="1" spc="-150">
                <a:solidFill>
                  <a:schemeClr val="bg2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⑦ </a:t>
            </a:r>
            <a:r>
              <a:rPr lang="ko-KR" altLang="en-US" sz="2000" b="1" spc="-150">
                <a:solidFill>
                  <a:schemeClr val="bg2"/>
                </a:solidFill>
                <a:latin typeface="+mj-lt"/>
                <a:ea typeface="THE명품고딕L" panose="02020603020101020101" pitchFamily="18" charset="-127"/>
              </a:rPr>
              <a:t>중복 데이터 처리</a:t>
            </a:r>
            <a:r>
              <a:rPr lang="en-US" altLang="ko-KR" sz="2000" b="1" spc="-150">
                <a:solidFill>
                  <a:schemeClr val="bg2"/>
                </a:solidFill>
                <a:latin typeface="+mj-lt"/>
                <a:ea typeface="THE명품고딕L" panose="02020603020101020101" pitchFamily="18" charset="-127"/>
              </a:rPr>
              <a:t>(</a:t>
            </a:r>
            <a:r>
              <a:rPr lang="ko-KR" altLang="en-US" sz="2000" b="1" spc="-150">
                <a:solidFill>
                  <a:schemeClr val="bg2"/>
                </a:solidFill>
                <a:latin typeface="+mj-lt"/>
                <a:ea typeface="THE명품고딕L" panose="02020603020101020101" pitchFamily="18" charset="-127"/>
              </a:rPr>
              <a:t>날짜와</a:t>
            </a:r>
            <a:r>
              <a:rPr lang="en-US" altLang="ko-KR" sz="2000" b="1" spc="-150">
                <a:solidFill>
                  <a:schemeClr val="bg2"/>
                </a:solidFill>
                <a:latin typeface="+mj-lt"/>
                <a:ea typeface="THE명품고딕L" panose="02020603020101020101" pitchFamily="18" charset="-127"/>
              </a:rPr>
              <a:t> </a:t>
            </a:r>
            <a:r>
              <a:rPr lang="ko-KR" altLang="en-US" sz="2000" b="1" spc="-150">
                <a:solidFill>
                  <a:schemeClr val="bg2"/>
                </a:solidFill>
                <a:latin typeface="+mj-lt"/>
                <a:ea typeface="THE명품고딕L" panose="02020603020101020101" pitchFamily="18" charset="-127"/>
              </a:rPr>
              <a:t>값이 모두 같으면 중복 처리 가능</a:t>
            </a:r>
            <a:r>
              <a:rPr lang="en-US" altLang="ko-KR" sz="2000" b="1" spc="-150">
                <a:solidFill>
                  <a:schemeClr val="bg2"/>
                </a:solidFill>
                <a:latin typeface="+mj-lt"/>
                <a:ea typeface="THE명품고딕L" panose="02020603020101020101" pitchFamily="18" charset="-127"/>
              </a:rPr>
              <a:t>, </a:t>
            </a:r>
            <a:r>
              <a:rPr lang="ko-KR" altLang="en-US" sz="2000" b="1" spc="-150">
                <a:solidFill>
                  <a:schemeClr val="bg2"/>
                </a:solidFill>
                <a:latin typeface="+mj-lt"/>
                <a:ea typeface="THE명품고딕L" panose="02020603020101020101" pitchFamily="18" charset="-127"/>
              </a:rPr>
              <a:t>날짜는 같지만 값이 다르면 불가능</a:t>
            </a:r>
            <a:r>
              <a:rPr lang="en-US" altLang="ko-KR" sz="2000" b="1" spc="-150">
                <a:solidFill>
                  <a:schemeClr val="bg2"/>
                </a:solidFill>
                <a:latin typeface="+mj-lt"/>
                <a:ea typeface="THE명품고딕L" panose="02020603020101020101" pitchFamily="18" charset="-127"/>
              </a:rPr>
              <a:t>)</a:t>
            </a:r>
          </a:p>
          <a:p>
            <a:endParaRPr lang="en-US" altLang="ko-KR" sz="5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endParaRPr lang="en-US" altLang="ko-KR" sz="5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      </a:t>
            </a:r>
            <a:r>
              <a:rPr lang="ko-KR" altLang="en-US" sz="2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     </a:t>
            </a:r>
            <a:r>
              <a:rPr lang="ko-KR" altLang="en-US" sz="3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     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크롤링 시점 중요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(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금일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, 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전날 데이터까지 실시간으로 변함</a:t>
            </a:r>
            <a:r>
              <a:rPr lang="en-US" altLang="ko-KR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)</a:t>
            </a:r>
            <a:r>
              <a:rPr lang="ko-KR" altLang="en-US" sz="2000" b="1" spc="-150">
                <a:solidFill>
                  <a:schemeClr val="bg2"/>
                </a:solidFill>
                <a:ea typeface="THE명품고딕L" panose="02020603020101020101" pitchFamily="18" charset="-127"/>
              </a:rPr>
              <a:t> </a:t>
            </a:r>
            <a:endParaRPr lang="en-US" altLang="ko-KR" sz="2000" b="1" spc="-150">
              <a:solidFill>
                <a:schemeClr val="bg2"/>
              </a:solidFill>
              <a:ea typeface="THE명품고딕L" panose="02020603020101020101" pitchFamily="18" charset="-127"/>
            </a:endParaRPr>
          </a:p>
          <a:p>
            <a:endParaRPr lang="en-US" altLang="ko-KR" sz="20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96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262503"/>
            <a:ext cx="10515600" cy="6243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None/>
            </a:pPr>
            <a:r>
              <a:rPr lang="en-US" altLang="ko-KR" sz="5400">
                <a:solidFill>
                  <a:schemeClr val="bg1"/>
                </a:solidFill>
              </a:rPr>
              <a:t>Limitation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B01B44-9AC9-4F5B-9F25-C65341D6F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716" y="2035127"/>
            <a:ext cx="3295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6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004349" cy="769441"/>
            <a:chOff x="510077" y="2691080"/>
            <a:chExt cx="3004349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0043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Discussion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63564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262503"/>
            <a:ext cx="10515600" cy="6243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None/>
            </a:pPr>
            <a:r>
              <a:rPr lang="en-US" altLang="ko-KR" sz="5400">
                <a:solidFill>
                  <a:schemeClr val="bg1"/>
                </a:solidFill>
              </a:rPr>
              <a:t>Discussion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D91F-03BE-4466-8B80-D9A380E33AC6}"/>
              </a:ext>
            </a:extLst>
          </p:cNvPr>
          <p:cNvSpPr txBox="1"/>
          <p:nvPr/>
        </p:nvSpPr>
        <p:spPr>
          <a:xfrm>
            <a:off x="905823" y="1996648"/>
            <a:ext cx="10470518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3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r>
              <a:rPr lang="ko-KR" altLang="en-US" sz="3000" b="1" spc="-150">
                <a:solidFill>
                  <a:schemeClr val="bg2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①</a:t>
            </a:r>
            <a:r>
              <a:rPr lang="ko-KR" altLang="en-US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 보완할 점</a:t>
            </a:r>
            <a:r>
              <a:rPr lang="en-US" altLang="ko-KR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(</a:t>
            </a:r>
            <a:r>
              <a:rPr lang="ko-KR" altLang="en-US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한계점 부분</a:t>
            </a:r>
            <a:r>
              <a:rPr lang="en-US" altLang="ko-KR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)</a:t>
            </a:r>
          </a:p>
          <a:p>
            <a:endParaRPr lang="en-US" altLang="ko-KR" sz="10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endParaRPr lang="en-US" altLang="ko-KR" sz="10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endParaRPr lang="en-US" altLang="ko-KR" sz="30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r>
              <a:rPr lang="ko-KR" altLang="en-US" sz="3000" b="1" spc="-150">
                <a:solidFill>
                  <a:schemeClr val="bg2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② </a:t>
            </a:r>
            <a:r>
              <a:rPr lang="ko-KR" altLang="en-US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서비스 배포 문제</a:t>
            </a:r>
            <a:endParaRPr lang="en-US" altLang="ko-KR" sz="3000" b="1" spc="-150">
              <a:solidFill>
                <a:schemeClr val="bg2"/>
              </a:solidFill>
              <a:latin typeface="궁서체" panose="02030609000101010101" pitchFamily="17" charset="-127"/>
              <a:ea typeface="THE명품고딕L" panose="02020603020101020101" pitchFamily="18" charset="-127"/>
            </a:endParaRPr>
          </a:p>
          <a:p>
            <a:endParaRPr lang="en-US" altLang="ko-KR" sz="3000" b="1" spc="-150">
              <a:solidFill>
                <a:schemeClr val="bg2"/>
              </a:solidFill>
              <a:latin typeface="궁서체" panose="02030609000101010101" pitchFamily="17" charset="-127"/>
              <a:ea typeface="THE명품고딕L" panose="02020603020101020101" pitchFamily="18" charset="-127"/>
            </a:endParaRPr>
          </a:p>
          <a:p>
            <a:r>
              <a:rPr lang="en-US" altLang="ko-KR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 - </a:t>
            </a:r>
            <a:r>
              <a:rPr lang="ko-KR" altLang="en-US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회사 내 배포</a:t>
            </a:r>
            <a:endParaRPr lang="en-US" altLang="ko-KR" sz="3000" b="1" spc="-150">
              <a:solidFill>
                <a:schemeClr val="bg2"/>
              </a:solidFill>
              <a:latin typeface="궁서체" panose="02030609000101010101" pitchFamily="17" charset="-127"/>
              <a:ea typeface="THE명품고딕L" panose="02020603020101020101" pitchFamily="18" charset="-127"/>
            </a:endParaRPr>
          </a:p>
          <a:p>
            <a:endParaRPr lang="en-US" altLang="ko-KR" sz="3000" b="1" spc="-150">
              <a:solidFill>
                <a:schemeClr val="bg2"/>
              </a:solidFill>
              <a:latin typeface="궁서체" panose="02030609000101010101" pitchFamily="17" charset="-127"/>
              <a:ea typeface="THE명품고딕L" panose="02020603020101020101" pitchFamily="18" charset="-127"/>
            </a:endParaRPr>
          </a:p>
          <a:p>
            <a:r>
              <a:rPr lang="en-US" altLang="ko-KR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 - </a:t>
            </a:r>
            <a:r>
              <a:rPr lang="ko-KR" altLang="en-US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웹 서버 연동 배포</a:t>
            </a:r>
            <a:r>
              <a:rPr lang="en-US" altLang="ko-KR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(</a:t>
            </a:r>
            <a:r>
              <a:rPr lang="ko-KR" altLang="en-US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보안 문제</a:t>
            </a:r>
            <a:r>
              <a:rPr lang="en-US" altLang="ko-KR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, </a:t>
            </a:r>
            <a:r>
              <a:rPr lang="ko-KR" altLang="en-US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로그인</a:t>
            </a:r>
            <a:r>
              <a:rPr lang="en-US" altLang="ko-KR" sz="3000" b="1" spc="-150">
                <a:solidFill>
                  <a:schemeClr val="bg2"/>
                </a:solidFill>
                <a:latin typeface="궁서체" panose="02030609000101010101" pitchFamily="17" charset="-127"/>
                <a:ea typeface="THE명품고딕L" panose="02020603020101020101" pitchFamily="18" charset="-127"/>
              </a:rPr>
              <a:t>)</a:t>
            </a:r>
          </a:p>
          <a:p>
            <a:endParaRPr lang="en-US" altLang="ko-KR" sz="20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  <a:p>
            <a:endParaRPr lang="en-US" altLang="ko-KR" sz="2000" b="1" spc="-150">
              <a:solidFill>
                <a:schemeClr val="bg2"/>
              </a:solidFill>
              <a:latin typeface="+mj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8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1675459" cy="769441"/>
            <a:chOff x="510077" y="2691080"/>
            <a:chExt cx="1675459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6754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Demo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8213" y="2601625"/>
            <a:ext cx="792018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500" dirty="0">
                <a:solidFill>
                  <a:schemeClr val="bg1"/>
                </a:solidFill>
              </a:rPr>
              <a:t>Thank you !</a:t>
            </a:r>
            <a:endParaRPr lang="ko-KR" altLang="en-US" sz="8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906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4790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8977" y="603917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4252" y="2142424"/>
            <a:ext cx="41808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>
                <a:solidFill>
                  <a:schemeClr val="bg1"/>
                </a:solidFill>
              </a:rPr>
              <a:t>Project </a:t>
            </a:r>
            <a:r>
              <a:rPr lang="en-US" altLang="ko-KR" sz="3500" spc="-150" dirty="0">
                <a:solidFill>
                  <a:schemeClr val="bg1"/>
                </a:solidFill>
              </a:rPr>
              <a:t>Introduction</a:t>
            </a:r>
            <a:endParaRPr lang="ko-KR" altLang="en-US" sz="3500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4252" y="4674837"/>
            <a:ext cx="55439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>
                <a:solidFill>
                  <a:schemeClr val="bg1"/>
                </a:solidFill>
              </a:rPr>
              <a:t>Discussion</a:t>
            </a:r>
            <a:endParaRPr lang="ko-KR" altLang="en-US" sz="3500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4251" y="5917734"/>
            <a:ext cx="41808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>
                <a:solidFill>
                  <a:schemeClr val="bg1"/>
                </a:solidFill>
              </a:rPr>
              <a:t>Demo</a:t>
            </a:r>
            <a:endParaRPr lang="ko-KR" altLang="en-US" sz="3500" spc="-15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4252" y="3459839"/>
            <a:ext cx="62991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>
                <a:solidFill>
                  <a:schemeClr val="bg1"/>
                </a:solidFill>
              </a:rPr>
              <a:t>Limitation</a:t>
            </a:r>
            <a:endParaRPr lang="ko-KR" altLang="en-US" sz="35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92286" cy="2099938"/>
            <a:chOff x="527769" y="1728426"/>
            <a:chExt cx="5192286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5161991" cy="769441"/>
              <a:chOff x="471977" y="2691080"/>
              <a:chExt cx="5161991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51619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Project 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343163" y="2691080"/>
                <a:ext cx="18473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42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262503"/>
            <a:ext cx="10515600" cy="6243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None/>
            </a:pPr>
            <a:r>
              <a:rPr lang="en-US" altLang="ko-KR" sz="5400">
                <a:solidFill>
                  <a:schemeClr val="bg1"/>
                </a:solidFill>
              </a:rPr>
              <a:t>Problem Definition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3C1501-0C34-4891-9482-EC50EA8AB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68" y="1958975"/>
            <a:ext cx="4960473" cy="4546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13896B-419C-484C-B0B5-FADD6D5F8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929" y="4310062"/>
            <a:ext cx="4125784" cy="2195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9B796A-B77E-4725-8F1C-2CF29462D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929" y="1958975"/>
            <a:ext cx="4125784" cy="21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0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262503"/>
            <a:ext cx="10515600" cy="6243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None/>
            </a:pPr>
            <a:r>
              <a:rPr lang="en-US" altLang="ko-KR" sz="5400">
                <a:solidFill>
                  <a:schemeClr val="bg1"/>
                </a:solidFill>
              </a:rPr>
              <a:t>Modeling</a:t>
            </a: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1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1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B4BF17-94F6-4FB9-A9AF-21A0037A061B}"/>
              </a:ext>
            </a:extLst>
          </p:cNvPr>
          <p:cNvSpPr/>
          <p:nvPr/>
        </p:nvSpPr>
        <p:spPr>
          <a:xfrm>
            <a:off x="1523999" y="1936617"/>
            <a:ext cx="2162959" cy="2162959"/>
          </a:xfrm>
          <a:prstGeom prst="roundRect">
            <a:avLst>
              <a:gd name="adj" fmla="val 10000"/>
            </a:avLst>
          </a:prstGeom>
          <a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3000" r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4B75418-35BE-4DA2-8236-822E05C521B5}"/>
              </a:ext>
            </a:extLst>
          </p:cNvPr>
          <p:cNvSpPr/>
          <p:nvPr/>
        </p:nvSpPr>
        <p:spPr>
          <a:xfrm>
            <a:off x="1523998" y="4342616"/>
            <a:ext cx="2162959" cy="216295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- Graph API</a:t>
            </a:r>
          </a:p>
          <a:p>
            <a:endParaRPr lang="en-US" altLang="ko-KR" sz="2000">
              <a:solidFill>
                <a:schemeClr val="tx1"/>
              </a:solidFill>
            </a:endParaRPr>
          </a:p>
          <a:p>
            <a:r>
              <a:rPr lang="en-US" altLang="ko-KR" sz="2000">
                <a:solidFill>
                  <a:schemeClr val="tx1"/>
                </a:solidFill>
              </a:rPr>
              <a:t>- Access Token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57A9C8-DEE0-435C-B542-07B6E478B76D}"/>
              </a:ext>
            </a:extLst>
          </p:cNvPr>
          <p:cNvSpPr/>
          <p:nvPr/>
        </p:nvSpPr>
        <p:spPr>
          <a:xfrm>
            <a:off x="5014519" y="4342616"/>
            <a:ext cx="2162959" cy="216295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- Database</a:t>
            </a:r>
          </a:p>
          <a:p>
            <a:pPr marL="342900" indent="-342900">
              <a:buFontTx/>
              <a:buChar char="-"/>
            </a:pPr>
            <a:endParaRPr lang="en-US" altLang="ko-KR" sz="2000">
              <a:solidFill>
                <a:schemeClr val="tx1"/>
              </a:solidFill>
            </a:endParaRPr>
          </a:p>
          <a:p>
            <a:r>
              <a:rPr lang="en-US" altLang="ko-KR" sz="2000">
                <a:solidFill>
                  <a:schemeClr val="tx1"/>
                </a:solidFill>
              </a:rPr>
              <a:t>- SQLITE3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2385E49-4A02-4F64-9B93-9CABCF4FF942}"/>
              </a:ext>
            </a:extLst>
          </p:cNvPr>
          <p:cNvSpPr/>
          <p:nvPr/>
        </p:nvSpPr>
        <p:spPr>
          <a:xfrm>
            <a:off x="8504695" y="4342616"/>
            <a:ext cx="2162959" cy="216295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- Web Site</a:t>
            </a:r>
          </a:p>
          <a:p>
            <a:endParaRPr lang="en-US" altLang="ko-KR" sz="2000">
              <a:solidFill>
                <a:schemeClr val="tx1"/>
              </a:solidFill>
            </a:endParaRPr>
          </a:p>
          <a:p>
            <a:r>
              <a:rPr lang="en-US" altLang="ko-KR" sz="2000">
                <a:solidFill>
                  <a:schemeClr val="tx1"/>
                </a:solidFill>
              </a:rPr>
              <a:t>- User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419A071-E2B7-41C5-80B9-9C3142354628}"/>
              </a:ext>
            </a:extLst>
          </p:cNvPr>
          <p:cNvSpPr/>
          <p:nvPr/>
        </p:nvSpPr>
        <p:spPr>
          <a:xfrm>
            <a:off x="5014347" y="1936616"/>
            <a:ext cx="2162959" cy="2162959"/>
          </a:xfrm>
          <a:prstGeom prst="roundRect">
            <a:avLst>
              <a:gd name="adj" fmla="val 10000"/>
            </a:avLst>
          </a:prstGeom>
          <a:blipFill rotWithShape="1">
            <a:blip r:embed="rId5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A8E0F5C-C53C-4531-9F48-DAD6A8D10DD3}"/>
              </a:ext>
            </a:extLst>
          </p:cNvPr>
          <p:cNvSpPr/>
          <p:nvPr/>
        </p:nvSpPr>
        <p:spPr>
          <a:xfrm>
            <a:off x="8504694" y="1936615"/>
            <a:ext cx="2162959" cy="2162959"/>
          </a:xfrm>
          <a:prstGeom prst="roundRect">
            <a:avLst>
              <a:gd name="adj" fmla="val 10000"/>
            </a:avLst>
          </a:prstGeom>
          <a:blipFill rotWithShape="1">
            <a:blip r:embed="rId6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CEF88BED-FB0D-475F-A6D2-B0C57DFF7E8A}"/>
              </a:ext>
            </a:extLst>
          </p:cNvPr>
          <p:cNvSpPr/>
          <p:nvPr/>
        </p:nvSpPr>
        <p:spPr>
          <a:xfrm>
            <a:off x="3666040" y="3983470"/>
            <a:ext cx="1348134" cy="537226"/>
          </a:xfrm>
          <a:prstGeom prst="left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62864F98-8825-4C33-BED4-5222286501B4}"/>
              </a:ext>
            </a:extLst>
          </p:cNvPr>
          <p:cNvSpPr/>
          <p:nvPr/>
        </p:nvSpPr>
        <p:spPr>
          <a:xfrm>
            <a:off x="7181043" y="3983470"/>
            <a:ext cx="1348134" cy="537226"/>
          </a:xfrm>
          <a:prstGeom prst="left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5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262503"/>
            <a:ext cx="10515600" cy="6243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None/>
            </a:pPr>
            <a:r>
              <a:rPr lang="en-US" altLang="ko-KR" sz="5400">
                <a:solidFill>
                  <a:schemeClr val="bg1"/>
                </a:solidFill>
              </a:rPr>
              <a:t>Development</a:t>
            </a:r>
            <a:r>
              <a:rPr lang="ko-KR" altLang="en-US" sz="5400">
                <a:solidFill>
                  <a:schemeClr val="bg1"/>
                </a:solidFill>
              </a:rPr>
              <a:t> </a:t>
            </a:r>
            <a:r>
              <a:rPr lang="en-US" altLang="ko-KR" sz="5400">
                <a:solidFill>
                  <a:schemeClr val="bg1"/>
                </a:solidFill>
              </a:rPr>
              <a:t>Environment</a:t>
            </a:r>
            <a:endParaRPr lang="en-US" altLang="ko-KR" sz="50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① </a:t>
            </a:r>
            <a:r>
              <a:rPr lang="ko-KR" altLang="en-US">
                <a:solidFill>
                  <a:schemeClr val="bg1"/>
                </a:solidFill>
              </a:rPr>
              <a:t>언어 및 프레임워크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en-US" altLang="ko-KR">
                <a:solidFill>
                  <a:srgbClr val="FFC000"/>
                </a:solidFill>
              </a:rPr>
              <a:t>Python Django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② </a:t>
            </a:r>
            <a:r>
              <a:rPr lang="ko-KR" altLang="en-US">
                <a:solidFill>
                  <a:schemeClr val="bg1"/>
                </a:solidFill>
              </a:rPr>
              <a:t>프론트엔드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en-US" altLang="ko-KR">
                <a:solidFill>
                  <a:srgbClr val="00B050"/>
                </a:solidFill>
              </a:rPr>
              <a:t>HTML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rgbClr val="00B0F0"/>
                </a:solidFill>
              </a:rPr>
              <a:t>CSS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rgbClr val="FFC000"/>
                </a:solidFill>
              </a:rPr>
              <a:t>Django Template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en-US" altLang="ko-KR">
                <a:solidFill>
                  <a:srgbClr val="0070C0"/>
                </a:solidFill>
              </a:rPr>
              <a:t>JavaScript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③ </a:t>
            </a:r>
            <a:r>
              <a:rPr lang="ko-KR" altLang="en-US">
                <a:solidFill>
                  <a:schemeClr val="bg1"/>
                </a:solidFill>
              </a:rPr>
              <a:t>백엔드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en-US" altLang="ko-KR">
                <a:solidFill>
                  <a:srgbClr val="FFC000"/>
                </a:solidFill>
              </a:rPr>
              <a:t>Django sqlite3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④ </a:t>
            </a:r>
            <a:r>
              <a:rPr lang="ko-KR" altLang="en-US">
                <a:solidFill>
                  <a:schemeClr val="bg1"/>
                </a:solidFill>
              </a:rPr>
              <a:t>개발 툴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en-US" altLang="ko-KR">
                <a:solidFill>
                  <a:srgbClr val="92D050"/>
                </a:solidFill>
              </a:rPr>
              <a:t>Pycharm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59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262503"/>
            <a:ext cx="10515600" cy="6243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None/>
            </a:pPr>
            <a:r>
              <a:rPr lang="en-US" altLang="ko-KR" sz="5400">
                <a:solidFill>
                  <a:schemeClr val="bg1"/>
                </a:solidFill>
              </a:rPr>
              <a:t>Use Case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B220DA-B963-4D15-ADF3-1FE90477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503" y="2047875"/>
            <a:ext cx="74580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262503"/>
            <a:ext cx="10515600" cy="6243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None/>
            </a:pPr>
            <a:r>
              <a:rPr lang="en-US" altLang="ko-KR" sz="5400">
                <a:solidFill>
                  <a:schemeClr val="bg1"/>
                </a:solidFill>
              </a:rPr>
              <a:t>Use Case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84BE55-2E71-474A-AF4E-24FA34FDC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87" y="2497020"/>
            <a:ext cx="4480718" cy="23142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FF8789-9D81-4722-8326-CAAD40240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983" y="2823714"/>
            <a:ext cx="4857930" cy="16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438DB1-2B7F-459A-94A7-636347909C65}"/>
              </a:ext>
            </a:extLst>
          </p:cNvPr>
          <p:cNvSpPr/>
          <p:nvPr/>
        </p:nvSpPr>
        <p:spPr>
          <a:xfrm>
            <a:off x="3822700" y="2832100"/>
            <a:ext cx="673100" cy="25400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60741" y="262503"/>
            <a:ext cx="10515600" cy="6243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 algn="ctr">
              <a:buNone/>
            </a:pPr>
            <a:r>
              <a:rPr lang="en-US" altLang="ko-KR" sz="5400">
                <a:solidFill>
                  <a:schemeClr val="bg1"/>
                </a:solidFill>
              </a:rPr>
              <a:t>Use Case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5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E341312-07E8-4DCD-80A3-0203FB540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625" y="1983678"/>
            <a:ext cx="7776749" cy="43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2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974</Words>
  <Application>Microsoft Office PowerPoint</Application>
  <PresentationFormat>와이드스크린</PresentationFormat>
  <Paragraphs>214</Paragraphs>
  <Slides>18</Slides>
  <Notes>18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THE명품고딕L</vt:lpstr>
      <vt:lpstr>궁서체</vt:lpstr>
      <vt:lpstr>나눔스퀘어라운드 Regular</vt:lpstr>
      <vt:lpstr>맑은 고딕</vt:lpstr>
      <vt:lpstr>Arial</vt:lpstr>
      <vt:lpstr>Wingdings</vt:lpstr>
      <vt:lpstr>Office 테마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김우영</cp:lastModifiedBy>
  <cp:revision>337</cp:revision>
  <cp:lastPrinted>2018-10-10T02:30:21Z</cp:lastPrinted>
  <dcterms:created xsi:type="dcterms:W3CDTF">2015-07-07T04:48:58Z</dcterms:created>
  <dcterms:modified xsi:type="dcterms:W3CDTF">2019-02-21T08:05:58Z</dcterms:modified>
</cp:coreProperties>
</file>