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71"/>
    <a:srgbClr val="3079A6"/>
    <a:srgbClr val="19B9BD"/>
    <a:srgbClr val="AF5827"/>
    <a:srgbClr val="B8AB08"/>
    <a:srgbClr val="11A74A"/>
    <a:srgbClr val="B11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AD961-8A10-4BBB-B278-06C1BD6FA8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6CF2A-EF6A-4F06-8253-10511488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CB8A-4A31-495E-B050-EECBA1DA6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35620-F509-4CF9-BD7E-05948CB63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DE9CF-B85D-4265-952D-6B0C4615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82400-578B-4B37-A868-AF1EC35C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71D1D-7D6B-41EF-9FEF-C567CB7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7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1FF6F-27E9-4F35-9699-9B50300B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149C5-1017-4290-9B7C-86128BB9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C573F-5896-43F7-BD46-D6E17AAD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A6581-D586-4E0F-B4F4-8EDAABF9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F152C-CFCA-4B35-B54A-E5F2C674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7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3FF81D-2C7C-4204-AA23-79A81A5B7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5491F-78CE-4FF0-B4A9-C72321CB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C4D59-AD26-4FFE-816C-42B92909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8B249-C6FE-4A88-8125-4E34B2BB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921AB-9956-4527-954A-02C74BF9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1A11E-6CC5-4709-BC2B-17FAB718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6BFF1-D0FB-457B-943E-E4018936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56289-463F-4702-BCB5-6D12D321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49AAE-1748-4A89-9209-CB8126B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51C57-EBD9-4673-BF2E-D368348E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0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550EC-0CAE-480F-B0F7-416A91AC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78EB4-451A-41C7-AA3F-CA90C68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4229B-0740-406A-B39C-C74EC50E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AFF38-9C6A-468C-9E5A-78559389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DD6F4-EC35-4D95-9934-33309509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0851B-7756-44CE-B35A-763E48C8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0F1CA-3EB4-44F3-BE1E-B9F8AB826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304DD-1E91-4E8C-8298-0DFC1EC21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EFF0E-FEA1-46CF-BCBC-1D7AACCA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C315B-1909-44B6-85E1-F372EEEF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33F85-A1D1-48D6-8D65-1338861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6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C818-3FFF-4551-A6D8-C3B74183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4C91E-D1C4-4C56-9A01-7281A63D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0DDF0-3AC9-4381-89D5-74BBD62F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72906D-5F37-4FA8-A611-E98B2F42A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DE634A-0FE0-4996-8F7A-C5950DE40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96B4C9-1ED8-4322-ACA8-2CA54311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0C617C-5BF3-4CFE-B813-52C37CCB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87F21-B7D5-4FDB-AC9F-4167F529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095B3-11BD-4CA6-99D1-C665CEE5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8B937-D420-4E75-A94D-EA809452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4782C3-26A9-449B-B523-24B69FC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0D167-55F8-4673-A8B6-0F926765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60FE58-C08B-40C0-AB89-1FA61E7A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A7AE83-CE15-4BCA-A469-D16CC5A6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0BFA4-CEE4-4A6D-8DDE-5F468812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9F574-B780-4CC1-A2DE-8DAC253F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8FED5-B34D-4FB8-80DB-E636BD62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89A75-2132-4DBA-82CA-E57E623C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2C764-57EE-495F-A30C-12350587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49E01-F23E-4B18-B65F-68B6FD0A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6C029-E571-4B50-94C0-F251DD7C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9268D-9ACD-4863-85DF-7E6FE0B6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3474BF-761F-4E09-AB20-16439F35E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CEC49-D85B-4B91-920D-D423DF9C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9A4CB-624B-4343-9A0B-75B611FD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0FC08-48AA-4F99-9EC5-7C2A604D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384A8-28BF-476A-8644-62AEF51C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5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BF5DB-22E9-457B-A0DC-F3412968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52AF3-A735-4171-A6CE-2294FBEA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189FB-AA81-4BFB-A83C-0BF11264F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FC40-FD17-4DBC-8DC0-3705BB326E2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CC68-1C1B-4FA4-B591-3693D823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E024A-4BED-44E5-97AE-CA282E0CD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24745-DFD6-4BB3-B49F-A17ACAB6061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F8B46-A91A-46D7-AC56-738115F5C2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B9E829-68C8-4509-9D96-18D2593D158A}"/>
              </a:ext>
            </a:extLst>
          </p:cNvPr>
          <p:cNvSpPr/>
          <p:nvPr/>
        </p:nvSpPr>
        <p:spPr>
          <a:xfrm>
            <a:off x="4366272" y="4038208"/>
            <a:ext cx="3269673" cy="663188"/>
          </a:xfrm>
          <a:prstGeom prst="rect">
            <a:avLst/>
          </a:prstGeom>
          <a:solidFill>
            <a:srgbClr val="307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  <a:r>
              <a:rPr lang="en-US" altLang="ko-KR" dirty="0"/>
              <a:t>(OS)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0E1E7D-3EC8-4965-A639-9E6F09F5B0E6}"/>
              </a:ext>
            </a:extLst>
          </p:cNvPr>
          <p:cNvSpPr/>
          <p:nvPr/>
        </p:nvSpPr>
        <p:spPr>
          <a:xfrm>
            <a:off x="4928556" y="5193100"/>
            <a:ext cx="2145103" cy="49549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15736E-11F2-4152-9E4B-BA7A4740A775}"/>
              </a:ext>
            </a:extLst>
          </p:cNvPr>
          <p:cNvSpPr/>
          <p:nvPr/>
        </p:nvSpPr>
        <p:spPr>
          <a:xfrm>
            <a:off x="4963063" y="3243531"/>
            <a:ext cx="2145103" cy="495495"/>
          </a:xfrm>
          <a:prstGeom prst="roundRect">
            <a:avLst/>
          </a:prstGeom>
          <a:solidFill>
            <a:srgbClr val="B11B0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FBE855-85DE-40E5-AE3A-2549ACB50842}"/>
              </a:ext>
            </a:extLst>
          </p:cNvPr>
          <p:cNvSpPr/>
          <p:nvPr/>
        </p:nvSpPr>
        <p:spPr>
          <a:xfrm>
            <a:off x="4963063" y="2666085"/>
            <a:ext cx="2145103" cy="495495"/>
          </a:xfrm>
          <a:prstGeom prst="roundRect">
            <a:avLst/>
          </a:prstGeom>
          <a:solidFill>
            <a:srgbClr val="B11B0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Free Store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67553A-5433-49B6-8506-73133E73D962}"/>
              </a:ext>
            </a:extLst>
          </p:cNvPr>
          <p:cNvSpPr/>
          <p:nvPr/>
        </p:nvSpPr>
        <p:spPr>
          <a:xfrm>
            <a:off x="4963063" y="2088639"/>
            <a:ext cx="2145103" cy="495495"/>
          </a:xfrm>
          <a:prstGeom prst="roundRect">
            <a:avLst/>
          </a:prstGeom>
          <a:solidFill>
            <a:srgbClr val="B11B0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DE3348-9598-47FA-AE27-7B83B7405233}"/>
              </a:ext>
            </a:extLst>
          </p:cNvPr>
          <p:cNvSpPr/>
          <p:nvPr/>
        </p:nvSpPr>
        <p:spPr>
          <a:xfrm>
            <a:off x="4963063" y="1511193"/>
            <a:ext cx="2145103" cy="495495"/>
          </a:xfrm>
          <a:prstGeom prst="roundRect">
            <a:avLst/>
          </a:prstGeom>
          <a:solidFill>
            <a:srgbClr val="B11B0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C356915-9684-4796-BC90-15AFDD624248}"/>
              </a:ext>
            </a:extLst>
          </p:cNvPr>
          <p:cNvSpPr/>
          <p:nvPr/>
        </p:nvSpPr>
        <p:spPr>
          <a:xfrm>
            <a:off x="4963063" y="933747"/>
            <a:ext cx="2145103" cy="495495"/>
          </a:xfrm>
          <a:prstGeom prst="roundRect">
            <a:avLst/>
          </a:prstGeom>
          <a:solidFill>
            <a:srgbClr val="B11B0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Program code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1E63EB-1BC5-4DFF-BDEC-B8D253A7D895}"/>
              </a:ext>
            </a:extLst>
          </p:cNvPr>
          <p:cNvSpPr/>
          <p:nvPr/>
        </p:nvSpPr>
        <p:spPr>
          <a:xfrm>
            <a:off x="2220648" y="2111252"/>
            <a:ext cx="1508316" cy="663188"/>
          </a:xfrm>
          <a:prstGeom prst="rect">
            <a:avLst/>
          </a:prstGeom>
          <a:solidFill>
            <a:srgbClr val="11A7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920454-02D3-4300-8D91-B84A3D9385D1}"/>
              </a:ext>
            </a:extLst>
          </p:cNvPr>
          <p:cNvCxnSpPr>
            <a:cxnSpLocks/>
          </p:cNvCxnSpPr>
          <p:nvPr/>
        </p:nvCxnSpPr>
        <p:spPr>
          <a:xfrm flipV="1">
            <a:off x="7272068" y="3347048"/>
            <a:ext cx="0" cy="3919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3FC3B4-6328-4AFB-B571-3E87E64BA0F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6001108" y="4701396"/>
            <a:ext cx="1" cy="4917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9E6B30-A228-4785-A3FD-F0F4A08DB637}"/>
              </a:ext>
            </a:extLst>
          </p:cNvPr>
          <p:cNvSpPr/>
          <p:nvPr/>
        </p:nvSpPr>
        <p:spPr>
          <a:xfrm>
            <a:off x="6197948" y="4797364"/>
            <a:ext cx="1824618" cy="28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1.</a:t>
            </a:r>
            <a:r>
              <a:rPr lang="ko-KR" altLang="en-US" sz="1200" b="1" dirty="0"/>
              <a:t> 프로그램 실행요청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FD59A0-AD1E-4186-9032-FA78B6EC491A}"/>
              </a:ext>
            </a:extLst>
          </p:cNvPr>
          <p:cNvSpPr/>
          <p:nvPr/>
        </p:nvSpPr>
        <p:spPr>
          <a:xfrm>
            <a:off x="1121434" y="568710"/>
            <a:ext cx="2950233" cy="504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3. CPU</a:t>
            </a:r>
            <a:r>
              <a:rPr lang="ko-KR" altLang="en-US" sz="1200" b="1" dirty="0"/>
              <a:t>는 프로그램 코드를 가져다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메모리를 관리하고 명령문을 실행한다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1FA5046-8B07-4EA1-8A8B-1B2AB5AF9F37}"/>
              </a:ext>
            </a:extLst>
          </p:cNvPr>
          <p:cNvCxnSpPr>
            <a:cxnSpLocks/>
          </p:cNvCxnSpPr>
          <p:nvPr/>
        </p:nvCxnSpPr>
        <p:spPr>
          <a:xfrm flipH="1">
            <a:off x="2592892" y="4038208"/>
            <a:ext cx="177338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통형 28">
            <a:extLst>
              <a:ext uri="{FF2B5EF4-FFF2-40B4-BE49-F238E27FC236}">
                <a16:creationId xmlns:a16="http://schemas.microsoft.com/office/drawing/2014/main" id="{9903BF8E-52CC-4B4F-AD3D-82EDAE063710}"/>
              </a:ext>
            </a:extLst>
          </p:cNvPr>
          <p:cNvSpPr/>
          <p:nvPr/>
        </p:nvSpPr>
        <p:spPr>
          <a:xfrm>
            <a:off x="958056" y="3445172"/>
            <a:ext cx="1621766" cy="1398526"/>
          </a:xfrm>
          <a:prstGeom prst="can">
            <a:avLst/>
          </a:prstGeom>
          <a:solidFill>
            <a:srgbClr val="B8AB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보조기억장치</a:t>
            </a:r>
            <a:endParaRPr lang="en-US" altLang="ko-KR" sz="1600" dirty="0"/>
          </a:p>
          <a:p>
            <a:pPr algn="ctr"/>
            <a:r>
              <a:rPr lang="en-US" altLang="ko-KR" sz="1600" dirty="0"/>
              <a:t>(HDD)</a:t>
            </a:r>
            <a:endParaRPr lang="ko-KR" altLang="en-US" sz="16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AC3E42-41C5-4F20-B899-CC9B0FE86366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728964" y="1181495"/>
            <a:ext cx="1234099" cy="1261351"/>
          </a:xfrm>
          <a:prstGeom prst="bentConnector3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FD0436-1821-4884-A718-7DDE8E4F77CF}"/>
              </a:ext>
            </a:extLst>
          </p:cNvPr>
          <p:cNvCxnSpPr>
            <a:cxnSpLocks/>
          </p:cNvCxnSpPr>
          <p:nvPr/>
        </p:nvCxnSpPr>
        <p:spPr>
          <a:xfrm>
            <a:off x="7272068" y="2111252"/>
            <a:ext cx="0" cy="3814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FC56B6-3CAF-401E-AB3D-B78F4E2BBE81}"/>
              </a:ext>
            </a:extLst>
          </p:cNvPr>
          <p:cNvSpPr/>
          <p:nvPr/>
        </p:nvSpPr>
        <p:spPr>
          <a:xfrm>
            <a:off x="5123305" y="561794"/>
            <a:ext cx="1824618" cy="281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주기억장치</a:t>
            </a:r>
            <a:r>
              <a:rPr lang="en-US" altLang="ko-KR" sz="1200" b="1" dirty="0"/>
              <a:t>(RAM)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EDB2D4-AF52-4A19-A57D-7125E25BA3BF}"/>
              </a:ext>
            </a:extLst>
          </p:cNvPr>
          <p:cNvSpPr/>
          <p:nvPr/>
        </p:nvSpPr>
        <p:spPr>
          <a:xfrm>
            <a:off x="7427607" y="1675094"/>
            <a:ext cx="2370161" cy="663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4. </a:t>
            </a:r>
            <a:r>
              <a:rPr lang="ko-KR" altLang="en-US" sz="1200" b="1" dirty="0"/>
              <a:t>동적메모리가 할당되면 </a:t>
            </a:r>
            <a:r>
              <a:rPr lang="en-US" altLang="ko-KR" sz="1200" b="1" dirty="0" err="1"/>
              <a:t>FreeStore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영역을 사용한다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아래쪽으로 이동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F32970-5434-4569-9345-4D7F7136C7A9}"/>
              </a:ext>
            </a:extLst>
          </p:cNvPr>
          <p:cNvSpPr/>
          <p:nvPr/>
        </p:nvSpPr>
        <p:spPr>
          <a:xfrm>
            <a:off x="7427607" y="2979577"/>
            <a:ext cx="2370161" cy="6631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5. </a:t>
            </a:r>
            <a:r>
              <a:rPr lang="ko-KR" altLang="en-US" sz="1200" b="1" dirty="0"/>
              <a:t>스택 메모리가 할당되면</a:t>
            </a:r>
            <a:endParaRPr lang="en-US" altLang="ko-KR" sz="1200" b="1" dirty="0"/>
          </a:p>
          <a:p>
            <a:pPr algn="ctr"/>
            <a:r>
              <a:rPr lang="en-US" altLang="ko-KR" sz="1200" b="1" dirty="0" err="1"/>
              <a:t>FreeStore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영역을 사용한다</a:t>
            </a:r>
            <a:r>
              <a:rPr lang="en-US" altLang="ko-KR" sz="1200" b="1" dirty="0"/>
              <a:t>.</a:t>
            </a:r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위쪽으로 이동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A390C4B-0A66-4C4F-AF40-C1958A2CD977}"/>
              </a:ext>
            </a:extLst>
          </p:cNvPr>
          <p:cNvCxnSpPr>
            <a:cxnSpLocks/>
            <a:stCxn id="29" idx="1"/>
            <a:endCxn id="12" idx="1"/>
          </p:cNvCxnSpPr>
          <p:nvPr/>
        </p:nvCxnSpPr>
        <p:spPr>
          <a:xfrm rot="5400000" flipH="1" flipV="1">
            <a:off x="2234163" y="716272"/>
            <a:ext cx="2263677" cy="3194124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DB79EB-7C4D-4E26-B53F-551A0353C7CE}"/>
              </a:ext>
            </a:extLst>
          </p:cNvPr>
          <p:cNvSpPr/>
          <p:nvPr/>
        </p:nvSpPr>
        <p:spPr>
          <a:xfrm>
            <a:off x="1900818" y="3381052"/>
            <a:ext cx="2147977" cy="4675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2. </a:t>
            </a:r>
            <a:r>
              <a:rPr lang="ko-KR" altLang="en-US" sz="1200" b="1" dirty="0"/>
              <a:t>프로그램의 정보를 읽어 메모리에 </a:t>
            </a:r>
            <a:r>
              <a:rPr lang="ko-KR" altLang="en-US" sz="1200" b="1" dirty="0" err="1"/>
              <a:t>로드한다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46B1D0-BEA7-406E-9CF2-A2D20EA86B07}"/>
              </a:ext>
            </a:extLst>
          </p:cNvPr>
          <p:cNvSpPr/>
          <p:nvPr/>
        </p:nvSpPr>
        <p:spPr>
          <a:xfrm>
            <a:off x="5232571" y="6177803"/>
            <a:ext cx="1715352" cy="342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프로그램 실행 순서</a:t>
            </a:r>
          </a:p>
        </p:txBody>
      </p:sp>
    </p:spTree>
    <p:extLst>
      <p:ext uri="{BB962C8B-B14F-4D97-AF65-F5344CB8AC3E}">
        <p14:creationId xmlns:p14="http://schemas.microsoft.com/office/powerpoint/2010/main" val="82163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D4BC47-43E8-45DE-9310-41DBD5D61632}"/>
              </a:ext>
            </a:extLst>
          </p:cNvPr>
          <p:cNvSpPr/>
          <p:nvPr/>
        </p:nvSpPr>
        <p:spPr>
          <a:xfrm>
            <a:off x="5382883" y="508957"/>
            <a:ext cx="1426234" cy="5132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2C32D3-5755-441A-8B84-E25FCF0F89AF}"/>
              </a:ext>
            </a:extLst>
          </p:cNvPr>
          <p:cNvSpPr/>
          <p:nvPr/>
        </p:nvSpPr>
        <p:spPr>
          <a:xfrm>
            <a:off x="5426015" y="897147"/>
            <a:ext cx="1328468" cy="905773"/>
          </a:xfrm>
          <a:prstGeom prst="rect">
            <a:avLst/>
          </a:prstGeom>
          <a:solidFill>
            <a:srgbClr val="307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실행할 </a:t>
            </a:r>
            <a:endParaRPr lang="en-US" altLang="ko-KR" sz="1600" dirty="0"/>
          </a:p>
          <a:p>
            <a:pPr algn="ctr"/>
            <a:r>
              <a:rPr lang="ko-KR" altLang="en-US" sz="1600" dirty="0"/>
              <a:t>프로그램의 코드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F92F3D-F956-4AC8-A14A-629E6015A908}"/>
              </a:ext>
            </a:extLst>
          </p:cNvPr>
          <p:cNvSpPr/>
          <p:nvPr/>
        </p:nvSpPr>
        <p:spPr>
          <a:xfrm>
            <a:off x="6948447" y="1209283"/>
            <a:ext cx="1134504" cy="281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코드 영역</a:t>
            </a:r>
            <a:endParaRPr lang="ko-KR" altLang="en-US" sz="12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909CF-7F79-4FA6-A830-0DF6659C818E}"/>
              </a:ext>
            </a:extLst>
          </p:cNvPr>
          <p:cNvSpPr/>
          <p:nvPr/>
        </p:nvSpPr>
        <p:spPr>
          <a:xfrm>
            <a:off x="5426015" y="1846052"/>
            <a:ext cx="1328468" cy="9057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전역 변수</a:t>
            </a:r>
            <a:endParaRPr lang="en-US" altLang="ko-KR" sz="1600" dirty="0"/>
          </a:p>
          <a:p>
            <a:pPr algn="ctr"/>
            <a:r>
              <a:rPr lang="ko-KR" altLang="en-US" sz="1600" dirty="0"/>
              <a:t>정적 변수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6E1CF-177A-4C04-AC16-F11A02FF50D5}"/>
              </a:ext>
            </a:extLst>
          </p:cNvPr>
          <p:cNvSpPr/>
          <p:nvPr/>
        </p:nvSpPr>
        <p:spPr>
          <a:xfrm>
            <a:off x="6948447" y="2158188"/>
            <a:ext cx="1134504" cy="281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데이터 영역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0DCC8A-7755-4616-8B9B-B38CFD1B82DE}"/>
              </a:ext>
            </a:extLst>
          </p:cNvPr>
          <p:cNvSpPr/>
          <p:nvPr/>
        </p:nvSpPr>
        <p:spPr>
          <a:xfrm>
            <a:off x="3877443" y="451744"/>
            <a:ext cx="1366110" cy="4454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낮은 주소</a:t>
            </a:r>
            <a:endParaRPr lang="en-US" altLang="ko-KR" sz="1200" dirty="0"/>
          </a:p>
          <a:p>
            <a:pPr algn="ctr"/>
            <a:r>
              <a:rPr lang="en-US" altLang="ko-KR" sz="1200"/>
              <a:t>(low memory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C734D0-7416-4F16-89DA-4E7AA28FB056}"/>
              </a:ext>
            </a:extLst>
          </p:cNvPr>
          <p:cNvSpPr/>
          <p:nvPr/>
        </p:nvSpPr>
        <p:spPr>
          <a:xfrm>
            <a:off x="3877443" y="3080770"/>
            <a:ext cx="1366110" cy="4454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런타임에 크기가 결정됨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5B300580-C868-4ACE-B5BA-EAAA97C480BD}"/>
              </a:ext>
            </a:extLst>
          </p:cNvPr>
          <p:cNvSpPr/>
          <p:nvPr/>
        </p:nvSpPr>
        <p:spPr>
          <a:xfrm>
            <a:off x="5426015" y="2924354"/>
            <a:ext cx="1328468" cy="1164566"/>
          </a:xfrm>
          <a:prstGeom prst="flowChartDocument">
            <a:avLst/>
          </a:prstGeom>
          <a:solidFill>
            <a:srgbClr val="B11B0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사용자의 </a:t>
            </a:r>
            <a:endParaRPr lang="en-US" altLang="ko-KR" sz="1600" dirty="0"/>
          </a:p>
          <a:p>
            <a:pPr algn="ctr"/>
            <a:r>
              <a:rPr lang="ko-KR" altLang="en-US" sz="1600" dirty="0"/>
              <a:t>동적 할당</a:t>
            </a: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772DB1DE-C57E-4E5A-83B6-A9EAC92E3292}"/>
              </a:ext>
            </a:extLst>
          </p:cNvPr>
          <p:cNvSpPr/>
          <p:nvPr/>
        </p:nvSpPr>
        <p:spPr>
          <a:xfrm flipH="1" flipV="1">
            <a:off x="5426015" y="4390843"/>
            <a:ext cx="1328468" cy="1164566"/>
          </a:xfrm>
          <a:prstGeom prst="flowChartDocument">
            <a:avLst/>
          </a:prstGeom>
          <a:solidFill>
            <a:srgbClr val="27AF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1DFD1E-41BE-4EE3-A036-C16DD9A360AE}"/>
              </a:ext>
            </a:extLst>
          </p:cNvPr>
          <p:cNvSpPr/>
          <p:nvPr/>
        </p:nvSpPr>
        <p:spPr>
          <a:xfrm>
            <a:off x="3877443" y="4925681"/>
            <a:ext cx="1366110" cy="4454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컴파일 타임에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크기가 결정됨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0BCFD-CBA5-4E16-96AA-C95156A39DB9}"/>
              </a:ext>
            </a:extLst>
          </p:cNvPr>
          <p:cNvSpPr txBox="1"/>
          <p:nvPr/>
        </p:nvSpPr>
        <p:spPr>
          <a:xfrm>
            <a:off x="5551478" y="4758442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lt1"/>
                </a:solidFill>
              </a:rPr>
              <a:t>지역 변수</a:t>
            </a:r>
            <a:endParaRPr lang="en-US" altLang="ko-KR" sz="1600" dirty="0">
              <a:solidFill>
                <a:schemeClr val="lt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lt1"/>
                </a:solidFill>
              </a:rPr>
              <a:t>매개 변수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475ABF-DB87-496D-8397-D36735B561CB}"/>
              </a:ext>
            </a:extLst>
          </p:cNvPr>
          <p:cNvSpPr/>
          <p:nvPr/>
        </p:nvSpPr>
        <p:spPr>
          <a:xfrm>
            <a:off x="6948447" y="3244673"/>
            <a:ext cx="1134504" cy="281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힙</a:t>
            </a:r>
            <a:r>
              <a:rPr lang="ko-KR" altLang="en-US" sz="1200" b="1" dirty="0"/>
              <a:t> 영역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51A863-81AE-4069-9E4E-E9C125986949}"/>
              </a:ext>
            </a:extLst>
          </p:cNvPr>
          <p:cNvSpPr/>
          <p:nvPr/>
        </p:nvSpPr>
        <p:spPr>
          <a:xfrm>
            <a:off x="6948447" y="4940857"/>
            <a:ext cx="1134504" cy="281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스택 영역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E67641-9121-48FA-B819-92066DCF18EB}"/>
              </a:ext>
            </a:extLst>
          </p:cNvPr>
          <p:cNvCxnSpPr>
            <a:cxnSpLocks/>
          </p:cNvCxnSpPr>
          <p:nvPr/>
        </p:nvCxnSpPr>
        <p:spPr>
          <a:xfrm flipV="1">
            <a:off x="7479103" y="4459855"/>
            <a:ext cx="0" cy="3919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A046DA-A2C3-479C-84FF-50384C758CDD}"/>
              </a:ext>
            </a:extLst>
          </p:cNvPr>
          <p:cNvCxnSpPr>
            <a:cxnSpLocks/>
          </p:cNvCxnSpPr>
          <p:nvPr/>
        </p:nvCxnSpPr>
        <p:spPr>
          <a:xfrm>
            <a:off x="7479103" y="3638127"/>
            <a:ext cx="0" cy="3814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DDFFE9-FEBA-4661-AFB3-DCC92EC9D54F}"/>
              </a:ext>
            </a:extLst>
          </p:cNvPr>
          <p:cNvSpPr/>
          <p:nvPr/>
        </p:nvSpPr>
        <p:spPr>
          <a:xfrm>
            <a:off x="3877443" y="5540734"/>
            <a:ext cx="1366110" cy="4454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높은 주소</a:t>
            </a:r>
            <a:endParaRPr lang="en-US" altLang="ko-KR" sz="1200" dirty="0"/>
          </a:p>
          <a:p>
            <a:pPr algn="ctr"/>
            <a:r>
              <a:rPr lang="en-US" altLang="ko-KR" sz="1200" dirty="0"/>
              <a:t>(high memory)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57A9C-76A5-41D6-B2EE-287721CBDD03}"/>
              </a:ext>
            </a:extLst>
          </p:cNvPr>
          <p:cNvSpPr/>
          <p:nvPr/>
        </p:nvSpPr>
        <p:spPr>
          <a:xfrm>
            <a:off x="5407192" y="6177803"/>
            <a:ext cx="1366110" cy="342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메모리 공간</a:t>
            </a:r>
          </a:p>
        </p:txBody>
      </p:sp>
    </p:spTree>
    <p:extLst>
      <p:ext uri="{BB962C8B-B14F-4D97-AF65-F5344CB8AC3E}">
        <p14:creationId xmlns:p14="http://schemas.microsoft.com/office/powerpoint/2010/main" val="391498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52AD66-DC0C-4245-9580-6A5CB2C61C5B}"/>
              </a:ext>
            </a:extLst>
          </p:cNvPr>
          <p:cNvGrpSpPr/>
          <p:nvPr/>
        </p:nvGrpSpPr>
        <p:grpSpPr>
          <a:xfrm>
            <a:off x="5037826" y="1288765"/>
            <a:ext cx="2113471" cy="4154502"/>
            <a:chOff x="5382883" y="2838091"/>
            <a:chExt cx="1426234" cy="280358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0D4BC47-43E8-45DE-9310-41DBD5D61632}"/>
                </a:ext>
              </a:extLst>
            </p:cNvPr>
            <p:cNvSpPr/>
            <p:nvPr/>
          </p:nvSpPr>
          <p:spPr>
            <a:xfrm>
              <a:off x="5382883" y="2838091"/>
              <a:ext cx="1426234" cy="28035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문서 4">
              <a:extLst>
                <a:ext uri="{FF2B5EF4-FFF2-40B4-BE49-F238E27FC236}">
                  <a16:creationId xmlns:a16="http://schemas.microsoft.com/office/drawing/2014/main" id="{5B300580-C868-4ACE-B5BA-EAAA97C480BD}"/>
                </a:ext>
              </a:extLst>
            </p:cNvPr>
            <p:cNvSpPr/>
            <p:nvPr/>
          </p:nvSpPr>
          <p:spPr>
            <a:xfrm>
              <a:off x="5426015" y="2924354"/>
              <a:ext cx="1328468" cy="1499585"/>
            </a:xfrm>
            <a:prstGeom prst="flowChartDocument">
              <a:avLst/>
            </a:prstGeom>
            <a:solidFill>
              <a:srgbClr val="B11B0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Heap</a:t>
              </a:r>
              <a:endParaRPr lang="ko-KR" altLang="en-US" sz="2400" b="1" dirty="0"/>
            </a:p>
          </p:txBody>
        </p:sp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772DB1DE-C57E-4E5A-83B6-A9EAC92E3292}"/>
                </a:ext>
              </a:extLst>
            </p:cNvPr>
            <p:cNvSpPr/>
            <p:nvPr/>
          </p:nvSpPr>
          <p:spPr>
            <a:xfrm flipH="1" flipV="1">
              <a:off x="5426015" y="3994228"/>
              <a:ext cx="1328468" cy="1561180"/>
            </a:xfrm>
            <a:prstGeom prst="flowChartDocument">
              <a:avLst/>
            </a:prstGeom>
            <a:solidFill>
              <a:srgbClr val="27AF7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10BCFD-CBA5-4E16-96AA-C95156A39DB9}"/>
                </a:ext>
              </a:extLst>
            </p:cNvPr>
            <p:cNvSpPr txBox="1"/>
            <p:nvPr/>
          </p:nvSpPr>
          <p:spPr>
            <a:xfrm>
              <a:off x="5766894" y="4912158"/>
              <a:ext cx="646717" cy="311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lt1"/>
                  </a:solidFill>
                </a:rPr>
                <a:t>Stack</a:t>
              </a:r>
              <a:endParaRPr lang="ko-KR" altLang="en-US" sz="2400" b="1" dirty="0">
                <a:solidFill>
                  <a:schemeClr val="lt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51A863-81AE-4069-9E4E-E9C125986949}"/>
              </a:ext>
            </a:extLst>
          </p:cNvPr>
          <p:cNvSpPr/>
          <p:nvPr/>
        </p:nvSpPr>
        <p:spPr>
          <a:xfrm>
            <a:off x="7656427" y="4138161"/>
            <a:ext cx="2031035" cy="4481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Stack Overflow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E67641-9121-48FA-B819-92066DCF18EB}"/>
              </a:ext>
            </a:extLst>
          </p:cNvPr>
          <p:cNvCxnSpPr>
            <a:cxnSpLocks/>
          </p:cNvCxnSpPr>
          <p:nvPr/>
        </p:nvCxnSpPr>
        <p:spPr>
          <a:xfrm flipV="1">
            <a:off x="7427345" y="3638761"/>
            <a:ext cx="0" cy="118513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A046DA-A2C3-479C-84FF-50384C758CDD}"/>
              </a:ext>
            </a:extLst>
          </p:cNvPr>
          <p:cNvCxnSpPr>
            <a:cxnSpLocks/>
          </p:cNvCxnSpPr>
          <p:nvPr/>
        </p:nvCxnSpPr>
        <p:spPr>
          <a:xfrm>
            <a:off x="4710024" y="1868451"/>
            <a:ext cx="0" cy="1362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57A9C-76A5-41D6-B2EE-287721CBDD03}"/>
              </a:ext>
            </a:extLst>
          </p:cNvPr>
          <p:cNvSpPr/>
          <p:nvPr/>
        </p:nvSpPr>
        <p:spPr>
          <a:xfrm>
            <a:off x="5407192" y="6177803"/>
            <a:ext cx="1366110" cy="342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오버 플로우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67CFCA-722D-4ECD-89DC-475E14B95FA6}"/>
              </a:ext>
            </a:extLst>
          </p:cNvPr>
          <p:cNvSpPr/>
          <p:nvPr/>
        </p:nvSpPr>
        <p:spPr>
          <a:xfrm>
            <a:off x="2264918" y="2303608"/>
            <a:ext cx="2031035" cy="4481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049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9</cp:revision>
  <dcterms:created xsi:type="dcterms:W3CDTF">2022-03-30T07:47:13Z</dcterms:created>
  <dcterms:modified xsi:type="dcterms:W3CDTF">2022-03-30T08:54:58Z</dcterms:modified>
</cp:coreProperties>
</file>