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8E942-42A2-428E-A0D4-EB2497A6D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D22C4-9A4C-4708-BB16-337A6828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EBA77-DCE0-4906-9E7C-4AD5D24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D1862-4D0B-4564-9CC5-9E372E7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92646-69AE-454F-8E55-F3A80726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9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4BC47-474F-4069-8555-E1718004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2A3CC-E27B-4593-BEC7-2409EDE3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E3DC1-859E-4257-98F0-2D5E9577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5D3AF-AFC3-48D4-8A77-FFF1A36E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AF0B2-399E-4098-B431-5D2A8590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615C8-E640-4BFD-8A57-CD931BCAA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F6778-5D00-4EF6-A6B7-A3182872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7B7F5-B34F-47F5-8D12-425A5699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1DDC2-2B98-41E2-8126-DBC97E37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C9829-074E-4C91-8D15-A772127D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84DB-1549-4960-AB63-9F88DE04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EA8AA-D80E-4FCB-87A2-41874BF9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EBF17-8A62-4814-8BFC-EB80EB53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5CC73-C7AC-463F-9387-3246B9F7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FCA96-5B44-4FFA-87CA-36757CBD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7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D279-7A96-42BB-A605-6267861F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218EF-5C61-4159-BE4E-43DE00AA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55F53-0C97-4D8B-B7D7-9AB48BA9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54BA7-4360-4861-A423-7933B7A9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65519-475D-4E50-92BA-EFF85EED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C987B-3453-4FC1-85A0-CCF5C933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04827-37FB-442F-9467-5788C378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7AC59-E30F-4BA3-9A78-1DAEE9467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3FBD4-D24B-45BE-BAA1-1819CC38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69F93-7F49-4834-AF94-14375B45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A9F4C-AA28-4553-9836-D6631637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3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A1085-CF10-44D5-9F53-05CC0B08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D497D-0E90-4D3A-AE14-D4A23205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4437F-246A-44BA-9894-ED59989D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B1B36F-1CD2-4A9E-9566-06964EFB3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4C176A-6975-4171-AEA7-560339134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87967-C6C5-470D-803B-3400F604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B905C7-FF77-4B24-96EB-A4F4152E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F3319-DE3C-493C-8792-553956AA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F5F44-FCA5-4ED9-ABBC-A90476BD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DBF6B-B1DB-4631-875D-8C59F46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A18F0-A9FA-4026-AF7A-8BE3C268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70AA5-B75F-4479-99B2-F91677D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6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ACDC2-C416-4C2C-A14C-40403DEA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8BA7D4-CD1C-438A-B38C-C5C9A28F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F9847-E8EC-43D1-B45E-7D62B5B7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23C35-AFED-49E8-B955-40891D9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2916E-6D08-4A82-A4CC-AB37EA77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3077C-F5C0-4FF3-9B93-B7C256F2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61B93-3A13-4136-9CCA-D2DB1970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9AE45-C292-4BE0-B771-BEAD6B97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F8065-3260-4F2C-AD19-B0E16A21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5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26FC-34CC-4141-99E5-20AA8C7E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E123A-15F0-4764-A921-A18B4776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88ECB5-7F53-4B96-9E92-2C206513D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F22EB-5BA3-4AF1-962A-541B8FDE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72F64-687E-4E49-9D7E-BA86BF48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D0549-192A-4CF0-8BB8-81B4AF5F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467FF-5B16-4A4B-B4C6-FC0DD04F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6A4E6-F16B-4C26-9D13-7957F499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59B20-82D9-4346-A997-A6170FE48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3B0C-B2F7-441A-80B2-39A77E9CA93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2BA93-4D59-4B3B-8F78-112E50C5D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B6ECA-7B99-4A17-8EBF-2B35F3FD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41BB-9C9C-4613-A803-FD87F4F1C9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FF8245-D6EA-4143-8689-1281568B99D0}"/>
              </a:ext>
            </a:extLst>
          </p:cNvPr>
          <p:cNvSpPr/>
          <p:nvPr userDrawn="1"/>
        </p:nvSpPr>
        <p:spPr>
          <a:xfrm>
            <a:off x="-1" y="-23175"/>
            <a:ext cx="12192002" cy="6881175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부제목 2">
            <a:extLst>
              <a:ext uri="{FF2B5EF4-FFF2-40B4-BE49-F238E27FC236}">
                <a16:creationId xmlns:a16="http://schemas.microsoft.com/office/drawing/2014/main" id="{33AA3189-6743-4606-9379-F84A6575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208" y="5267866"/>
            <a:ext cx="678875" cy="487348"/>
          </a:xfrm>
        </p:spPr>
        <p:txBody>
          <a:bodyPr anchor="ctr">
            <a:no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C4CA5A-1BD5-4526-A04A-8CC82E0CE2A1}"/>
              </a:ext>
            </a:extLst>
          </p:cNvPr>
          <p:cNvSpPr/>
          <p:nvPr/>
        </p:nvSpPr>
        <p:spPr>
          <a:xfrm>
            <a:off x="6626502" y="4771913"/>
            <a:ext cx="356432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3F3A91-E5F1-4D52-A6C9-E1D157B010F9}"/>
              </a:ext>
            </a:extLst>
          </p:cNvPr>
          <p:cNvSpPr/>
          <p:nvPr/>
        </p:nvSpPr>
        <p:spPr>
          <a:xfrm>
            <a:off x="7989331" y="4771913"/>
            <a:ext cx="359688" cy="3596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1E3D17-A27E-40F0-B23D-C20093ADA4FB}"/>
              </a:ext>
            </a:extLst>
          </p:cNvPr>
          <p:cNvCxnSpPr/>
          <p:nvPr/>
        </p:nvCxnSpPr>
        <p:spPr>
          <a:xfrm>
            <a:off x="5145301" y="4958894"/>
            <a:ext cx="38256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722E1CB-E051-483D-93FD-74F84F01E727}"/>
              </a:ext>
            </a:extLst>
          </p:cNvPr>
          <p:cNvSpPr/>
          <p:nvPr/>
        </p:nvSpPr>
        <p:spPr>
          <a:xfrm flipH="1" flipV="1">
            <a:off x="4177774" y="4919432"/>
            <a:ext cx="65872" cy="65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2996642-E24E-4361-BB98-A176131FC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790" y="1003951"/>
            <a:ext cx="5578418" cy="2502697"/>
          </a:xfrm>
        </p:spPr>
        <p:txBody>
          <a:bodyPr anchor="ctr">
            <a:normAutofit fontScale="90000"/>
          </a:bodyPr>
          <a:lstStyle/>
          <a:p>
            <a:r>
              <a:rPr lang="en-US" altLang="ko-KR" sz="48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</a:rPr>
              <a:t>[Win32 API]</a:t>
            </a:r>
            <a:br>
              <a:rPr lang="en-US" altLang="ko-KR" sz="48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</a:rPr>
            </a:br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br>
              <a:rPr lang="en-US" altLang="ko-KR" sz="60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b="1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2D </a:t>
            </a:r>
            <a:r>
              <a:rPr lang="ko-KR" altLang="en-US" b="1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충돌체크 공부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1AB04D50-2F49-4C5C-80B3-DBA0818782B8}"/>
              </a:ext>
            </a:extLst>
          </p:cNvPr>
          <p:cNvSpPr txBox="1">
            <a:spLocks/>
          </p:cNvSpPr>
          <p:nvPr/>
        </p:nvSpPr>
        <p:spPr>
          <a:xfrm>
            <a:off x="4893467" y="5267866"/>
            <a:ext cx="886232" cy="48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선분</a:t>
            </a:r>
            <a:endParaRPr lang="ko-KR" altLang="en-US" sz="28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7E30C918-7AD6-46B7-8087-29FBE45D6238}"/>
              </a:ext>
            </a:extLst>
          </p:cNvPr>
          <p:cNvSpPr txBox="1">
            <a:spLocks/>
          </p:cNvSpPr>
          <p:nvPr/>
        </p:nvSpPr>
        <p:spPr>
          <a:xfrm>
            <a:off x="7829737" y="5267866"/>
            <a:ext cx="678875" cy="48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원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D7D18950-0A55-4133-8CA7-DC199610CEB4}"/>
              </a:ext>
            </a:extLst>
          </p:cNvPr>
          <p:cNvSpPr txBox="1">
            <a:spLocks/>
          </p:cNvSpPr>
          <p:nvPr/>
        </p:nvSpPr>
        <p:spPr>
          <a:xfrm>
            <a:off x="6090083" y="5267866"/>
            <a:ext cx="1429270" cy="48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사각형</a:t>
            </a:r>
            <a:endParaRPr lang="ko-KR" altLang="en-US" sz="28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664700-3B38-4EDD-859B-615A575B3E5C}"/>
              </a:ext>
            </a:extLst>
          </p:cNvPr>
          <p:cNvCxnSpPr>
            <a:cxnSpLocks/>
          </p:cNvCxnSpPr>
          <p:nvPr/>
        </p:nvCxnSpPr>
        <p:spPr>
          <a:xfrm>
            <a:off x="3433313" y="3361386"/>
            <a:ext cx="517327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E5A80C-F729-44CE-BCAA-304F9D492133}"/>
              </a:ext>
            </a:extLst>
          </p:cNvPr>
          <p:cNvCxnSpPr>
            <a:cxnSpLocks/>
          </p:cNvCxnSpPr>
          <p:nvPr/>
        </p:nvCxnSpPr>
        <p:spPr>
          <a:xfrm>
            <a:off x="3433313" y="1112819"/>
            <a:ext cx="517327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3981416-360F-4D1C-8ABE-CFD7ADC1702F}"/>
              </a:ext>
            </a:extLst>
          </p:cNvPr>
          <p:cNvSpPr txBox="1">
            <a:spLocks/>
          </p:cNvSpPr>
          <p:nvPr/>
        </p:nvSpPr>
        <p:spPr>
          <a:xfrm>
            <a:off x="5498530" y="3595950"/>
            <a:ext cx="1194938" cy="5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</a:rPr>
              <a:t>유재준</a:t>
            </a:r>
            <a:endParaRPr lang="ko-KR" altLang="en-US" sz="1400" b="1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72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3" y="1084999"/>
            <a:ext cx="6110836" cy="53675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1221392"/>
            <a:ext cx="53383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구글링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참고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1.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선분의 시작점부터 원의 중심까지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거리가 원의 반지름보다 작거나 같다면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선분의 시작점이 원의 안에 있으므로 교차함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2.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끝점도 원 안에 있으면 포함 관계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3.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중심과 선분의 수선을 긋고 만나는 교점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 선의 범위 안에 있으면 충돌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교점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에 대하여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 = a + t(b-a)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(origin-p) dot (b-a) = 0   //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내적이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0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이면 직각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식을 풀면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= (origin-a) dot (b-a) / (b-a) dot (b-a)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&lt; 0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가 원의 중점으로부터 최단거리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&gt; 1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b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가 원의 중점으로부터 최단거리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== 0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가 수직인 좌표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== 1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b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가 수직인 좌표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를 처음 식에 대입하면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교점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도출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교점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에서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까지의 거리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&lt;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반지름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충돌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5486A4-61DB-49FB-AE80-2097DDAF0EFC}"/>
              </a:ext>
            </a:extLst>
          </p:cNvPr>
          <p:cNvSpPr txBox="1"/>
          <p:nvPr/>
        </p:nvSpPr>
        <p:spPr>
          <a:xfrm>
            <a:off x="8188082" y="647527"/>
            <a:ext cx="264277" cy="30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40625C-5429-45F1-BA10-832CEDE5C61B}"/>
              </a:ext>
            </a:extLst>
          </p:cNvPr>
          <p:cNvSpPr/>
          <p:nvPr/>
        </p:nvSpPr>
        <p:spPr>
          <a:xfrm>
            <a:off x="7360085" y="1458516"/>
            <a:ext cx="1695223" cy="16952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386AE8-E2CC-4221-88C5-B8C81E89F681}"/>
              </a:ext>
            </a:extLst>
          </p:cNvPr>
          <p:cNvSpPr/>
          <p:nvPr/>
        </p:nvSpPr>
        <p:spPr>
          <a:xfrm flipH="1" flipV="1">
            <a:off x="8153644" y="2276636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6FDD7F-1320-4997-8CA2-1D7265A84117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8261749" y="2051790"/>
            <a:ext cx="763928" cy="27890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1991FE-69A5-4FB5-907B-01080733ED59}"/>
              </a:ext>
            </a:extLst>
          </p:cNvPr>
          <p:cNvSpPr txBox="1"/>
          <p:nvPr/>
        </p:nvSpPr>
        <p:spPr>
          <a:xfrm>
            <a:off x="7845256" y="2402292"/>
            <a:ext cx="7248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origin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CB44D6-D2DA-4520-BE8A-F65E41E7846F}"/>
              </a:ext>
            </a:extLst>
          </p:cNvPr>
          <p:cNvSpPr txBox="1"/>
          <p:nvPr/>
        </p:nvSpPr>
        <p:spPr>
          <a:xfrm>
            <a:off x="8413261" y="2185659"/>
            <a:ext cx="74571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radius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E665FB-870C-4BB0-A02D-0FF45D0C46C1}"/>
              </a:ext>
            </a:extLst>
          </p:cNvPr>
          <p:cNvCxnSpPr>
            <a:cxnSpLocks/>
            <a:stCxn id="34" idx="6"/>
          </p:cNvCxnSpPr>
          <p:nvPr/>
        </p:nvCxnSpPr>
        <p:spPr>
          <a:xfrm flipH="1" flipV="1">
            <a:off x="7529547" y="2033350"/>
            <a:ext cx="624097" cy="29734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4989A-4648-4FA8-A172-F10C5CA92B2B}"/>
              </a:ext>
            </a:extLst>
          </p:cNvPr>
          <p:cNvCxnSpPr>
            <a:cxnSpLocks/>
          </p:cNvCxnSpPr>
          <p:nvPr/>
        </p:nvCxnSpPr>
        <p:spPr>
          <a:xfrm flipV="1">
            <a:off x="7529547" y="1004334"/>
            <a:ext cx="624097" cy="10474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533713-4D99-462F-BB06-9FA7078CEDB8}"/>
              </a:ext>
            </a:extLst>
          </p:cNvPr>
          <p:cNvSpPr txBox="1"/>
          <p:nvPr/>
        </p:nvSpPr>
        <p:spPr>
          <a:xfrm>
            <a:off x="7304741" y="19898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38CF5B-DE4E-4DD9-B4FA-370755E177C4}"/>
              </a:ext>
            </a:extLst>
          </p:cNvPr>
          <p:cNvSpPr txBox="1"/>
          <p:nvPr/>
        </p:nvSpPr>
        <p:spPr>
          <a:xfrm>
            <a:off x="8332393" y="3747864"/>
            <a:ext cx="264277" cy="30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F5717AD-F90E-48DD-AA16-C8D10C27E386}"/>
              </a:ext>
            </a:extLst>
          </p:cNvPr>
          <p:cNvSpPr/>
          <p:nvPr/>
        </p:nvSpPr>
        <p:spPr>
          <a:xfrm>
            <a:off x="7380226" y="4437029"/>
            <a:ext cx="1695223" cy="16952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EEC3C11-BA23-4B66-ACC0-679C826DF6E3}"/>
              </a:ext>
            </a:extLst>
          </p:cNvPr>
          <p:cNvSpPr/>
          <p:nvPr/>
        </p:nvSpPr>
        <p:spPr>
          <a:xfrm flipH="1" flipV="1">
            <a:off x="8173785" y="5255149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F2CB8C-F070-490A-B119-E0029F804CCC}"/>
              </a:ext>
            </a:extLst>
          </p:cNvPr>
          <p:cNvSpPr txBox="1"/>
          <p:nvPr/>
        </p:nvSpPr>
        <p:spPr>
          <a:xfrm>
            <a:off x="7862060" y="4611602"/>
            <a:ext cx="1031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수선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최단거리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6431377-26CF-4960-A1F6-FF5B437D633E}"/>
              </a:ext>
            </a:extLst>
          </p:cNvPr>
          <p:cNvCxnSpPr>
            <a:cxnSpLocks/>
          </p:cNvCxnSpPr>
          <p:nvPr/>
        </p:nvCxnSpPr>
        <p:spPr>
          <a:xfrm flipV="1">
            <a:off x="7254427" y="4082206"/>
            <a:ext cx="1071983" cy="154167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0CA2549-E2A4-4F24-A91D-7B2988FC7706}"/>
              </a:ext>
            </a:extLst>
          </p:cNvPr>
          <p:cNvSpPr txBox="1"/>
          <p:nvPr/>
        </p:nvSpPr>
        <p:spPr>
          <a:xfrm>
            <a:off x="7012435" y="55329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ACCDF0-2F05-4456-8F0B-43065A5FB9E2}"/>
              </a:ext>
            </a:extLst>
          </p:cNvPr>
          <p:cNvCxnSpPr>
            <a:cxnSpLocks/>
          </p:cNvCxnSpPr>
          <p:nvPr/>
        </p:nvCxnSpPr>
        <p:spPr>
          <a:xfrm flipH="1" flipV="1">
            <a:off x="7743094" y="4956855"/>
            <a:ext cx="457517" cy="305868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8C907D-C054-4FD1-83F1-202A7F182ABA}"/>
              </a:ext>
            </a:extLst>
          </p:cNvPr>
          <p:cNvSpPr txBox="1"/>
          <p:nvPr/>
        </p:nvSpPr>
        <p:spPr>
          <a:xfrm>
            <a:off x="10798082" y="3747864"/>
            <a:ext cx="264277" cy="30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2031923-1089-435E-A334-421749246549}"/>
              </a:ext>
            </a:extLst>
          </p:cNvPr>
          <p:cNvSpPr/>
          <p:nvPr/>
        </p:nvSpPr>
        <p:spPr>
          <a:xfrm>
            <a:off x="9845915" y="4437029"/>
            <a:ext cx="1695223" cy="16952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854E026-5EEF-4BDF-9239-717103527AA6}"/>
              </a:ext>
            </a:extLst>
          </p:cNvPr>
          <p:cNvSpPr/>
          <p:nvPr/>
        </p:nvSpPr>
        <p:spPr>
          <a:xfrm flipH="1" flipV="1">
            <a:off x="10639474" y="5255149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E41B992-B64E-4B6A-AFFA-A396DB14800D}"/>
              </a:ext>
            </a:extLst>
          </p:cNvPr>
          <p:cNvCxnSpPr>
            <a:cxnSpLocks/>
          </p:cNvCxnSpPr>
          <p:nvPr/>
        </p:nvCxnSpPr>
        <p:spPr>
          <a:xfrm flipV="1">
            <a:off x="9751006" y="4019183"/>
            <a:ext cx="980587" cy="10125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2FD41E0-5FC1-47F7-AF4C-7AB14F1B5790}"/>
              </a:ext>
            </a:extLst>
          </p:cNvPr>
          <p:cNvSpPr txBox="1"/>
          <p:nvPr/>
        </p:nvSpPr>
        <p:spPr>
          <a:xfrm>
            <a:off x="9415224" y="49153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8FA484-9FD0-4BEC-82AB-B40832A7C207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10094175" y="4685287"/>
            <a:ext cx="572125" cy="57743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2BC81076-9A33-476D-A6E1-18AFE0EEE4F2}"/>
              </a:ext>
            </a:extLst>
          </p:cNvPr>
          <p:cNvSpPr/>
          <p:nvPr/>
        </p:nvSpPr>
        <p:spPr>
          <a:xfrm flipH="1" flipV="1">
            <a:off x="7693750" y="4889414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0FFADB-17F3-43A9-B032-DD9730DE510B}"/>
              </a:ext>
            </a:extLst>
          </p:cNvPr>
          <p:cNvSpPr txBox="1"/>
          <p:nvPr/>
        </p:nvSpPr>
        <p:spPr>
          <a:xfrm>
            <a:off x="7472705" y="466294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0974163-5640-49B8-9BB7-4782361480EF}"/>
              </a:ext>
            </a:extLst>
          </p:cNvPr>
          <p:cNvCxnSpPr>
            <a:cxnSpLocks/>
          </p:cNvCxnSpPr>
          <p:nvPr/>
        </p:nvCxnSpPr>
        <p:spPr>
          <a:xfrm flipV="1">
            <a:off x="8251687" y="5040273"/>
            <a:ext cx="763928" cy="27890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0A378158-B07D-49C4-99BC-AD449C970029}"/>
              </a:ext>
            </a:extLst>
          </p:cNvPr>
          <p:cNvSpPr/>
          <p:nvPr/>
        </p:nvSpPr>
        <p:spPr>
          <a:xfrm flipH="1" flipV="1">
            <a:off x="10040122" y="4611738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D978A-9377-43BF-AE42-947486E968E5}"/>
              </a:ext>
            </a:extLst>
          </p:cNvPr>
          <p:cNvSpPr txBox="1"/>
          <p:nvPr/>
        </p:nvSpPr>
        <p:spPr>
          <a:xfrm>
            <a:off x="9819077" y="438527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58BEC25-BDF1-4857-BE88-6D6CB2FBF180}"/>
              </a:ext>
            </a:extLst>
          </p:cNvPr>
          <p:cNvCxnSpPr>
            <a:cxnSpLocks/>
          </p:cNvCxnSpPr>
          <p:nvPr/>
        </p:nvCxnSpPr>
        <p:spPr>
          <a:xfrm flipH="1">
            <a:off x="7297982" y="5276921"/>
            <a:ext cx="918174" cy="345972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4F2237F-FFF3-4E06-9AF2-4465377BD68C}"/>
              </a:ext>
            </a:extLst>
          </p:cNvPr>
          <p:cNvCxnSpPr>
            <a:cxnSpLocks/>
          </p:cNvCxnSpPr>
          <p:nvPr/>
        </p:nvCxnSpPr>
        <p:spPr>
          <a:xfrm flipV="1">
            <a:off x="7208034" y="4081215"/>
            <a:ext cx="1008122" cy="147419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374B189-3FE0-4A1C-A3C2-9914DF495F94}"/>
              </a:ext>
            </a:extLst>
          </p:cNvPr>
          <p:cNvSpPr/>
          <p:nvPr/>
        </p:nvSpPr>
        <p:spPr>
          <a:xfrm>
            <a:off x="9751006" y="1458516"/>
            <a:ext cx="1695223" cy="16952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FE3CA72-4B81-497A-8F09-13B4AD409696}"/>
              </a:ext>
            </a:extLst>
          </p:cNvPr>
          <p:cNvSpPr/>
          <p:nvPr/>
        </p:nvSpPr>
        <p:spPr>
          <a:xfrm flipH="1" flipV="1">
            <a:off x="10544565" y="2276636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67F999-0664-4B1E-A468-EE334450A227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10652670" y="2051790"/>
            <a:ext cx="763928" cy="27890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47C6CEF-B869-43ED-81B7-2889C6599276}"/>
              </a:ext>
            </a:extLst>
          </p:cNvPr>
          <p:cNvCxnSpPr>
            <a:cxnSpLocks/>
            <a:stCxn id="43" idx="6"/>
          </p:cNvCxnSpPr>
          <p:nvPr/>
        </p:nvCxnSpPr>
        <p:spPr>
          <a:xfrm flipH="1" flipV="1">
            <a:off x="9920468" y="2033350"/>
            <a:ext cx="624097" cy="29734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5E05C81-7CA7-414E-9404-93C6B6411550}"/>
              </a:ext>
            </a:extLst>
          </p:cNvPr>
          <p:cNvCxnSpPr>
            <a:cxnSpLocks/>
          </p:cNvCxnSpPr>
          <p:nvPr/>
        </p:nvCxnSpPr>
        <p:spPr>
          <a:xfrm flipV="1">
            <a:off x="9920468" y="1841790"/>
            <a:ext cx="827111" cy="210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4110DC-C0D2-4055-AAC1-90C267CBED01}"/>
              </a:ext>
            </a:extLst>
          </p:cNvPr>
          <p:cNvSpPr txBox="1"/>
          <p:nvPr/>
        </p:nvSpPr>
        <p:spPr>
          <a:xfrm>
            <a:off x="9695662" y="19898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86D93A-A6BD-464F-9C98-C192DDC553F9}"/>
              </a:ext>
            </a:extLst>
          </p:cNvPr>
          <p:cNvSpPr txBox="1"/>
          <p:nvPr/>
        </p:nvSpPr>
        <p:spPr>
          <a:xfrm>
            <a:off x="10739834" y="1587341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3" y="2889849"/>
            <a:ext cx="5583537" cy="15398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484297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사각형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사각형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3070124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각 사각형의 네 점이 다른 사각형의 네 점에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포함되는지 검사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하나라도 포함한다면 충돌 관계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1BEFF0-2051-4848-9F73-1A32BE78B3F9}"/>
              </a:ext>
            </a:extLst>
          </p:cNvPr>
          <p:cNvSpPr/>
          <p:nvPr/>
        </p:nvSpPr>
        <p:spPr>
          <a:xfrm>
            <a:off x="7538757" y="1649285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2F89E-56C7-4CB8-8ED9-608AABB562F2}"/>
              </a:ext>
            </a:extLst>
          </p:cNvPr>
          <p:cNvSpPr/>
          <p:nvPr/>
        </p:nvSpPr>
        <p:spPr>
          <a:xfrm>
            <a:off x="8798139" y="2717528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0957AC4-A375-48E6-A4DF-D5B2136BF1E2}"/>
              </a:ext>
            </a:extLst>
          </p:cNvPr>
          <p:cNvCxnSpPr>
            <a:cxnSpLocks/>
          </p:cNvCxnSpPr>
          <p:nvPr/>
        </p:nvCxnSpPr>
        <p:spPr>
          <a:xfrm>
            <a:off x="6366294" y="4071668"/>
            <a:ext cx="537425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A65887E-6C21-449B-9384-557AE2E2EF58}"/>
              </a:ext>
            </a:extLst>
          </p:cNvPr>
          <p:cNvCxnSpPr>
            <a:cxnSpLocks/>
          </p:cNvCxnSpPr>
          <p:nvPr/>
        </p:nvCxnSpPr>
        <p:spPr>
          <a:xfrm flipH="1" flipV="1">
            <a:off x="8045570" y="988763"/>
            <a:ext cx="69011" cy="5472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02DD47-DC21-47C7-AC42-9F9D6931DB63}"/>
              </a:ext>
            </a:extLst>
          </p:cNvPr>
          <p:cNvSpPr txBox="1"/>
          <p:nvPr/>
        </p:nvSpPr>
        <p:spPr>
          <a:xfrm>
            <a:off x="7004011" y="127995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FAA88-1C20-444E-8CEA-453EFC1970E8}"/>
              </a:ext>
            </a:extLst>
          </p:cNvPr>
          <p:cNvSpPr txBox="1"/>
          <p:nvPr/>
        </p:nvSpPr>
        <p:spPr>
          <a:xfrm>
            <a:off x="10645739" y="44915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F4FD3A1-939D-40E2-B2BD-2B659A0B9B41}"/>
              </a:ext>
            </a:extLst>
          </p:cNvPr>
          <p:cNvSpPr/>
          <p:nvPr/>
        </p:nvSpPr>
        <p:spPr>
          <a:xfrm flipH="1" flipV="1">
            <a:off x="9278252" y="3358992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49D24C-F1CC-4284-9254-2AC1AE7F5C68}"/>
              </a:ext>
            </a:extLst>
          </p:cNvPr>
          <p:cNvSpPr/>
          <p:nvPr/>
        </p:nvSpPr>
        <p:spPr>
          <a:xfrm flipH="1" flipV="1">
            <a:off x="7482509" y="3358992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B5A194-596E-4A75-AA2F-F5F1894FA7E9}"/>
              </a:ext>
            </a:extLst>
          </p:cNvPr>
          <p:cNvSpPr/>
          <p:nvPr/>
        </p:nvSpPr>
        <p:spPr>
          <a:xfrm flipH="1" flipV="1">
            <a:off x="9278252" y="1595231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2F773F8-8D34-442C-A1B8-B06BE9038D3C}"/>
              </a:ext>
            </a:extLst>
          </p:cNvPr>
          <p:cNvSpPr/>
          <p:nvPr/>
        </p:nvSpPr>
        <p:spPr>
          <a:xfrm flipH="1" flipV="1">
            <a:off x="7482509" y="1595231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C3A64B-BEF4-4526-967A-FA8EEA1CF472}"/>
              </a:ext>
            </a:extLst>
          </p:cNvPr>
          <p:cNvSpPr/>
          <p:nvPr/>
        </p:nvSpPr>
        <p:spPr>
          <a:xfrm flipH="1" flipV="1">
            <a:off x="10537634" y="4429672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799060-F8D5-497A-96AE-2202222A7847}"/>
              </a:ext>
            </a:extLst>
          </p:cNvPr>
          <p:cNvSpPr/>
          <p:nvPr/>
        </p:nvSpPr>
        <p:spPr>
          <a:xfrm flipH="1" flipV="1">
            <a:off x="8741891" y="4429672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7CF0F1-2861-467B-999F-66743C012640}"/>
              </a:ext>
            </a:extLst>
          </p:cNvPr>
          <p:cNvSpPr/>
          <p:nvPr/>
        </p:nvSpPr>
        <p:spPr>
          <a:xfrm flipH="1" flipV="1">
            <a:off x="10537634" y="2665911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140C20-5DE1-445A-B331-A97A69391A3A}"/>
              </a:ext>
            </a:extLst>
          </p:cNvPr>
          <p:cNvSpPr/>
          <p:nvPr/>
        </p:nvSpPr>
        <p:spPr>
          <a:xfrm flipH="1" flipV="1">
            <a:off x="8741891" y="2665911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8A8F7-3A47-4D10-A2E4-8776FA5C5110}"/>
              </a:ext>
            </a:extLst>
          </p:cNvPr>
          <p:cNvSpPr txBox="1"/>
          <p:nvPr/>
        </p:nvSpPr>
        <p:spPr>
          <a:xfrm>
            <a:off x="9288638" y="3387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포함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3F51-B608-430F-9E85-8645FBB6F71E}"/>
              </a:ext>
            </a:extLst>
          </p:cNvPr>
          <p:cNvSpPr txBox="1"/>
          <p:nvPr/>
        </p:nvSpPr>
        <p:spPr>
          <a:xfrm>
            <a:off x="8302051" y="2323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386405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3" y="2116774"/>
            <a:ext cx="5809593" cy="301594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484297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사각형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사각형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2253168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충돌 범위의 사각형의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길이는 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사각형의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right.x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min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값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–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left.x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max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값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y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길이는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top.y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min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값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–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bottom.y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max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값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(y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축은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Win API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창 좌표계에선 위쪽에서 아래쪽으로 증가하므로 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top, bottom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min, max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값을 변경하면 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.)</a:t>
            </a:r>
          </a:p>
          <a:p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충돌 범위의 사각형의 길이가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0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 아니고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사각형 중 하나에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‘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포함관계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’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면 두 사각형은 충돌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1BEFF0-2051-4848-9F73-1A32BE78B3F9}"/>
              </a:ext>
            </a:extLst>
          </p:cNvPr>
          <p:cNvSpPr/>
          <p:nvPr/>
        </p:nvSpPr>
        <p:spPr>
          <a:xfrm>
            <a:off x="7538757" y="1649285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2F89E-56C7-4CB8-8ED9-608AABB562F2}"/>
              </a:ext>
            </a:extLst>
          </p:cNvPr>
          <p:cNvSpPr/>
          <p:nvPr/>
        </p:nvSpPr>
        <p:spPr>
          <a:xfrm>
            <a:off x="8798139" y="2717528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0957AC4-A375-48E6-A4DF-D5B2136BF1E2}"/>
              </a:ext>
            </a:extLst>
          </p:cNvPr>
          <p:cNvCxnSpPr>
            <a:cxnSpLocks/>
          </p:cNvCxnSpPr>
          <p:nvPr/>
        </p:nvCxnSpPr>
        <p:spPr>
          <a:xfrm>
            <a:off x="6366294" y="4071668"/>
            <a:ext cx="537425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A65887E-6C21-449B-9384-557AE2E2EF58}"/>
              </a:ext>
            </a:extLst>
          </p:cNvPr>
          <p:cNvCxnSpPr>
            <a:cxnSpLocks/>
          </p:cNvCxnSpPr>
          <p:nvPr/>
        </p:nvCxnSpPr>
        <p:spPr>
          <a:xfrm flipH="1" flipV="1">
            <a:off x="8045570" y="988763"/>
            <a:ext cx="69011" cy="5472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E51DDA-88E4-4273-9A66-266B51CD5365}"/>
              </a:ext>
            </a:extLst>
          </p:cNvPr>
          <p:cNvSpPr txBox="1"/>
          <p:nvPr/>
        </p:nvSpPr>
        <p:spPr>
          <a:xfrm>
            <a:off x="7134284" y="3422719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r1.left.x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DCACA-29F5-424A-963C-9FC8E00DC140}"/>
              </a:ext>
            </a:extLst>
          </p:cNvPr>
          <p:cNvSpPr txBox="1"/>
          <p:nvPr/>
        </p:nvSpPr>
        <p:spPr>
          <a:xfrm>
            <a:off x="8327658" y="407166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r2.left.x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07C8BB-735B-4332-A886-DF536348828D}"/>
              </a:ext>
            </a:extLst>
          </p:cNvPr>
          <p:cNvSpPr txBox="1"/>
          <p:nvPr/>
        </p:nvSpPr>
        <p:spPr>
          <a:xfrm>
            <a:off x="10028686" y="41042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r2.right.x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1BD63E-0634-45EB-97C7-019856D7288E}"/>
              </a:ext>
            </a:extLst>
          </p:cNvPr>
          <p:cNvSpPr txBox="1"/>
          <p:nvPr/>
        </p:nvSpPr>
        <p:spPr>
          <a:xfrm>
            <a:off x="8785521" y="3429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r1.right.x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3976D7-9EE3-49BE-BF81-737664064C59}"/>
              </a:ext>
            </a:extLst>
          </p:cNvPr>
          <p:cNvSpPr/>
          <p:nvPr/>
        </p:nvSpPr>
        <p:spPr>
          <a:xfrm>
            <a:off x="8798139" y="2717528"/>
            <a:ext cx="534166" cy="70519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55128F-1FF8-4A86-B040-CC61BC72B833}"/>
              </a:ext>
            </a:extLst>
          </p:cNvPr>
          <p:cNvSpPr txBox="1"/>
          <p:nvPr/>
        </p:nvSpPr>
        <p:spPr>
          <a:xfrm>
            <a:off x="7004011" y="127995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F63F6-8A53-4F22-B46A-AFCEF357531F}"/>
              </a:ext>
            </a:extLst>
          </p:cNvPr>
          <p:cNvSpPr txBox="1"/>
          <p:nvPr/>
        </p:nvSpPr>
        <p:spPr>
          <a:xfrm>
            <a:off x="10645739" y="44915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3" y="1195507"/>
            <a:ext cx="6594349" cy="552446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484297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1336842"/>
            <a:ext cx="6317755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간의 모든 관계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충돌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]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점이 접할 경우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충돌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]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한 점 외접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충돌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]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한 점 내접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만나지 않는 경우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포함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]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작은 원이 큰 원 안에 있으면서 만나지 않는 경우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포함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]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원의 중심이 같고 반지름이 다른 경우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반지름의 차의 제곱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&lt;=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사이 거리 제곱 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&lt;=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반지름의 합의 제곱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1,2,3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번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사이 거리 제곱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&gt;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반지름의 </a:t>
            </a:r>
            <a:r>
              <a:rPr lang="ko-KR" altLang="en-US" sz="1600" u="sng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합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제곱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4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번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사이 거리 제곱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&lt;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반지름의 </a:t>
            </a:r>
            <a:r>
              <a:rPr lang="ko-KR" altLang="en-US" sz="1600" u="sng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차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제곱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&amp;&amp;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큰 원 반지름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&gt;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작은 원 반지름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5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번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원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사이 거리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== 0 &amp;&amp;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큰 원 반지름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&gt;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작은 원 반지름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6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번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8BE3A1A-4EE1-47F2-B69D-676048BFBAF7}"/>
              </a:ext>
            </a:extLst>
          </p:cNvPr>
          <p:cNvGrpSpPr/>
          <p:nvPr/>
        </p:nvGrpSpPr>
        <p:grpSpPr>
          <a:xfrm>
            <a:off x="7307771" y="1092362"/>
            <a:ext cx="1254398" cy="1254390"/>
            <a:chOff x="7307771" y="1092362"/>
            <a:chExt cx="1254398" cy="125439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711E629-5EC7-47B5-A495-48BBD7C9864A}"/>
                </a:ext>
              </a:extLst>
            </p:cNvPr>
            <p:cNvSpPr/>
            <p:nvPr/>
          </p:nvSpPr>
          <p:spPr>
            <a:xfrm>
              <a:off x="7307771" y="1092362"/>
              <a:ext cx="1254398" cy="125439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B04654D-F76C-4401-AE6B-0CC96A119CCD}"/>
                </a:ext>
              </a:extLst>
            </p:cNvPr>
            <p:cNvSpPr/>
            <p:nvPr/>
          </p:nvSpPr>
          <p:spPr>
            <a:xfrm flipH="1" flipV="1">
              <a:off x="7894973" y="1697738"/>
              <a:ext cx="79993" cy="7999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A7F42F3-28A2-43A9-BBEF-3B1220BA0D67}"/>
              </a:ext>
            </a:extLst>
          </p:cNvPr>
          <p:cNvGrpSpPr/>
          <p:nvPr/>
        </p:nvGrpSpPr>
        <p:grpSpPr>
          <a:xfrm>
            <a:off x="7877885" y="363914"/>
            <a:ext cx="1254398" cy="1254390"/>
            <a:chOff x="7877885" y="363914"/>
            <a:chExt cx="1254398" cy="1254390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B04C285-A942-4858-8476-79E70AB0B6C6}"/>
                </a:ext>
              </a:extLst>
            </p:cNvPr>
            <p:cNvSpPr/>
            <p:nvPr/>
          </p:nvSpPr>
          <p:spPr>
            <a:xfrm>
              <a:off x="7877885" y="363914"/>
              <a:ext cx="1254398" cy="125439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0CF133C-4B00-4F00-9687-54DB1D999679}"/>
                </a:ext>
              </a:extLst>
            </p:cNvPr>
            <p:cNvSpPr/>
            <p:nvPr/>
          </p:nvSpPr>
          <p:spPr>
            <a:xfrm flipH="1" flipV="1">
              <a:off x="8465087" y="969290"/>
              <a:ext cx="79993" cy="79996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8CD101D-F7BD-4201-A211-97E03E90AADA}"/>
              </a:ext>
            </a:extLst>
          </p:cNvPr>
          <p:cNvCxnSpPr>
            <a:cxnSpLocks/>
          </p:cNvCxnSpPr>
          <p:nvPr/>
        </p:nvCxnSpPr>
        <p:spPr>
          <a:xfrm flipV="1">
            <a:off x="7926326" y="1242071"/>
            <a:ext cx="456772" cy="471778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4AFC4FC-A474-46F8-BF8D-ED994C1FFD9E}"/>
              </a:ext>
            </a:extLst>
          </p:cNvPr>
          <p:cNvCxnSpPr>
            <a:cxnSpLocks/>
            <a:stCxn id="135" idx="7"/>
            <a:endCxn id="134" idx="3"/>
          </p:cNvCxnSpPr>
          <p:nvPr/>
        </p:nvCxnSpPr>
        <p:spPr>
          <a:xfrm flipH="1">
            <a:off x="8061588" y="1037570"/>
            <a:ext cx="415215" cy="397033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35D27CF-1E75-46EB-98A5-0B12ADAE483F}"/>
              </a:ext>
            </a:extLst>
          </p:cNvPr>
          <p:cNvSpPr txBox="1"/>
          <p:nvPr/>
        </p:nvSpPr>
        <p:spPr>
          <a:xfrm>
            <a:off x="7934910" y="1512188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radius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54C04B-4376-410C-8E37-49E2AD99C266}"/>
              </a:ext>
            </a:extLst>
          </p:cNvPr>
          <p:cNvSpPr txBox="1"/>
          <p:nvPr/>
        </p:nvSpPr>
        <p:spPr>
          <a:xfrm>
            <a:off x="7805431" y="92305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radius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C95F46-8F1D-479C-BCFF-EDBEF045DACC}"/>
              </a:ext>
            </a:extLst>
          </p:cNvPr>
          <p:cNvGrpSpPr/>
          <p:nvPr/>
        </p:nvGrpSpPr>
        <p:grpSpPr>
          <a:xfrm>
            <a:off x="9386737" y="1092362"/>
            <a:ext cx="1254398" cy="1254390"/>
            <a:chOff x="9386737" y="1092362"/>
            <a:chExt cx="1254398" cy="1254390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963C9FA9-0A03-4EF5-98BB-F3D57C46424C}"/>
                </a:ext>
              </a:extLst>
            </p:cNvPr>
            <p:cNvSpPr/>
            <p:nvPr/>
          </p:nvSpPr>
          <p:spPr>
            <a:xfrm>
              <a:off x="9386737" y="1092362"/>
              <a:ext cx="1254398" cy="125439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02618466-7E73-4AB0-8E9D-E00D819AF276}"/>
                </a:ext>
              </a:extLst>
            </p:cNvPr>
            <p:cNvSpPr/>
            <p:nvPr/>
          </p:nvSpPr>
          <p:spPr>
            <a:xfrm flipH="1" flipV="1">
              <a:off x="9973939" y="1697738"/>
              <a:ext cx="79993" cy="7999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F195A28-E5EF-4BA1-9A6B-B7240EF9786B}"/>
              </a:ext>
            </a:extLst>
          </p:cNvPr>
          <p:cNvGrpSpPr/>
          <p:nvPr/>
        </p:nvGrpSpPr>
        <p:grpSpPr>
          <a:xfrm>
            <a:off x="10268390" y="215313"/>
            <a:ext cx="1254398" cy="1254390"/>
            <a:chOff x="10268390" y="215313"/>
            <a:chExt cx="1254398" cy="1254390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356AC63-5167-4B91-906E-C927BCAB1680}"/>
                </a:ext>
              </a:extLst>
            </p:cNvPr>
            <p:cNvSpPr/>
            <p:nvPr/>
          </p:nvSpPr>
          <p:spPr>
            <a:xfrm>
              <a:off x="10268390" y="215313"/>
              <a:ext cx="1254398" cy="125439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95592DB1-EB0B-4EA3-AFFF-156BA7315BE3}"/>
                </a:ext>
              </a:extLst>
            </p:cNvPr>
            <p:cNvSpPr/>
            <p:nvPr/>
          </p:nvSpPr>
          <p:spPr>
            <a:xfrm flipH="1" flipV="1">
              <a:off x="10855592" y="820689"/>
              <a:ext cx="79993" cy="79996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타원 145">
            <a:extLst>
              <a:ext uri="{FF2B5EF4-FFF2-40B4-BE49-F238E27FC236}">
                <a16:creationId xmlns:a16="http://schemas.microsoft.com/office/drawing/2014/main" id="{22960D32-0BAD-4AD7-A168-ACF54A9A0645}"/>
              </a:ext>
            </a:extLst>
          </p:cNvPr>
          <p:cNvSpPr/>
          <p:nvPr/>
        </p:nvSpPr>
        <p:spPr>
          <a:xfrm flipH="1" flipV="1">
            <a:off x="10373595" y="1195506"/>
            <a:ext cx="150630" cy="1506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143A2969-EBDA-4F00-BDF3-07F637CA09A7}"/>
              </a:ext>
            </a:extLst>
          </p:cNvPr>
          <p:cNvSpPr/>
          <p:nvPr/>
        </p:nvSpPr>
        <p:spPr>
          <a:xfrm flipH="1" flipV="1">
            <a:off x="8500109" y="1515439"/>
            <a:ext cx="150630" cy="1506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88406B8-A7D2-4D11-92D0-6544B8ABBA50}"/>
              </a:ext>
            </a:extLst>
          </p:cNvPr>
          <p:cNvSpPr/>
          <p:nvPr/>
        </p:nvSpPr>
        <p:spPr>
          <a:xfrm flipH="1" flipV="1">
            <a:off x="7766310" y="1053401"/>
            <a:ext cx="150630" cy="1506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664D24E-EFA8-4E12-AEC5-39AB7A2D5620}"/>
              </a:ext>
            </a:extLst>
          </p:cNvPr>
          <p:cNvGrpSpPr/>
          <p:nvPr/>
        </p:nvGrpSpPr>
        <p:grpSpPr>
          <a:xfrm>
            <a:off x="7357951" y="2958137"/>
            <a:ext cx="1254398" cy="1254390"/>
            <a:chOff x="7661454" y="2958137"/>
            <a:chExt cx="1254398" cy="1254390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AFCBBD5E-7988-41EA-821B-41F42D3590F2}"/>
                </a:ext>
              </a:extLst>
            </p:cNvPr>
            <p:cNvSpPr/>
            <p:nvPr/>
          </p:nvSpPr>
          <p:spPr>
            <a:xfrm>
              <a:off x="7661454" y="2958137"/>
              <a:ext cx="1254398" cy="125439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3481824-F714-4C7D-8BE4-320ACFB5D8CD}"/>
                </a:ext>
              </a:extLst>
            </p:cNvPr>
            <p:cNvSpPr/>
            <p:nvPr/>
          </p:nvSpPr>
          <p:spPr>
            <a:xfrm flipH="1" flipV="1">
              <a:off x="8248656" y="3563513"/>
              <a:ext cx="79993" cy="7999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A718D6D-B23E-4AEA-A7A5-44F98F1A06B2}"/>
              </a:ext>
            </a:extLst>
          </p:cNvPr>
          <p:cNvGrpSpPr/>
          <p:nvPr/>
        </p:nvGrpSpPr>
        <p:grpSpPr>
          <a:xfrm>
            <a:off x="7837299" y="3053682"/>
            <a:ext cx="718614" cy="718609"/>
            <a:chOff x="8543107" y="2081088"/>
            <a:chExt cx="1254398" cy="1254390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3106BFC-D871-49EB-B052-85B42999992E}"/>
                </a:ext>
              </a:extLst>
            </p:cNvPr>
            <p:cNvSpPr/>
            <p:nvPr/>
          </p:nvSpPr>
          <p:spPr>
            <a:xfrm>
              <a:off x="8543107" y="2081088"/>
              <a:ext cx="1254398" cy="125439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468C90D-9473-4593-ACE0-80F964AB7AEA}"/>
                </a:ext>
              </a:extLst>
            </p:cNvPr>
            <p:cNvSpPr/>
            <p:nvPr/>
          </p:nvSpPr>
          <p:spPr>
            <a:xfrm flipH="1" flipV="1">
              <a:off x="9130309" y="2686464"/>
              <a:ext cx="79993" cy="79996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타원 154">
            <a:extLst>
              <a:ext uri="{FF2B5EF4-FFF2-40B4-BE49-F238E27FC236}">
                <a16:creationId xmlns:a16="http://schemas.microsoft.com/office/drawing/2014/main" id="{B5393695-DD00-48A7-8A34-B9DF14E100D8}"/>
              </a:ext>
            </a:extLst>
          </p:cNvPr>
          <p:cNvSpPr/>
          <p:nvPr/>
        </p:nvSpPr>
        <p:spPr>
          <a:xfrm flipH="1" flipV="1">
            <a:off x="8344809" y="3061281"/>
            <a:ext cx="150630" cy="1506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00FFA0-3634-47C2-9429-E8D3E5A8E3D0}"/>
              </a:ext>
            </a:extLst>
          </p:cNvPr>
          <p:cNvSpPr txBox="1"/>
          <p:nvPr/>
        </p:nvSpPr>
        <p:spPr>
          <a:xfrm>
            <a:off x="7916940" y="2405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586A4D-8979-4C99-B28C-F1881C37E228}"/>
              </a:ext>
            </a:extLst>
          </p:cNvPr>
          <p:cNvSpPr txBox="1"/>
          <p:nvPr/>
        </p:nvSpPr>
        <p:spPr>
          <a:xfrm>
            <a:off x="10293258" y="2405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2B8D4CB-8465-4FDD-AF6B-DF3C65444EFA}"/>
              </a:ext>
            </a:extLst>
          </p:cNvPr>
          <p:cNvSpPr txBox="1"/>
          <p:nvPr/>
        </p:nvSpPr>
        <p:spPr>
          <a:xfrm>
            <a:off x="7985150" y="4308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2637FFB-B2F2-4C62-9A7C-E9517A3491EB}"/>
              </a:ext>
            </a:extLst>
          </p:cNvPr>
          <p:cNvSpPr txBox="1"/>
          <p:nvPr/>
        </p:nvSpPr>
        <p:spPr>
          <a:xfrm>
            <a:off x="10293258" y="4308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E8A6B0A-B331-441E-8674-243A92313938}"/>
              </a:ext>
            </a:extLst>
          </p:cNvPr>
          <p:cNvSpPr txBox="1"/>
          <p:nvPr/>
        </p:nvSpPr>
        <p:spPr>
          <a:xfrm>
            <a:off x="7985150" y="62733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AB63838-3D72-4078-B896-52B40711DDD6}"/>
              </a:ext>
            </a:extLst>
          </p:cNvPr>
          <p:cNvSpPr txBox="1"/>
          <p:nvPr/>
        </p:nvSpPr>
        <p:spPr>
          <a:xfrm>
            <a:off x="10293258" y="62733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677EE263-7D91-4189-8516-8FB1138B825E}"/>
              </a:ext>
            </a:extLst>
          </p:cNvPr>
          <p:cNvGrpSpPr/>
          <p:nvPr/>
        </p:nvGrpSpPr>
        <p:grpSpPr>
          <a:xfrm>
            <a:off x="9421241" y="2958137"/>
            <a:ext cx="1254398" cy="1254390"/>
            <a:chOff x="7661454" y="2958137"/>
            <a:chExt cx="1254398" cy="125439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EE75A1A-0C08-402F-A15F-DB0B16F6540A}"/>
                </a:ext>
              </a:extLst>
            </p:cNvPr>
            <p:cNvSpPr/>
            <p:nvPr/>
          </p:nvSpPr>
          <p:spPr>
            <a:xfrm>
              <a:off x="7661454" y="2958137"/>
              <a:ext cx="1254398" cy="125439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8B187A5-380D-490D-B3AF-B93D50E1EA68}"/>
                </a:ext>
              </a:extLst>
            </p:cNvPr>
            <p:cNvSpPr/>
            <p:nvPr/>
          </p:nvSpPr>
          <p:spPr>
            <a:xfrm flipH="1" flipV="1">
              <a:off x="8248656" y="3563513"/>
              <a:ext cx="79993" cy="7999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71CB1B6-98D1-4981-BC01-5F97B7D89979}"/>
              </a:ext>
            </a:extLst>
          </p:cNvPr>
          <p:cNvGrpSpPr/>
          <p:nvPr/>
        </p:nvGrpSpPr>
        <p:grpSpPr>
          <a:xfrm>
            <a:off x="10675638" y="2372901"/>
            <a:ext cx="1254398" cy="1254390"/>
            <a:chOff x="10268390" y="215313"/>
            <a:chExt cx="1254398" cy="1254390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A5498559-7196-4BA9-B935-B6B8FA1F5848}"/>
                </a:ext>
              </a:extLst>
            </p:cNvPr>
            <p:cNvSpPr/>
            <p:nvPr/>
          </p:nvSpPr>
          <p:spPr>
            <a:xfrm>
              <a:off x="10268390" y="215313"/>
              <a:ext cx="1254398" cy="125439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3AE01B2F-1169-4A30-9C45-30855499660A}"/>
                </a:ext>
              </a:extLst>
            </p:cNvPr>
            <p:cNvSpPr/>
            <p:nvPr/>
          </p:nvSpPr>
          <p:spPr>
            <a:xfrm flipH="1" flipV="1">
              <a:off x="10855592" y="820689"/>
              <a:ext cx="79993" cy="79996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315D80D-136E-4828-8AF7-66A80F62D3D5}"/>
              </a:ext>
            </a:extLst>
          </p:cNvPr>
          <p:cNvGrpSpPr/>
          <p:nvPr/>
        </p:nvGrpSpPr>
        <p:grpSpPr>
          <a:xfrm>
            <a:off x="7396337" y="4924959"/>
            <a:ext cx="1254398" cy="1254390"/>
            <a:chOff x="7661454" y="2958137"/>
            <a:chExt cx="1254398" cy="1254390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9BFC2633-3A59-4929-916B-55BCCEA39C45}"/>
                </a:ext>
              </a:extLst>
            </p:cNvPr>
            <p:cNvSpPr/>
            <p:nvPr/>
          </p:nvSpPr>
          <p:spPr>
            <a:xfrm>
              <a:off x="7661454" y="2958137"/>
              <a:ext cx="1254398" cy="125439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7A308440-8497-4503-B9F2-731C691DFFA7}"/>
                </a:ext>
              </a:extLst>
            </p:cNvPr>
            <p:cNvSpPr/>
            <p:nvPr/>
          </p:nvSpPr>
          <p:spPr>
            <a:xfrm flipH="1" flipV="1">
              <a:off x="8248656" y="3563513"/>
              <a:ext cx="79993" cy="7999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705A305-5011-4066-97AE-244B3B57610B}"/>
              </a:ext>
            </a:extLst>
          </p:cNvPr>
          <p:cNvGrpSpPr/>
          <p:nvPr/>
        </p:nvGrpSpPr>
        <p:grpSpPr>
          <a:xfrm>
            <a:off x="7792609" y="5061850"/>
            <a:ext cx="718614" cy="718609"/>
            <a:chOff x="8543107" y="2081088"/>
            <a:chExt cx="1254398" cy="125439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5086DA7-1B07-4B1A-B5AC-B1B458D74426}"/>
                </a:ext>
              </a:extLst>
            </p:cNvPr>
            <p:cNvSpPr/>
            <p:nvPr/>
          </p:nvSpPr>
          <p:spPr>
            <a:xfrm>
              <a:off x="8543107" y="2081088"/>
              <a:ext cx="1254398" cy="125439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34CDC6B5-2FF8-413A-AB46-97E29D1D3514}"/>
                </a:ext>
              </a:extLst>
            </p:cNvPr>
            <p:cNvSpPr/>
            <p:nvPr/>
          </p:nvSpPr>
          <p:spPr>
            <a:xfrm flipH="1" flipV="1">
              <a:off x="9130309" y="2686464"/>
              <a:ext cx="79993" cy="79996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67D1E430-8D9F-4A84-AD19-D1B63AB4FF3A}"/>
              </a:ext>
            </a:extLst>
          </p:cNvPr>
          <p:cNvGrpSpPr/>
          <p:nvPr/>
        </p:nvGrpSpPr>
        <p:grpSpPr>
          <a:xfrm>
            <a:off x="9746396" y="4924959"/>
            <a:ext cx="1254398" cy="1254390"/>
            <a:chOff x="7661454" y="2958137"/>
            <a:chExt cx="1254398" cy="1254390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6C88BA6B-AC1B-44AF-8AEA-8E2AFCBC83BD}"/>
                </a:ext>
              </a:extLst>
            </p:cNvPr>
            <p:cNvSpPr/>
            <p:nvPr/>
          </p:nvSpPr>
          <p:spPr>
            <a:xfrm>
              <a:off x="7661454" y="2958137"/>
              <a:ext cx="1254398" cy="125439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CB423E6-8729-48F2-8905-6E65DE92474F}"/>
                </a:ext>
              </a:extLst>
            </p:cNvPr>
            <p:cNvSpPr/>
            <p:nvPr/>
          </p:nvSpPr>
          <p:spPr>
            <a:xfrm flipH="1" flipV="1">
              <a:off x="8248656" y="3563513"/>
              <a:ext cx="79993" cy="7999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225A709-860F-4760-BA78-0C9FC25883B0}"/>
              </a:ext>
            </a:extLst>
          </p:cNvPr>
          <p:cNvGrpSpPr/>
          <p:nvPr/>
        </p:nvGrpSpPr>
        <p:grpSpPr>
          <a:xfrm>
            <a:off x="10012636" y="5199199"/>
            <a:ext cx="718614" cy="718609"/>
            <a:chOff x="8543107" y="2081088"/>
            <a:chExt cx="1254398" cy="1254390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3E5F8E0F-3483-4055-BE6F-2FF3743AFEF0}"/>
                </a:ext>
              </a:extLst>
            </p:cNvPr>
            <p:cNvSpPr/>
            <p:nvPr/>
          </p:nvSpPr>
          <p:spPr>
            <a:xfrm>
              <a:off x="8543107" y="2081088"/>
              <a:ext cx="1254398" cy="125439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D73FE99-BD19-4906-9DDF-712082B57D29}"/>
                </a:ext>
              </a:extLst>
            </p:cNvPr>
            <p:cNvSpPr/>
            <p:nvPr/>
          </p:nvSpPr>
          <p:spPr>
            <a:xfrm flipH="1" flipV="1">
              <a:off x="9130310" y="2686464"/>
              <a:ext cx="79993" cy="79996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45DBE4F3-AEB3-49DA-9146-629A35B0302F}"/>
              </a:ext>
            </a:extLst>
          </p:cNvPr>
          <p:cNvSpPr txBox="1"/>
          <p:nvPr/>
        </p:nvSpPr>
        <p:spPr>
          <a:xfrm>
            <a:off x="7406436" y="1755034"/>
            <a:ext cx="687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origin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5213F4-260B-47B2-97A7-D553732AEC04}"/>
              </a:ext>
            </a:extLst>
          </p:cNvPr>
          <p:cNvSpPr txBox="1"/>
          <p:nvPr/>
        </p:nvSpPr>
        <p:spPr>
          <a:xfrm>
            <a:off x="8346778" y="625075"/>
            <a:ext cx="687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origin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3" y="1195507"/>
            <a:ext cx="6594349" cy="511902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484297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사각형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1336842"/>
            <a:ext cx="56412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중심부터 사각형의 네 점 사이의 거리 중 하나가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반지름 길이보다 작으면 충돌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포함 관계까지 고려하면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 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사각형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class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에는 사각형이 원을 포함하는 함수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class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에는 원이 사각형을 포함하는 함수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2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가지 제작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위 충돌 관계가 거짓이고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사각형의 네 선분 모두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6.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선분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vs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포함관계면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원이 사각형을 포함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위 충돌 관계가 거짓이고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지름이 사각형의 가로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세로 길이보다 작고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2.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점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vs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사각형의 포함관계면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사각형이 원을 포함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EA3B80-509A-4E45-BEB0-9F533DC76BCD}"/>
              </a:ext>
            </a:extLst>
          </p:cNvPr>
          <p:cNvGrpSpPr/>
          <p:nvPr/>
        </p:nvGrpSpPr>
        <p:grpSpPr>
          <a:xfrm>
            <a:off x="8826896" y="450000"/>
            <a:ext cx="2125420" cy="1851466"/>
            <a:chOff x="8623093" y="809389"/>
            <a:chExt cx="2591072" cy="225709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8F4EC48-5A07-4D2D-B260-0CDC3CE9928B}"/>
                </a:ext>
              </a:extLst>
            </p:cNvPr>
            <p:cNvGrpSpPr/>
            <p:nvPr/>
          </p:nvGrpSpPr>
          <p:grpSpPr>
            <a:xfrm>
              <a:off x="8623093" y="1040833"/>
              <a:ext cx="2025669" cy="2025655"/>
              <a:chOff x="7307771" y="1092362"/>
              <a:chExt cx="1254398" cy="1254390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1742FB1-B966-47D5-BBF5-E9855B941F1F}"/>
                  </a:ext>
                </a:extLst>
              </p:cNvPr>
              <p:cNvSpPr/>
              <p:nvPr/>
            </p:nvSpPr>
            <p:spPr>
              <a:xfrm>
                <a:off x="7307771" y="1092362"/>
                <a:ext cx="1254398" cy="125439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9494729-80C7-405C-907F-C37DDCA105AE}"/>
                  </a:ext>
                </a:extLst>
              </p:cNvPr>
              <p:cNvSpPr/>
              <p:nvPr/>
            </p:nvSpPr>
            <p:spPr>
              <a:xfrm flipH="1" flipV="1">
                <a:off x="7894973" y="1697738"/>
                <a:ext cx="79993" cy="79996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A89CA4-89F4-4E4E-9B1F-9A34FD0E7443}"/>
                </a:ext>
              </a:extLst>
            </p:cNvPr>
            <p:cNvSpPr txBox="1"/>
            <p:nvPr/>
          </p:nvSpPr>
          <p:spPr>
            <a:xfrm>
              <a:off x="9930565" y="1738736"/>
              <a:ext cx="598721" cy="260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70C0"/>
                  </a:solidFill>
                </a:rPr>
                <a:t>radius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FF5013-DF1F-4464-AAAA-C4EFEA3290C9}"/>
                </a:ext>
              </a:extLst>
            </p:cNvPr>
            <p:cNvSpPr txBox="1"/>
            <p:nvPr/>
          </p:nvSpPr>
          <p:spPr>
            <a:xfrm>
              <a:off x="9188495" y="2083694"/>
              <a:ext cx="581623" cy="260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70C0"/>
                  </a:solidFill>
                </a:rPr>
                <a:t>origin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4C24DF-0F08-4838-BA03-C9D9E16E0930}"/>
                </a:ext>
              </a:extLst>
            </p:cNvPr>
            <p:cNvSpPr/>
            <p:nvPr/>
          </p:nvSpPr>
          <p:spPr>
            <a:xfrm>
              <a:off x="9770117" y="809389"/>
              <a:ext cx="1174560" cy="65008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14CDC17-A598-4420-9E38-A26B4CF7E98F}"/>
                </a:ext>
              </a:extLst>
            </p:cNvPr>
            <p:cNvCxnSpPr>
              <a:cxnSpLocks/>
              <a:endCxn id="60" idx="7"/>
            </p:cNvCxnSpPr>
            <p:nvPr/>
          </p:nvCxnSpPr>
          <p:spPr>
            <a:xfrm flipV="1">
              <a:off x="9635926" y="1337483"/>
              <a:ext cx="716184" cy="73122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0C791C7-5B15-4AEB-890B-E3E2C92E1A71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 flipV="1">
              <a:off x="9635926" y="1454984"/>
              <a:ext cx="155685" cy="563442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B5CC29-0BE0-48AF-8BA6-777B585B7662}"/>
                </a:ext>
              </a:extLst>
            </p:cNvPr>
            <p:cNvSpPr txBox="1"/>
            <p:nvPr/>
          </p:nvSpPr>
          <p:spPr>
            <a:xfrm>
              <a:off x="8944377" y="1510219"/>
              <a:ext cx="756137" cy="260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</a:rPr>
                <a:t>distance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D215A73-F394-4DD9-9662-96870E4663D2}"/>
                </a:ext>
              </a:extLst>
            </p:cNvPr>
            <p:cNvSpPr/>
            <p:nvPr/>
          </p:nvSpPr>
          <p:spPr>
            <a:xfrm>
              <a:off x="10668241" y="1770769"/>
              <a:ext cx="545924" cy="5734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D392CDD-9AF4-4C3A-995C-F35CB837D84A}"/>
                </a:ext>
              </a:extLst>
            </p:cNvPr>
            <p:cNvSpPr/>
            <p:nvPr/>
          </p:nvSpPr>
          <p:spPr>
            <a:xfrm>
              <a:off x="9740157" y="2564126"/>
              <a:ext cx="499222" cy="3258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B9AEE8-040E-4FF3-86D7-C8EDBDC2B0B7}"/>
              </a:ext>
            </a:extLst>
          </p:cNvPr>
          <p:cNvGrpSpPr/>
          <p:nvPr/>
        </p:nvGrpSpPr>
        <p:grpSpPr>
          <a:xfrm>
            <a:off x="8867349" y="2757723"/>
            <a:ext cx="1686682" cy="1686670"/>
            <a:chOff x="8558503" y="3791513"/>
            <a:chExt cx="2025669" cy="202565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BCF6427-891C-46A2-B209-C615066A1863}"/>
                </a:ext>
              </a:extLst>
            </p:cNvPr>
            <p:cNvGrpSpPr/>
            <p:nvPr/>
          </p:nvGrpSpPr>
          <p:grpSpPr>
            <a:xfrm>
              <a:off x="8558503" y="3791513"/>
              <a:ext cx="2025669" cy="2025655"/>
              <a:chOff x="7307771" y="1092362"/>
              <a:chExt cx="1254398" cy="1254390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6DE8C615-8C3A-407F-B64B-C0239A684F43}"/>
                  </a:ext>
                </a:extLst>
              </p:cNvPr>
              <p:cNvSpPr/>
              <p:nvPr/>
            </p:nvSpPr>
            <p:spPr>
              <a:xfrm>
                <a:off x="7307771" y="1092362"/>
                <a:ext cx="1254398" cy="125439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C3B1DC3-D324-4C5E-8799-CAA02786631C}"/>
                  </a:ext>
                </a:extLst>
              </p:cNvPr>
              <p:cNvSpPr/>
              <p:nvPr/>
            </p:nvSpPr>
            <p:spPr>
              <a:xfrm flipH="1" flipV="1">
                <a:off x="7894973" y="1697738"/>
                <a:ext cx="79993" cy="79996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7F4D5FF-322E-479E-8D20-1F74482C659A}"/>
                </a:ext>
              </a:extLst>
            </p:cNvPr>
            <p:cNvSpPr/>
            <p:nvPr/>
          </p:nvSpPr>
          <p:spPr>
            <a:xfrm>
              <a:off x="9078233" y="4489699"/>
              <a:ext cx="1034325" cy="10022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CD47E94-D83C-46EC-96E8-14A79FCE461D}"/>
                </a:ext>
              </a:extLst>
            </p:cNvPr>
            <p:cNvCxnSpPr>
              <a:cxnSpLocks/>
              <a:endCxn id="81" idx="6"/>
            </p:cNvCxnSpPr>
            <p:nvPr/>
          </p:nvCxnSpPr>
          <p:spPr>
            <a:xfrm flipV="1">
              <a:off x="9571336" y="4804341"/>
              <a:ext cx="1012836" cy="15042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EB97A04-AB9D-4F43-8CF7-F33E386A96F3}"/>
                </a:ext>
              </a:extLst>
            </p:cNvPr>
            <p:cNvSpPr/>
            <p:nvPr/>
          </p:nvSpPr>
          <p:spPr>
            <a:xfrm>
              <a:off x="8977738" y="4066824"/>
              <a:ext cx="292333" cy="2794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A5A7A5D-7D8B-4ED0-A305-4D101A5361FE}"/>
              </a:ext>
            </a:extLst>
          </p:cNvPr>
          <p:cNvGrpSpPr/>
          <p:nvPr/>
        </p:nvGrpSpPr>
        <p:grpSpPr>
          <a:xfrm>
            <a:off x="9582774" y="5621993"/>
            <a:ext cx="785791" cy="785785"/>
            <a:chOff x="7307771" y="1092362"/>
            <a:chExt cx="1254398" cy="125439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285EBF-5D9E-4E99-9668-3FB1FB58707F}"/>
                </a:ext>
              </a:extLst>
            </p:cNvPr>
            <p:cNvSpPr/>
            <p:nvPr/>
          </p:nvSpPr>
          <p:spPr>
            <a:xfrm>
              <a:off x="7307771" y="1092362"/>
              <a:ext cx="1254398" cy="125439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36F9669-1B1F-4545-9409-8C4A5496CA1A}"/>
                </a:ext>
              </a:extLst>
            </p:cNvPr>
            <p:cNvSpPr/>
            <p:nvPr/>
          </p:nvSpPr>
          <p:spPr>
            <a:xfrm flipH="1" flipV="1">
              <a:off x="7894973" y="1697738"/>
              <a:ext cx="79993" cy="7999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D8D7B50-5410-4598-A182-650750D19689}"/>
              </a:ext>
            </a:extLst>
          </p:cNvPr>
          <p:cNvSpPr/>
          <p:nvPr/>
        </p:nvSpPr>
        <p:spPr>
          <a:xfrm>
            <a:off x="8899311" y="5025740"/>
            <a:ext cx="1610812" cy="15325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0966C81-65B1-468E-A0D3-40F7094C398C}"/>
              </a:ext>
            </a:extLst>
          </p:cNvPr>
          <p:cNvCxnSpPr>
            <a:cxnSpLocks/>
            <a:endCxn id="105" idx="6"/>
          </p:cNvCxnSpPr>
          <p:nvPr/>
        </p:nvCxnSpPr>
        <p:spPr>
          <a:xfrm>
            <a:off x="10000724" y="6014886"/>
            <a:ext cx="36784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9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9CC9F8-2E5B-4BA6-AAAF-FCAFF9EA6827}"/>
              </a:ext>
            </a:extLst>
          </p:cNvPr>
          <p:cNvSpPr/>
          <p:nvPr/>
        </p:nvSpPr>
        <p:spPr>
          <a:xfrm>
            <a:off x="401884" y="1642416"/>
            <a:ext cx="4356533" cy="436156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점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F6275B-BA4B-4193-BE8C-21A04F1A44D2}"/>
              </a:ext>
            </a:extLst>
          </p:cNvPr>
          <p:cNvCxnSpPr>
            <a:cxnSpLocks/>
          </p:cNvCxnSpPr>
          <p:nvPr/>
        </p:nvCxnSpPr>
        <p:spPr>
          <a:xfrm flipV="1">
            <a:off x="6133381" y="2199736"/>
            <a:ext cx="3717985" cy="2700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BDDAC56-291E-4555-AB7E-1748B980C92D}"/>
              </a:ext>
            </a:extLst>
          </p:cNvPr>
          <p:cNvSpPr/>
          <p:nvPr/>
        </p:nvSpPr>
        <p:spPr>
          <a:xfrm flipH="1" flipV="1">
            <a:off x="9119788" y="2504429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27124-E680-42C3-9D89-BA72A898D7B7}"/>
              </a:ext>
            </a:extLst>
          </p:cNvPr>
          <p:cNvCxnSpPr/>
          <p:nvPr/>
        </p:nvCxnSpPr>
        <p:spPr>
          <a:xfrm>
            <a:off x="4917056" y="4071668"/>
            <a:ext cx="682349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36A4A7-E511-405B-83C2-AC24529B00FC}"/>
              </a:ext>
            </a:extLst>
          </p:cNvPr>
          <p:cNvCxnSpPr>
            <a:cxnSpLocks/>
          </p:cNvCxnSpPr>
          <p:nvPr/>
        </p:nvCxnSpPr>
        <p:spPr>
          <a:xfrm flipH="1" flipV="1">
            <a:off x="8045570" y="988763"/>
            <a:ext cx="69011" cy="5472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FD43DC-11C7-4594-84CA-9C3622D629CF}"/>
              </a:ext>
            </a:extLst>
          </p:cNvPr>
          <p:cNvSpPr txBox="1"/>
          <p:nvPr/>
        </p:nvSpPr>
        <p:spPr>
          <a:xfrm>
            <a:off x="10026770" y="2324667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point</a:t>
            </a:r>
          </a:p>
          <a:p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= A + t(B - A)</a:t>
            </a:r>
            <a:endParaRPr lang="ko-KR" altLang="en-US" sz="24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3FD3344-75A6-441C-928D-E1DAB6D867A9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9260738" y="2786332"/>
            <a:ext cx="0" cy="1285336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228BBB-A437-4DAF-8B30-FDAA184977F4}"/>
              </a:ext>
            </a:extLst>
          </p:cNvPr>
          <p:cNvCxnSpPr>
            <a:cxnSpLocks/>
            <a:stCxn id="10" idx="6"/>
          </p:cNvCxnSpPr>
          <p:nvPr/>
        </p:nvCxnSpPr>
        <p:spPr>
          <a:xfrm flipH="1">
            <a:off x="8080075" y="2645380"/>
            <a:ext cx="1039713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990E52-6003-45D7-B1D2-C94B86886A94}"/>
              </a:ext>
            </a:extLst>
          </p:cNvPr>
          <p:cNvSpPr txBox="1"/>
          <p:nvPr/>
        </p:nvSpPr>
        <p:spPr>
          <a:xfrm>
            <a:off x="8829153" y="407166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point.x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BC1B4-0494-49E6-A577-68A3B71EADA0}"/>
              </a:ext>
            </a:extLst>
          </p:cNvPr>
          <p:cNvSpPr txBox="1"/>
          <p:nvPr/>
        </p:nvSpPr>
        <p:spPr>
          <a:xfrm>
            <a:off x="7097576" y="24170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point.y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4B13CB-E6E5-43B4-A0F0-DA95B1D22CAF}"/>
              </a:ext>
            </a:extLst>
          </p:cNvPr>
          <p:cNvSpPr txBox="1"/>
          <p:nvPr/>
        </p:nvSpPr>
        <p:spPr>
          <a:xfrm>
            <a:off x="5485607" y="4995459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시작점 </a:t>
            </a:r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A</a:t>
            </a:r>
            <a:endParaRPr lang="ko-KR" altLang="en-US" sz="24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A9AB2A-8D93-467D-9029-E8DEF7319821}"/>
              </a:ext>
            </a:extLst>
          </p:cNvPr>
          <p:cNvSpPr txBox="1"/>
          <p:nvPr/>
        </p:nvSpPr>
        <p:spPr>
          <a:xfrm>
            <a:off x="9507287" y="164241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끝점 </a:t>
            </a:r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B</a:t>
            </a:r>
            <a:endParaRPr lang="ko-KR" altLang="en-US" sz="24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1873248"/>
            <a:ext cx="36936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직선의 방정식을 활용한 방법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전제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선분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class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멤버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: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시작점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끝점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조건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1. 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직선의 방정식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 = A + t(B – A)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0 &lt; t &lt; 1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이면 성립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조건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2.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직선이 아니라 선분이므로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A.x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point.x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B.x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A.y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point.y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B.y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82A7BA6-CD57-48E6-A640-B7F86A629CBA}"/>
              </a:ext>
            </a:extLst>
          </p:cNvPr>
          <p:cNvSpPr/>
          <p:nvPr/>
        </p:nvSpPr>
        <p:spPr>
          <a:xfrm flipH="1" flipV="1">
            <a:off x="8574389" y="2135097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9F18678-D6AE-4CF1-ADC6-D6620039F39A}"/>
              </a:ext>
            </a:extLst>
          </p:cNvPr>
          <p:cNvSpPr/>
          <p:nvPr/>
        </p:nvSpPr>
        <p:spPr>
          <a:xfrm flipH="1" flipV="1">
            <a:off x="9489545" y="3248465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4" y="2199735"/>
            <a:ext cx="4356533" cy="28898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점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F6275B-BA4B-4193-BE8C-21A04F1A44D2}"/>
              </a:ext>
            </a:extLst>
          </p:cNvPr>
          <p:cNvCxnSpPr>
            <a:cxnSpLocks/>
          </p:cNvCxnSpPr>
          <p:nvPr/>
        </p:nvCxnSpPr>
        <p:spPr>
          <a:xfrm flipV="1">
            <a:off x="6133381" y="2199736"/>
            <a:ext cx="3717985" cy="2700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27124-E680-42C3-9D89-BA72A898D7B7}"/>
              </a:ext>
            </a:extLst>
          </p:cNvPr>
          <p:cNvCxnSpPr/>
          <p:nvPr/>
        </p:nvCxnSpPr>
        <p:spPr>
          <a:xfrm>
            <a:off x="4917056" y="4071668"/>
            <a:ext cx="682349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36A4A7-E511-405B-83C2-AC24529B00FC}"/>
              </a:ext>
            </a:extLst>
          </p:cNvPr>
          <p:cNvCxnSpPr>
            <a:cxnSpLocks/>
          </p:cNvCxnSpPr>
          <p:nvPr/>
        </p:nvCxnSpPr>
        <p:spPr>
          <a:xfrm flipH="1" flipV="1">
            <a:off x="8045570" y="988763"/>
            <a:ext cx="69011" cy="5472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2378681"/>
            <a:ext cx="30588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벡터를 활용한 방법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조건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1. 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AC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벡터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 BC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벡터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==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영벡터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조건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2.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직선이 아니라 선분이므로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A.x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point.x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B.x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A.y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point.y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B.y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434AB-5A9F-4AE2-B9D7-EBC1B35D8B5A}"/>
              </a:ext>
            </a:extLst>
          </p:cNvPr>
          <p:cNvSpPr txBox="1"/>
          <p:nvPr/>
        </p:nvSpPr>
        <p:spPr>
          <a:xfrm>
            <a:off x="5485607" y="4995459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시작점 </a:t>
            </a:r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A</a:t>
            </a:r>
            <a:endParaRPr lang="ko-KR" altLang="en-US" sz="24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F158F-60F2-4369-9300-384EAEA62FC9}"/>
              </a:ext>
            </a:extLst>
          </p:cNvPr>
          <p:cNvSpPr txBox="1"/>
          <p:nvPr/>
        </p:nvSpPr>
        <p:spPr>
          <a:xfrm>
            <a:off x="9507287" y="164241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끝점 </a:t>
            </a:r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B</a:t>
            </a:r>
            <a:endParaRPr lang="ko-KR" altLang="en-US" sz="24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E56BA8-B07A-4A59-9298-CB8A854119E9}"/>
              </a:ext>
            </a:extLst>
          </p:cNvPr>
          <p:cNvSpPr/>
          <p:nvPr/>
        </p:nvSpPr>
        <p:spPr>
          <a:xfrm flipH="1" flipV="1">
            <a:off x="9119788" y="2504429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3960F0-AF0B-48D6-B63F-205020C27DB0}"/>
              </a:ext>
            </a:extLst>
          </p:cNvPr>
          <p:cNvSpPr/>
          <p:nvPr/>
        </p:nvSpPr>
        <p:spPr>
          <a:xfrm flipH="1" flipV="1">
            <a:off x="8574389" y="2135097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748417-B292-404A-A978-D63884FF2581}"/>
              </a:ext>
            </a:extLst>
          </p:cNvPr>
          <p:cNvSpPr/>
          <p:nvPr/>
        </p:nvSpPr>
        <p:spPr>
          <a:xfrm flipH="1" flipV="1">
            <a:off x="9489545" y="3248465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03FF3A1-E563-463C-8184-DBAB01A6E4D2}"/>
              </a:ext>
            </a:extLst>
          </p:cNvPr>
          <p:cNvCxnSpPr>
            <a:endCxn id="21" idx="7"/>
          </p:cNvCxnSpPr>
          <p:nvPr/>
        </p:nvCxnSpPr>
        <p:spPr>
          <a:xfrm flipV="1">
            <a:off x="6133381" y="2375716"/>
            <a:ext cx="2482291" cy="2524088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F6A0E5-3977-4692-AC49-630D37A34EC7}"/>
              </a:ext>
            </a:extLst>
          </p:cNvPr>
          <p:cNvSpPr txBox="1"/>
          <p:nvPr/>
        </p:nvSpPr>
        <p:spPr>
          <a:xfrm>
            <a:off x="8114581" y="160371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점 </a:t>
            </a:r>
            <a:r>
              <a:rPr lang="en-US" altLang="ko-KR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+mj-cs"/>
              </a:rPr>
              <a:t>C</a:t>
            </a:r>
            <a:endParaRPr lang="ko-KR" altLang="en-US" sz="24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+mj-cs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9DAAFF-16C7-4865-A43C-13FF95D52ABE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8856289" y="2199735"/>
            <a:ext cx="995077" cy="7631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8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4" y="2199736"/>
            <a:ext cx="4398382" cy="15985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점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사각형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27124-E680-42C3-9D89-BA72A898D7B7}"/>
              </a:ext>
            </a:extLst>
          </p:cNvPr>
          <p:cNvCxnSpPr/>
          <p:nvPr/>
        </p:nvCxnSpPr>
        <p:spPr>
          <a:xfrm>
            <a:off x="4917056" y="4071668"/>
            <a:ext cx="682349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36A4A7-E511-405B-83C2-AC24529B00FC}"/>
              </a:ext>
            </a:extLst>
          </p:cNvPr>
          <p:cNvCxnSpPr>
            <a:cxnSpLocks/>
          </p:cNvCxnSpPr>
          <p:nvPr/>
        </p:nvCxnSpPr>
        <p:spPr>
          <a:xfrm flipH="1" flipV="1">
            <a:off x="8045570" y="988763"/>
            <a:ext cx="69011" cy="5472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2378681"/>
            <a:ext cx="369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조건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 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point x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와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y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는 각각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rect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left.x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와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right.x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사이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rect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top.y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와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bottom.y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사이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748417-B292-404A-A978-D63884FF2581}"/>
              </a:ext>
            </a:extLst>
          </p:cNvPr>
          <p:cNvSpPr/>
          <p:nvPr/>
        </p:nvSpPr>
        <p:spPr>
          <a:xfrm flipH="1" flipV="1">
            <a:off x="8700890" y="3001040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CD3F8C-6B18-4E1B-B1D3-64192158AADF}"/>
              </a:ext>
            </a:extLst>
          </p:cNvPr>
          <p:cNvSpPr/>
          <p:nvPr/>
        </p:nvSpPr>
        <p:spPr>
          <a:xfrm>
            <a:off x="7699290" y="2649417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C00238-D8B5-428A-B135-7D3898A3A15D}"/>
              </a:ext>
            </a:extLst>
          </p:cNvPr>
          <p:cNvSpPr txBox="1"/>
          <p:nvPr/>
        </p:nvSpPr>
        <p:spPr>
          <a:xfrm>
            <a:off x="9489216" y="3429000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right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B3C19-4B67-4568-AD5C-B7F9746B8E94}"/>
              </a:ext>
            </a:extLst>
          </p:cNvPr>
          <p:cNvSpPr txBox="1"/>
          <p:nvPr/>
        </p:nvSpPr>
        <p:spPr>
          <a:xfrm>
            <a:off x="7212647" y="3429000"/>
            <a:ext cx="52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left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93940-C3A1-48BB-BAA3-7E4EE9FA5902}"/>
              </a:ext>
            </a:extLst>
          </p:cNvPr>
          <p:cNvSpPr txBox="1"/>
          <p:nvPr/>
        </p:nvSpPr>
        <p:spPr>
          <a:xfrm>
            <a:off x="8306904" y="2231812"/>
            <a:ext cx="53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top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566AA-ACBC-4A63-9EC3-F85F268A1258}"/>
              </a:ext>
            </a:extLst>
          </p:cNvPr>
          <p:cNvSpPr txBox="1"/>
          <p:nvPr/>
        </p:nvSpPr>
        <p:spPr>
          <a:xfrm>
            <a:off x="8096111" y="4467438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bottom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8614E08-E2FA-4A4A-A08E-47DF1DA955F6}"/>
              </a:ext>
            </a:extLst>
          </p:cNvPr>
          <p:cNvSpPr/>
          <p:nvPr/>
        </p:nvSpPr>
        <p:spPr>
          <a:xfrm flipH="1" flipV="1">
            <a:off x="7633324" y="4005699"/>
            <a:ext cx="131932" cy="13193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82D3FB4-3690-490E-A98C-90026DAE8D18}"/>
              </a:ext>
            </a:extLst>
          </p:cNvPr>
          <p:cNvSpPr/>
          <p:nvPr/>
        </p:nvSpPr>
        <p:spPr>
          <a:xfrm flipH="1" flipV="1">
            <a:off x="9426872" y="4005699"/>
            <a:ext cx="131932" cy="13193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C36A0D-BDB3-4F08-B4E9-812BB7F0E8C4}"/>
              </a:ext>
            </a:extLst>
          </p:cNvPr>
          <p:cNvSpPr/>
          <p:nvPr/>
        </p:nvSpPr>
        <p:spPr>
          <a:xfrm flipH="1" flipV="1">
            <a:off x="8012845" y="4359383"/>
            <a:ext cx="131932" cy="13193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A82BD00-9E59-4AF4-8E3D-4B299678724B}"/>
              </a:ext>
            </a:extLst>
          </p:cNvPr>
          <p:cNvSpPr/>
          <p:nvPr/>
        </p:nvSpPr>
        <p:spPr>
          <a:xfrm flipH="1" flipV="1">
            <a:off x="8012845" y="2601144"/>
            <a:ext cx="131932" cy="13193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2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4" y="2199737"/>
            <a:ext cx="4398382" cy="223423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점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27124-E680-42C3-9D89-BA72A898D7B7}"/>
              </a:ext>
            </a:extLst>
          </p:cNvPr>
          <p:cNvCxnSpPr/>
          <p:nvPr/>
        </p:nvCxnSpPr>
        <p:spPr>
          <a:xfrm>
            <a:off x="4917056" y="4071668"/>
            <a:ext cx="682349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36A4A7-E511-405B-83C2-AC24529B00FC}"/>
              </a:ext>
            </a:extLst>
          </p:cNvPr>
          <p:cNvCxnSpPr>
            <a:cxnSpLocks/>
          </p:cNvCxnSpPr>
          <p:nvPr/>
        </p:nvCxnSpPr>
        <p:spPr>
          <a:xfrm flipH="1" flipV="1">
            <a:off x="8045570" y="988763"/>
            <a:ext cx="69011" cy="5472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2378681"/>
            <a:ext cx="4328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조건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 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circle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중심과 점 사이의 거리가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circle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의 반지름 길이보다 적거나 같다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circle.origin.distance_sq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pt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 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&lt;=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circle.radius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circle.radius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B821ED-C12D-437F-885F-BC95ABBC1321}"/>
              </a:ext>
            </a:extLst>
          </p:cNvPr>
          <p:cNvSpPr/>
          <p:nvPr/>
        </p:nvSpPr>
        <p:spPr>
          <a:xfrm>
            <a:off x="7670363" y="2514604"/>
            <a:ext cx="2068860" cy="20688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3960F0-AF0B-48D6-B63F-205020C27DB0}"/>
              </a:ext>
            </a:extLst>
          </p:cNvPr>
          <p:cNvSpPr/>
          <p:nvPr/>
        </p:nvSpPr>
        <p:spPr>
          <a:xfrm flipH="1" flipV="1">
            <a:off x="9110742" y="2837893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3A20632-54C9-4965-A5B3-E277C3261ACE}"/>
              </a:ext>
            </a:extLst>
          </p:cNvPr>
          <p:cNvSpPr/>
          <p:nvPr/>
        </p:nvSpPr>
        <p:spPr>
          <a:xfrm flipH="1" flipV="1">
            <a:off x="8638827" y="3513042"/>
            <a:ext cx="131932" cy="13193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60497-7BC4-4304-AA15-B5E9DED5EA0A}"/>
              </a:ext>
            </a:extLst>
          </p:cNvPr>
          <p:cNvSpPr txBox="1"/>
          <p:nvPr/>
        </p:nvSpPr>
        <p:spPr>
          <a:xfrm>
            <a:off x="8310293" y="366639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origin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A1EC9C-FCC4-434D-AB85-966641D5B1DF}"/>
              </a:ext>
            </a:extLst>
          </p:cNvPr>
          <p:cNvSpPr/>
          <p:nvPr/>
        </p:nvSpPr>
        <p:spPr>
          <a:xfrm flipH="1" flipV="1">
            <a:off x="10091374" y="2651161"/>
            <a:ext cx="281900" cy="28190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6A8543-184B-4E58-B07A-89F21D6D7C9F}"/>
              </a:ext>
            </a:extLst>
          </p:cNvPr>
          <p:cNvCxnSpPr>
            <a:cxnSpLocks/>
            <a:stCxn id="26" idx="3"/>
            <a:endCxn id="21" idx="7"/>
          </p:cNvCxnSpPr>
          <p:nvPr/>
        </p:nvCxnSpPr>
        <p:spPr>
          <a:xfrm flipV="1">
            <a:off x="8751438" y="3078512"/>
            <a:ext cx="400587" cy="453852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72F12-41DF-428E-8DDE-0C0BAA13B93D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8770759" y="3238639"/>
            <a:ext cx="932302" cy="340371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35FF38-C6B8-4A90-B75B-A53E3A85BDD4}"/>
              </a:ext>
            </a:extLst>
          </p:cNvPr>
          <p:cNvSpPr txBox="1"/>
          <p:nvPr/>
        </p:nvSpPr>
        <p:spPr>
          <a:xfrm>
            <a:off x="9003380" y="340201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radius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75BC4-8B93-4C1C-80CF-DF91F4FD4433}"/>
              </a:ext>
            </a:extLst>
          </p:cNvPr>
          <p:cNvSpPr txBox="1"/>
          <p:nvPr/>
        </p:nvSpPr>
        <p:spPr>
          <a:xfrm>
            <a:off x="8018487" y="298800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distance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4" y="988763"/>
            <a:ext cx="4398383" cy="579958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1068074"/>
            <a:ext cx="3970959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충돌 상황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선분이 한 직선 위에 있을 때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끝점이 겹칠 때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포함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]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두 선이 완전히 겹칠 때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중간점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한 점만 교차할 때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비충돌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상황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평행할 때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평행하지 않고 교차하지 않을 때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직선의 방정식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 = a + t(b – a)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p` = c + t`(d – c)</a:t>
            </a: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교차하는 점에선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p = p`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x1 + t(x2-x1) = x3 + t`(x4-x3)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y1 + t(y2-y1) = y3 + t`(y4-y3)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= (x4-x3)*(y1-y3)–(y4-y3)*(x1-x3)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   / (y4-y3)*(x2-x1)–(x4-x3)*(y2-y1)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t` = (x2-x1)*(y1-y3)-(y2-y1)*(x1-x3)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   / (y4-y3)*(x2-x1)-(x4-x3)*(y2-y1)</a:t>
            </a:r>
          </a:p>
          <a:p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0 &lt; t &lt; 1 and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0 &lt; t` &lt; 1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이면 충돌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or t`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0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이면 수평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907C2E-B707-45FA-9B16-D46DD98CB771}"/>
              </a:ext>
            </a:extLst>
          </p:cNvPr>
          <p:cNvCxnSpPr>
            <a:cxnSpLocks/>
          </p:cNvCxnSpPr>
          <p:nvPr/>
        </p:nvCxnSpPr>
        <p:spPr>
          <a:xfrm flipV="1">
            <a:off x="8552062" y="3498970"/>
            <a:ext cx="2628079" cy="19085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116108-6A66-45BC-89A2-1FF7A656EE86}"/>
              </a:ext>
            </a:extLst>
          </p:cNvPr>
          <p:cNvCxnSpPr>
            <a:cxnSpLocks/>
          </p:cNvCxnSpPr>
          <p:nvPr/>
        </p:nvCxnSpPr>
        <p:spPr>
          <a:xfrm>
            <a:off x="8868930" y="4065038"/>
            <a:ext cx="2975472" cy="8744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3C48B1-C92A-4168-AFB7-4978E9791EA9}"/>
              </a:ext>
            </a:extLst>
          </p:cNvPr>
          <p:cNvCxnSpPr>
            <a:cxnSpLocks/>
          </p:cNvCxnSpPr>
          <p:nvPr/>
        </p:nvCxnSpPr>
        <p:spPr>
          <a:xfrm flipV="1">
            <a:off x="9059994" y="988763"/>
            <a:ext cx="2152951" cy="8767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6CF3E8-D267-4A65-984C-70AEFC3E575E}"/>
              </a:ext>
            </a:extLst>
          </p:cNvPr>
          <p:cNvCxnSpPr>
            <a:cxnSpLocks/>
          </p:cNvCxnSpPr>
          <p:nvPr/>
        </p:nvCxnSpPr>
        <p:spPr>
          <a:xfrm>
            <a:off x="9036970" y="1870264"/>
            <a:ext cx="2975472" cy="8744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4C9DD3-1638-4BDE-9BDD-0692C30C4418}"/>
              </a:ext>
            </a:extLst>
          </p:cNvPr>
          <p:cNvSpPr txBox="1"/>
          <p:nvPr/>
        </p:nvSpPr>
        <p:spPr>
          <a:xfrm>
            <a:off x="11180141" y="3155925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A85EC0-D106-4359-9191-B13A5AE5EB5B}"/>
              </a:ext>
            </a:extLst>
          </p:cNvPr>
          <p:cNvSpPr txBox="1"/>
          <p:nvPr/>
        </p:nvSpPr>
        <p:spPr>
          <a:xfrm>
            <a:off x="8587615" y="5361001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253251-FFA8-4262-BCA6-BDB72F82C039}"/>
              </a:ext>
            </a:extLst>
          </p:cNvPr>
          <p:cNvSpPr txBox="1"/>
          <p:nvPr/>
        </p:nvSpPr>
        <p:spPr>
          <a:xfrm>
            <a:off x="8482045" y="37030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BB80F6-92C5-4CA4-A7A5-C5512F4582F0}"/>
              </a:ext>
            </a:extLst>
          </p:cNvPr>
          <p:cNvSpPr txBox="1"/>
          <p:nvPr/>
        </p:nvSpPr>
        <p:spPr>
          <a:xfrm>
            <a:off x="11457249" y="49109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3F56BE-D80B-4D9C-97FA-E1F6CAA43B13}"/>
              </a:ext>
            </a:extLst>
          </p:cNvPr>
          <p:cNvSpPr txBox="1"/>
          <p:nvPr/>
        </p:nvSpPr>
        <p:spPr>
          <a:xfrm>
            <a:off x="11142148" y="602038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0DE2FC-55F0-47B3-B07C-26C032163EB7}"/>
              </a:ext>
            </a:extLst>
          </p:cNvPr>
          <p:cNvSpPr txBox="1"/>
          <p:nvPr/>
        </p:nvSpPr>
        <p:spPr>
          <a:xfrm>
            <a:off x="8856451" y="1870264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B028AB-0817-473C-87FA-ACC96ECFF1D0}"/>
              </a:ext>
            </a:extLst>
          </p:cNvPr>
          <p:cNvSpPr txBox="1"/>
          <p:nvPr/>
        </p:nvSpPr>
        <p:spPr>
          <a:xfrm>
            <a:off x="8727131" y="154914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727FDD-BFF8-49B6-9A98-64BD463CD164}"/>
              </a:ext>
            </a:extLst>
          </p:cNvPr>
          <p:cNvSpPr txBox="1"/>
          <p:nvPr/>
        </p:nvSpPr>
        <p:spPr>
          <a:xfrm>
            <a:off x="11702335" y="27570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82D90A-CA13-47E7-88D0-EEBEE34A4612}"/>
              </a:ext>
            </a:extLst>
          </p:cNvPr>
          <p:cNvSpPr txBox="1"/>
          <p:nvPr/>
        </p:nvSpPr>
        <p:spPr>
          <a:xfrm>
            <a:off x="9840573" y="4471521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3F8A4E-1BF9-4B57-B2D2-350FF739F264}"/>
              </a:ext>
            </a:extLst>
          </p:cNvPr>
          <p:cNvSpPr txBox="1"/>
          <p:nvPr/>
        </p:nvSpPr>
        <p:spPr>
          <a:xfrm>
            <a:off x="8604788" y="1753259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CEE7632-677B-4B8A-86FD-9DC8E57F1BA8}"/>
              </a:ext>
            </a:extLst>
          </p:cNvPr>
          <p:cNvCxnSpPr>
            <a:cxnSpLocks/>
          </p:cNvCxnSpPr>
          <p:nvPr/>
        </p:nvCxnSpPr>
        <p:spPr>
          <a:xfrm>
            <a:off x="5480618" y="1403033"/>
            <a:ext cx="1413897" cy="4348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0BCAEAC-5DC3-453D-B906-FBDDA73C714E}"/>
              </a:ext>
            </a:extLst>
          </p:cNvPr>
          <p:cNvCxnSpPr>
            <a:cxnSpLocks/>
          </p:cNvCxnSpPr>
          <p:nvPr/>
        </p:nvCxnSpPr>
        <p:spPr>
          <a:xfrm>
            <a:off x="6334364" y="1658200"/>
            <a:ext cx="2025102" cy="6221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EAD03E-999E-402E-9829-FAAA16940BFD}"/>
              </a:ext>
            </a:extLst>
          </p:cNvPr>
          <p:cNvSpPr txBox="1"/>
          <p:nvPr/>
        </p:nvSpPr>
        <p:spPr>
          <a:xfrm>
            <a:off x="5368067" y="971370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6E0490-DC82-4B1B-B27D-D139377985F2}"/>
              </a:ext>
            </a:extLst>
          </p:cNvPr>
          <p:cNvSpPr txBox="1"/>
          <p:nvPr/>
        </p:nvSpPr>
        <p:spPr>
          <a:xfrm>
            <a:off x="7119124" y="1567115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E7BCE0-A161-451A-847B-07793290EEC3}"/>
              </a:ext>
            </a:extLst>
          </p:cNvPr>
          <p:cNvSpPr txBox="1"/>
          <p:nvPr/>
        </p:nvSpPr>
        <p:spPr>
          <a:xfrm>
            <a:off x="6098639" y="166267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D87909-E39B-4E76-A3B6-55702FA2A713}"/>
              </a:ext>
            </a:extLst>
          </p:cNvPr>
          <p:cNvSpPr txBox="1"/>
          <p:nvPr/>
        </p:nvSpPr>
        <p:spPr>
          <a:xfrm>
            <a:off x="8122959" y="22945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BEFDBC8-9BC8-494E-B385-627ED3F54271}"/>
              </a:ext>
            </a:extLst>
          </p:cNvPr>
          <p:cNvCxnSpPr>
            <a:cxnSpLocks/>
          </p:cNvCxnSpPr>
          <p:nvPr/>
        </p:nvCxnSpPr>
        <p:spPr>
          <a:xfrm flipV="1">
            <a:off x="5470434" y="3640614"/>
            <a:ext cx="2250429" cy="16618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52E6941-ABEB-405A-A310-62C0E6A39EFC}"/>
              </a:ext>
            </a:extLst>
          </p:cNvPr>
          <p:cNvCxnSpPr>
            <a:cxnSpLocks/>
          </p:cNvCxnSpPr>
          <p:nvPr/>
        </p:nvCxnSpPr>
        <p:spPr>
          <a:xfrm flipV="1">
            <a:off x="5480618" y="3640614"/>
            <a:ext cx="2250429" cy="16618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3E6B03-9899-480C-BE54-7E3B6C758C6B}"/>
              </a:ext>
            </a:extLst>
          </p:cNvPr>
          <p:cNvSpPr txBox="1"/>
          <p:nvPr/>
        </p:nvSpPr>
        <p:spPr>
          <a:xfrm>
            <a:off x="5182260" y="5134588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831577-E0AA-4A58-B11B-6A74431A303D}"/>
              </a:ext>
            </a:extLst>
          </p:cNvPr>
          <p:cNvSpPr txBox="1"/>
          <p:nvPr/>
        </p:nvSpPr>
        <p:spPr>
          <a:xfrm>
            <a:off x="7501324" y="3217386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7DDA46-661D-4835-9A24-AED3D86D2134}"/>
              </a:ext>
            </a:extLst>
          </p:cNvPr>
          <p:cNvSpPr txBox="1"/>
          <p:nvPr/>
        </p:nvSpPr>
        <p:spPr>
          <a:xfrm>
            <a:off x="5358633" y="533315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4E4C9E-EE6B-489A-8E12-5B8713B3FF2B}"/>
              </a:ext>
            </a:extLst>
          </p:cNvPr>
          <p:cNvSpPr txBox="1"/>
          <p:nvPr/>
        </p:nvSpPr>
        <p:spPr>
          <a:xfrm>
            <a:off x="7725737" y="33494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0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4" y="2919671"/>
            <a:ext cx="4398383" cy="16042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3131366"/>
            <a:ext cx="390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다른 선분의 시작점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끝점에 </a:t>
            </a:r>
            <a:r>
              <a:rPr lang="ko-KR" altLang="en-US" u="sng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외적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시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ccw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a,b,c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 *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ccw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a,b,d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 &lt; 0</a:t>
            </a:r>
          </a:p>
          <a:p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ccw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c,d,a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 *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ccw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c,d,b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 &lt; 0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이면 충돌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907C2E-B707-45FA-9B16-D46DD98CB771}"/>
              </a:ext>
            </a:extLst>
          </p:cNvPr>
          <p:cNvCxnSpPr>
            <a:cxnSpLocks/>
          </p:cNvCxnSpPr>
          <p:nvPr/>
        </p:nvCxnSpPr>
        <p:spPr>
          <a:xfrm flipV="1">
            <a:off x="5110894" y="1185891"/>
            <a:ext cx="2628079" cy="19085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116108-6A66-45BC-89A2-1FF7A656EE86}"/>
              </a:ext>
            </a:extLst>
          </p:cNvPr>
          <p:cNvCxnSpPr>
            <a:cxnSpLocks/>
          </p:cNvCxnSpPr>
          <p:nvPr/>
        </p:nvCxnSpPr>
        <p:spPr>
          <a:xfrm>
            <a:off x="5427762" y="1751959"/>
            <a:ext cx="2975472" cy="8744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6A8543-184B-4E58-B07A-89F21D6D7C9F}"/>
              </a:ext>
            </a:extLst>
          </p:cNvPr>
          <p:cNvCxnSpPr>
            <a:cxnSpLocks/>
          </p:cNvCxnSpPr>
          <p:nvPr/>
        </p:nvCxnSpPr>
        <p:spPr>
          <a:xfrm flipH="1">
            <a:off x="5427762" y="1185891"/>
            <a:ext cx="2311211" cy="566068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2AF585-50F9-4CB9-B7F0-748C20A3F22C}"/>
              </a:ext>
            </a:extLst>
          </p:cNvPr>
          <p:cNvCxnSpPr>
            <a:cxnSpLocks/>
          </p:cNvCxnSpPr>
          <p:nvPr/>
        </p:nvCxnSpPr>
        <p:spPr>
          <a:xfrm>
            <a:off x="7738973" y="1185891"/>
            <a:ext cx="664261" cy="1392945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3C48B1-C92A-4168-AFB7-4978E9791EA9}"/>
              </a:ext>
            </a:extLst>
          </p:cNvPr>
          <p:cNvCxnSpPr>
            <a:cxnSpLocks/>
          </p:cNvCxnSpPr>
          <p:nvPr/>
        </p:nvCxnSpPr>
        <p:spPr>
          <a:xfrm flipV="1">
            <a:off x="8720102" y="1304196"/>
            <a:ext cx="2628079" cy="19085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6CF3E8-D267-4A65-984C-70AEFC3E575E}"/>
              </a:ext>
            </a:extLst>
          </p:cNvPr>
          <p:cNvCxnSpPr>
            <a:cxnSpLocks/>
          </p:cNvCxnSpPr>
          <p:nvPr/>
        </p:nvCxnSpPr>
        <p:spPr>
          <a:xfrm>
            <a:off x="9036970" y="1870264"/>
            <a:ext cx="2975472" cy="8744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12849B-8CC8-43DC-BECE-B5A318413503}"/>
              </a:ext>
            </a:extLst>
          </p:cNvPr>
          <p:cNvCxnSpPr>
            <a:cxnSpLocks/>
          </p:cNvCxnSpPr>
          <p:nvPr/>
        </p:nvCxnSpPr>
        <p:spPr>
          <a:xfrm flipV="1">
            <a:off x="8720102" y="1870264"/>
            <a:ext cx="316868" cy="130946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F7974E-A048-4D9D-AEE6-4B323F3C5909}"/>
              </a:ext>
            </a:extLst>
          </p:cNvPr>
          <p:cNvCxnSpPr>
            <a:cxnSpLocks/>
          </p:cNvCxnSpPr>
          <p:nvPr/>
        </p:nvCxnSpPr>
        <p:spPr>
          <a:xfrm flipV="1">
            <a:off x="9053013" y="1256591"/>
            <a:ext cx="2295168" cy="56617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화살표: 굽음 40">
            <a:extLst>
              <a:ext uri="{FF2B5EF4-FFF2-40B4-BE49-F238E27FC236}">
                <a16:creationId xmlns:a16="http://schemas.microsoft.com/office/drawing/2014/main" id="{3FAA281A-5B4D-4E3A-85AA-96F2EF6ED7D7}"/>
              </a:ext>
            </a:extLst>
          </p:cNvPr>
          <p:cNvSpPr/>
          <p:nvPr/>
        </p:nvSpPr>
        <p:spPr>
          <a:xfrm rot="8359804" flipH="1" flipV="1">
            <a:off x="6884029" y="1309106"/>
            <a:ext cx="338932" cy="361422"/>
          </a:xfrm>
          <a:prstGeom prst="bentArrow">
            <a:avLst>
              <a:gd name="adj1" fmla="val 25000"/>
              <a:gd name="adj2" fmla="val 29369"/>
              <a:gd name="adj3" fmla="val 46847"/>
              <a:gd name="adj4" fmla="val 5840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CDD551F4-C5A7-486F-933D-9B0F7A5F25D8}"/>
              </a:ext>
            </a:extLst>
          </p:cNvPr>
          <p:cNvSpPr/>
          <p:nvPr/>
        </p:nvSpPr>
        <p:spPr>
          <a:xfrm rot="8359804" flipH="1">
            <a:off x="7140349" y="1563735"/>
            <a:ext cx="366584" cy="364387"/>
          </a:xfrm>
          <a:prstGeom prst="bentArrow">
            <a:avLst>
              <a:gd name="adj1" fmla="val 25000"/>
              <a:gd name="adj2" fmla="val 29369"/>
              <a:gd name="adj3" fmla="val 46847"/>
              <a:gd name="adj4" fmla="val 5840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화살표: 굽음 42">
            <a:extLst>
              <a:ext uri="{FF2B5EF4-FFF2-40B4-BE49-F238E27FC236}">
                <a16:creationId xmlns:a16="http://schemas.microsoft.com/office/drawing/2014/main" id="{25EF989D-300C-4DDD-AF96-F1BBA11835C8}"/>
              </a:ext>
            </a:extLst>
          </p:cNvPr>
          <p:cNvSpPr/>
          <p:nvPr/>
        </p:nvSpPr>
        <p:spPr>
          <a:xfrm rot="13887737" flipV="1">
            <a:off x="9723603" y="1586011"/>
            <a:ext cx="338017" cy="441887"/>
          </a:xfrm>
          <a:prstGeom prst="bentArrow">
            <a:avLst>
              <a:gd name="adj1" fmla="val 25000"/>
              <a:gd name="adj2" fmla="val 29369"/>
              <a:gd name="adj3" fmla="val 46847"/>
              <a:gd name="adj4" fmla="val 5840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굽음 43">
            <a:extLst>
              <a:ext uri="{FF2B5EF4-FFF2-40B4-BE49-F238E27FC236}">
                <a16:creationId xmlns:a16="http://schemas.microsoft.com/office/drawing/2014/main" id="{8625BCA2-EFBC-4895-BD40-5BC78127AE0B}"/>
              </a:ext>
            </a:extLst>
          </p:cNvPr>
          <p:cNvSpPr/>
          <p:nvPr/>
        </p:nvSpPr>
        <p:spPr>
          <a:xfrm rot="13887737">
            <a:off x="9306237" y="1884315"/>
            <a:ext cx="365594" cy="445512"/>
          </a:xfrm>
          <a:prstGeom prst="bentArrow">
            <a:avLst>
              <a:gd name="adj1" fmla="val 25000"/>
              <a:gd name="adj2" fmla="val 29369"/>
              <a:gd name="adj3" fmla="val 46847"/>
              <a:gd name="adj4" fmla="val 5840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4989A-4648-4FA8-A172-F10C5CA92B2B}"/>
              </a:ext>
            </a:extLst>
          </p:cNvPr>
          <p:cNvCxnSpPr>
            <a:cxnSpLocks/>
          </p:cNvCxnSpPr>
          <p:nvPr/>
        </p:nvCxnSpPr>
        <p:spPr>
          <a:xfrm flipV="1">
            <a:off x="6424934" y="4027731"/>
            <a:ext cx="2628079" cy="19085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E5BBEDE-BF35-4854-8BBD-93EDA0AE6D16}"/>
              </a:ext>
            </a:extLst>
          </p:cNvPr>
          <p:cNvCxnSpPr>
            <a:cxnSpLocks/>
          </p:cNvCxnSpPr>
          <p:nvPr/>
        </p:nvCxnSpPr>
        <p:spPr>
          <a:xfrm flipV="1">
            <a:off x="7315844" y="5468281"/>
            <a:ext cx="2401430" cy="10125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650806-D13F-409E-8159-6361861BCD5F}"/>
              </a:ext>
            </a:extLst>
          </p:cNvPr>
          <p:cNvCxnSpPr>
            <a:cxnSpLocks/>
          </p:cNvCxnSpPr>
          <p:nvPr/>
        </p:nvCxnSpPr>
        <p:spPr>
          <a:xfrm flipH="1">
            <a:off x="7315844" y="4060762"/>
            <a:ext cx="1737169" cy="242003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8DB1C0-F5F3-4487-AE5F-40BEA2844CDE}"/>
              </a:ext>
            </a:extLst>
          </p:cNvPr>
          <p:cNvCxnSpPr>
            <a:cxnSpLocks/>
          </p:cNvCxnSpPr>
          <p:nvPr/>
        </p:nvCxnSpPr>
        <p:spPr>
          <a:xfrm>
            <a:off x="9053013" y="4027731"/>
            <a:ext cx="664261" cy="144055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굽음 53">
            <a:extLst>
              <a:ext uri="{FF2B5EF4-FFF2-40B4-BE49-F238E27FC236}">
                <a16:creationId xmlns:a16="http://schemas.microsoft.com/office/drawing/2014/main" id="{F638E75E-2946-4F3C-B924-817251A43710}"/>
              </a:ext>
            </a:extLst>
          </p:cNvPr>
          <p:cNvSpPr/>
          <p:nvPr/>
        </p:nvSpPr>
        <p:spPr>
          <a:xfrm rot="8359804" flipH="1">
            <a:off x="7623536" y="5088584"/>
            <a:ext cx="366584" cy="364387"/>
          </a:xfrm>
          <a:prstGeom prst="bentArrow">
            <a:avLst>
              <a:gd name="adj1" fmla="val 25000"/>
              <a:gd name="adj2" fmla="val 29369"/>
              <a:gd name="adj3" fmla="val 46847"/>
              <a:gd name="adj4" fmla="val 5840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화살표: 굽음 54">
            <a:extLst>
              <a:ext uri="{FF2B5EF4-FFF2-40B4-BE49-F238E27FC236}">
                <a16:creationId xmlns:a16="http://schemas.microsoft.com/office/drawing/2014/main" id="{7AC6EBC8-CAD2-44CB-8766-D7FC4F83FBEE}"/>
              </a:ext>
            </a:extLst>
          </p:cNvPr>
          <p:cNvSpPr/>
          <p:nvPr/>
        </p:nvSpPr>
        <p:spPr>
          <a:xfrm rot="8359804" flipH="1">
            <a:off x="8588560" y="4308397"/>
            <a:ext cx="614268" cy="387240"/>
          </a:xfrm>
          <a:prstGeom prst="bentArrow">
            <a:avLst>
              <a:gd name="adj1" fmla="val 25000"/>
              <a:gd name="adj2" fmla="val 29369"/>
              <a:gd name="adj3" fmla="val 46847"/>
              <a:gd name="adj4" fmla="val 5840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6A46C-8EB4-4D49-BDF3-93612B3A7E83}"/>
              </a:ext>
            </a:extLst>
          </p:cNvPr>
          <p:cNvSpPr txBox="1"/>
          <p:nvPr/>
        </p:nvSpPr>
        <p:spPr>
          <a:xfrm>
            <a:off x="9053013" y="5834464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겹치지 않으면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외적 시 부호가 같음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4C9DD3-1638-4BDE-9BDD-0692C30C4418}"/>
              </a:ext>
            </a:extLst>
          </p:cNvPr>
          <p:cNvSpPr txBox="1"/>
          <p:nvPr/>
        </p:nvSpPr>
        <p:spPr>
          <a:xfrm>
            <a:off x="7738973" y="842846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A85EC0-D106-4359-9191-B13A5AE5EB5B}"/>
              </a:ext>
            </a:extLst>
          </p:cNvPr>
          <p:cNvSpPr txBox="1"/>
          <p:nvPr/>
        </p:nvSpPr>
        <p:spPr>
          <a:xfrm>
            <a:off x="5146447" y="3047922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253251-FFA8-4262-BCA6-BDB72F82C039}"/>
              </a:ext>
            </a:extLst>
          </p:cNvPr>
          <p:cNvSpPr txBox="1"/>
          <p:nvPr/>
        </p:nvSpPr>
        <p:spPr>
          <a:xfrm>
            <a:off x="5040877" y="139000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BB80F6-92C5-4CA4-A7A5-C5512F4582F0}"/>
              </a:ext>
            </a:extLst>
          </p:cNvPr>
          <p:cNvSpPr txBox="1"/>
          <p:nvPr/>
        </p:nvSpPr>
        <p:spPr>
          <a:xfrm>
            <a:off x="8016081" y="259789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3F56BE-D80B-4D9C-97FA-E1F6CAA43B13}"/>
              </a:ext>
            </a:extLst>
          </p:cNvPr>
          <p:cNvSpPr txBox="1"/>
          <p:nvPr/>
        </p:nvSpPr>
        <p:spPr>
          <a:xfrm>
            <a:off x="11425227" y="1001994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0DE2FC-55F0-47B3-B07C-26C032163EB7}"/>
              </a:ext>
            </a:extLst>
          </p:cNvPr>
          <p:cNvSpPr txBox="1"/>
          <p:nvPr/>
        </p:nvSpPr>
        <p:spPr>
          <a:xfrm>
            <a:off x="8516559" y="3217542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B028AB-0817-473C-87FA-ACC96ECFF1D0}"/>
              </a:ext>
            </a:extLst>
          </p:cNvPr>
          <p:cNvSpPr txBox="1"/>
          <p:nvPr/>
        </p:nvSpPr>
        <p:spPr>
          <a:xfrm>
            <a:off x="8727131" y="154914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727FDD-BFF8-49B6-9A98-64BD463CD164}"/>
              </a:ext>
            </a:extLst>
          </p:cNvPr>
          <p:cNvSpPr txBox="1"/>
          <p:nvPr/>
        </p:nvSpPr>
        <p:spPr>
          <a:xfrm>
            <a:off x="11702335" y="27570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612C56-1CD9-4CD7-B246-D0102135204B}"/>
              </a:ext>
            </a:extLst>
          </p:cNvPr>
          <p:cNvSpPr txBox="1"/>
          <p:nvPr/>
        </p:nvSpPr>
        <p:spPr>
          <a:xfrm>
            <a:off x="8370558" y="250383"/>
            <a:ext cx="2015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외적 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반시계 방향 양수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시계 방향 음수</a:t>
            </a:r>
          </a:p>
        </p:txBody>
      </p:sp>
    </p:spTree>
    <p:extLst>
      <p:ext uri="{BB962C8B-B14F-4D97-AF65-F5344CB8AC3E}">
        <p14:creationId xmlns:p14="http://schemas.microsoft.com/office/powerpoint/2010/main" val="10236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4" y="2919671"/>
            <a:ext cx="4398383" cy="16042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사각형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3131366"/>
            <a:ext cx="3610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선분과 사각형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4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개의 변을 각각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4.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선분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vs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선분 과정을 거친다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하나라도 충돌하면 충돌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E07BC3-2B2A-43D9-B89E-E298ACCFBA03}"/>
              </a:ext>
            </a:extLst>
          </p:cNvPr>
          <p:cNvSpPr/>
          <p:nvPr/>
        </p:nvSpPr>
        <p:spPr>
          <a:xfrm>
            <a:off x="6494961" y="1439742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4989A-4648-4FA8-A172-F10C5CA92B2B}"/>
              </a:ext>
            </a:extLst>
          </p:cNvPr>
          <p:cNvCxnSpPr>
            <a:cxnSpLocks/>
          </p:cNvCxnSpPr>
          <p:nvPr/>
        </p:nvCxnSpPr>
        <p:spPr>
          <a:xfrm flipV="1">
            <a:off x="5501448" y="755716"/>
            <a:ext cx="2628079" cy="19085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533713-4D99-462F-BB06-9FA7078CEDB8}"/>
              </a:ext>
            </a:extLst>
          </p:cNvPr>
          <p:cNvSpPr txBox="1"/>
          <p:nvPr/>
        </p:nvSpPr>
        <p:spPr>
          <a:xfrm>
            <a:off x="5187208" y="25130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587D88-4D03-46CA-87AA-9C0B7C807EE0}"/>
              </a:ext>
            </a:extLst>
          </p:cNvPr>
          <p:cNvCxnSpPr>
            <a:cxnSpLocks/>
          </p:cNvCxnSpPr>
          <p:nvPr/>
        </p:nvCxnSpPr>
        <p:spPr>
          <a:xfrm flipV="1">
            <a:off x="8288509" y="1420691"/>
            <a:ext cx="0" cy="1822716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5486A4-61DB-49FB-AE80-2097DDAF0EFC}"/>
              </a:ext>
            </a:extLst>
          </p:cNvPr>
          <p:cNvSpPr txBox="1"/>
          <p:nvPr/>
        </p:nvSpPr>
        <p:spPr>
          <a:xfrm>
            <a:off x="8047756" y="386384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A408BB-989A-4A1C-BE25-41C3E9AD7DC1}"/>
              </a:ext>
            </a:extLst>
          </p:cNvPr>
          <p:cNvSpPr txBox="1"/>
          <p:nvPr/>
        </p:nvSpPr>
        <p:spPr>
          <a:xfrm>
            <a:off x="8375892" y="313396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71FD4-9661-4C12-9D72-B20EFB64C8E5}"/>
              </a:ext>
            </a:extLst>
          </p:cNvPr>
          <p:cNvSpPr txBox="1"/>
          <p:nvPr/>
        </p:nvSpPr>
        <p:spPr>
          <a:xfrm>
            <a:off x="8273280" y="10814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04C897-4E70-4C17-A71D-7ADFC4D10536}"/>
              </a:ext>
            </a:extLst>
          </p:cNvPr>
          <p:cNvSpPr/>
          <p:nvPr/>
        </p:nvSpPr>
        <p:spPr>
          <a:xfrm>
            <a:off x="9678034" y="1439742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6A75A0-42E6-48BB-A577-F38B6AA798C2}"/>
              </a:ext>
            </a:extLst>
          </p:cNvPr>
          <p:cNvCxnSpPr>
            <a:cxnSpLocks/>
          </p:cNvCxnSpPr>
          <p:nvPr/>
        </p:nvCxnSpPr>
        <p:spPr>
          <a:xfrm flipV="1">
            <a:off x="8684521" y="755716"/>
            <a:ext cx="2628079" cy="19085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3D711E9-C69A-411C-AEE8-7E514D6A4220}"/>
              </a:ext>
            </a:extLst>
          </p:cNvPr>
          <p:cNvSpPr txBox="1"/>
          <p:nvPr/>
        </p:nvSpPr>
        <p:spPr>
          <a:xfrm>
            <a:off x="8370281" y="25130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8B6F94A-308A-402F-89D2-F292508E0D9D}"/>
              </a:ext>
            </a:extLst>
          </p:cNvPr>
          <p:cNvCxnSpPr>
            <a:cxnSpLocks/>
          </p:cNvCxnSpPr>
          <p:nvPr/>
        </p:nvCxnSpPr>
        <p:spPr>
          <a:xfrm flipH="1">
            <a:off x="9656019" y="3219457"/>
            <a:ext cx="1850181" cy="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568940F-35D3-4E5B-95E2-83C2F78D3F5A}"/>
              </a:ext>
            </a:extLst>
          </p:cNvPr>
          <p:cNvSpPr txBox="1"/>
          <p:nvPr/>
        </p:nvSpPr>
        <p:spPr>
          <a:xfrm>
            <a:off x="11230829" y="386384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AFE727-A470-4276-B097-88F3FB7D30F5}"/>
              </a:ext>
            </a:extLst>
          </p:cNvPr>
          <p:cNvSpPr txBox="1"/>
          <p:nvPr/>
        </p:nvSpPr>
        <p:spPr>
          <a:xfrm>
            <a:off x="11553354" y="321945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CB0849-07B2-413D-913F-12D90B5F22A4}"/>
              </a:ext>
            </a:extLst>
          </p:cNvPr>
          <p:cNvSpPr txBox="1"/>
          <p:nvPr/>
        </p:nvSpPr>
        <p:spPr>
          <a:xfrm>
            <a:off x="9353906" y="32434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7C85203-5642-4BCA-BBD0-6E4D3E81476D}"/>
              </a:ext>
            </a:extLst>
          </p:cNvPr>
          <p:cNvSpPr/>
          <p:nvPr/>
        </p:nvSpPr>
        <p:spPr>
          <a:xfrm>
            <a:off x="6574452" y="4666097"/>
            <a:ext cx="1793548" cy="17797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F90C124-2BB5-4045-9DA9-F72CE065E237}"/>
              </a:ext>
            </a:extLst>
          </p:cNvPr>
          <p:cNvCxnSpPr>
            <a:cxnSpLocks/>
          </p:cNvCxnSpPr>
          <p:nvPr/>
        </p:nvCxnSpPr>
        <p:spPr>
          <a:xfrm flipV="1">
            <a:off x="5580939" y="3982071"/>
            <a:ext cx="2628079" cy="19085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B2A16A5-199E-43D7-B689-3F214EF013A4}"/>
              </a:ext>
            </a:extLst>
          </p:cNvPr>
          <p:cNvSpPr txBox="1"/>
          <p:nvPr/>
        </p:nvSpPr>
        <p:spPr>
          <a:xfrm>
            <a:off x="5266699" y="57394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1A2ED9-254B-47A6-9F52-98FCEC32A152}"/>
              </a:ext>
            </a:extLst>
          </p:cNvPr>
          <p:cNvCxnSpPr>
            <a:cxnSpLocks/>
          </p:cNvCxnSpPr>
          <p:nvPr/>
        </p:nvCxnSpPr>
        <p:spPr>
          <a:xfrm>
            <a:off x="6574452" y="4629151"/>
            <a:ext cx="0" cy="1845374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D578A9D-BB33-4F10-8BC9-DDB9FA595DA5}"/>
              </a:ext>
            </a:extLst>
          </p:cNvPr>
          <p:cNvSpPr txBox="1"/>
          <p:nvPr/>
        </p:nvSpPr>
        <p:spPr>
          <a:xfrm>
            <a:off x="8127247" y="3612739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A15BB-F00A-4CDE-A2C6-AD0B0D12D1E6}"/>
              </a:ext>
            </a:extLst>
          </p:cNvPr>
          <p:cNvSpPr txBox="1"/>
          <p:nvPr/>
        </p:nvSpPr>
        <p:spPr>
          <a:xfrm>
            <a:off x="6348126" y="644581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AE8F7-D291-4087-AEC5-81F6433C2D99}"/>
              </a:ext>
            </a:extLst>
          </p:cNvPr>
          <p:cNvSpPr txBox="1"/>
          <p:nvPr/>
        </p:nvSpPr>
        <p:spPr>
          <a:xfrm>
            <a:off x="6382324" y="42598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3A6659-9081-429A-A985-CB5B624EA88A}"/>
              </a:ext>
            </a:extLst>
          </p:cNvPr>
          <p:cNvSpPr txBox="1"/>
          <p:nvPr/>
        </p:nvSpPr>
        <p:spPr>
          <a:xfrm>
            <a:off x="7177455" y="5512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충돌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9ADF408-A527-4FF8-AD6E-725E25F502C1}"/>
              </a:ext>
            </a:extLst>
          </p:cNvPr>
          <p:cNvCxnSpPr>
            <a:cxnSpLocks/>
          </p:cNvCxnSpPr>
          <p:nvPr/>
        </p:nvCxnSpPr>
        <p:spPr>
          <a:xfrm flipV="1">
            <a:off x="5586821" y="4666097"/>
            <a:ext cx="987631" cy="119100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C3F219-8FDA-436A-B18E-E8C137AB3854}"/>
              </a:ext>
            </a:extLst>
          </p:cNvPr>
          <p:cNvCxnSpPr>
            <a:cxnSpLocks/>
          </p:cNvCxnSpPr>
          <p:nvPr/>
        </p:nvCxnSpPr>
        <p:spPr>
          <a:xfrm>
            <a:off x="5586821" y="5857102"/>
            <a:ext cx="987630" cy="56749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A89C315-6B50-432C-BD37-54376CADA281}"/>
              </a:ext>
            </a:extLst>
          </p:cNvPr>
          <p:cNvCxnSpPr>
            <a:cxnSpLocks/>
          </p:cNvCxnSpPr>
          <p:nvPr/>
        </p:nvCxnSpPr>
        <p:spPr>
          <a:xfrm flipH="1" flipV="1">
            <a:off x="5763719" y="5810561"/>
            <a:ext cx="743390" cy="48768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CC87641-3C99-4FE2-A2DC-FF8DA6B00239}"/>
              </a:ext>
            </a:extLst>
          </p:cNvPr>
          <p:cNvCxnSpPr>
            <a:cxnSpLocks/>
          </p:cNvCxnSpPr>
          <p:nvPr/>
        </p:nvCxnSpPr>
        <p:spPr>
          <a:xfrm flipV="1">
            <a:off x="6574451" y="4054696"/>
            <a:ext cx="1634567" cy="225368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1FF9A-E1CB-4EF8-87B6-1074116514EE}"/>
              </a:ext>
            </a:extLst>
          </p:cNvPr>
          <p:cNvSpPr/>
          <p:nvPr/>
        </p:nvSpPr>
        <p:spPr>
          <a:xfrm>
            <a:off x="401883" y="1084999"/>
            <a:ext cx="6904691" cy="53675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614E10-9E8B-4208-95CF-3658FF8955D2}"/>
              </a:ext>
            </a:extLst>
          </p:cNvPr>
          <p:cNvCxnSpPr>
            <a:cxnSpLocks/>
          </p:cNvCxnSpPr>
          <p:nvPr/>
        </p:nvCxnSpPr>
        <p:spPr>
          <a:xfrm>
            <a:off x="401884" y="988763"/>
            <a:ext cx="43983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2D68D27-74C2-4F9D-8848-4EFF56305CCD}"/>
              </a:ext>
            </a:extLst>
          </p:cNvPr>
          <p:cNvSpPr txBox="1">
            <a:spLocks/>
          </p:cNvSpPr>
          <p:nvPr/>
        </p:nvSpPr>
        <p:spPr>
          <a:xfrm>
            <a:off x="401884" y="215313"/>
            <a:ext cx="397995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선분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vs </a:t>
            </a:r>
            <a:r>
              <a:rPr lang="ko-KR" altLang="en-US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 </a:t>
            </a:r>
            <a:r>
              <a:rPr lang="en-US" altLang="ko-KR" sz="36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(1)</a:t>
            </a:r>
            <a:endParaRPr lang="ko-KR" altLang="en-US" sz="36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8B04E-FFBF-413C-AA34-5B95EA64E9C8}"/>
              </a:ext>
            </a:extLst>
          </p:cNvPr>
          <p:cNvSpPr txBox="1"/>
          <p:nvPr/>
        </p:nvSpPr>
        <p:spPr>
          <a:xfrm>
            <a:off x="528510" y="1221392"/>
            <a:ext cx="594906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구글링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참고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직선의 방정식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 = a + t(b-a)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원의 방정식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(X-origin)^2 = radius^2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X^2 + origin^2 - 2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 = radius^2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선의 방정식을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에 대입하여 정리하면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(b-a)^2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t^2 + 2(b-a)(a-origin)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+ (a-origin)^2 - r^2 = 0;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차 방정식 도출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근의 공식을 이용해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를 도출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X = (-b +-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√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b^2-4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origin) / 2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근의 공식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b^2 - 4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가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	&lt; 0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해가 없음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	= 0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해가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1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개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접선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	&gt; 0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해가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개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a = (b-a)^2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b = 2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(b-a)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*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(a-origin)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c = (a-c)^2-r^2</a:t>
            </a:r>
          </a:p>
          <a:p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구한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를 직선의 방정식에 대입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구한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t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중 하나라도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0 &lt;= t &lt;= 1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충돌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  <a:ea typeface="Noto Sans KR Medium" panose="020B0600000000000000" pitchFamily="34" charset="-127"/>
              <a:cs typeface="+mj-cs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혹은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이를 기울기와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y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절편을 이용해 풀이 가능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  <a:ea typeface="Noto Sans KR Medium" panose="020B0600000000000000" pitchFamily="34" charset="-127"/>
                <a:cs typeface="+mj-cs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38CF5B-DE4E-4DD9-B4FA-370755E177C4}"/>
              </a:ext>
            </a:extLst>
          </p:cNvPr>
          <p:cNvSpPr txBox="1"/>
          <p:nvPr/>
        </p:nvSpPr>
        <p:spPr>
          <a:xfrm>
            <a:off x="8672168" y="1084999"/>
            <a:ext cx="264277" cy="30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F5717AD-F90E-48DD-AA16-C8D10C27E386}"/>
              </a:ext>
            </a:extLst>
          </p:cNvPr>
          <p:cNvSpPr/>
          <p:nvPr/>
        </p:nvSpPr>
        <p:spPr>
          <a:xfrm>
            <a:off x="7720001" y="1774164"/>
            <a:ext cx="1695223" cy="16952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EEC3C11-BA23-4B66-ACC0-679C826DF6E3}"/>
              </a:ext>
            </a:extLst>
          </p:cNvPr>
          <p:cNvSpPr/>
          <p:nvPr/>
        </p:nvSpPr>
        <p:spPr>
          <a:xfrm flipH="1" flipV="1">
            <a:off x="8513560" y="2592284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F2CB8C-F070-490A-B119-E0029F804CCC}"/>
              </a:ext>
            </a:extLst>
          </p:cNvPr>
          <p:cNvSpPr txBox="1"/>
          <p:nvPr/>
        </p:nvSpPr>
        <p:spPr>
          <a:xfrm>
            <a:off x="8305248" y="1974815"/>
            <a:ext cx="1031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수선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최단거리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6431377-26CF-4960-A1F6-FF5B437D633E}"/>
              </a:ext>
            </a:extLst>
          </p:cNvPr>
          <p:cNvCxnSpPr>
            <a:cxnSpLocks/>
          </p:cNvCxnSpPr>
          <p:nvPr/>
        </p:nvCxnSpPr>
        <p:spPr>
          <a:xfrm flipV="1">
            <a:off x="7594202" y="1419341"/>
            <a:ext cx="1071983" cy="154167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0CA2549-E2A4-4F24-A91D-7B2988FC7706}"/>
              </a:ext>
            </a:extLst>
          </p:cNvPr>
          <p:cNvSpPr txBox="1"/>
          <p:nvPr/>
        </p:nvSpPr>
        <p:spPr>
          <a:xfrm>
            <a:off x="7306326" y="28458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ACCDF0-2F05-4456-8F0B-43065A5FB9E2}"/>
              </a:ext>
            </a:extLst>
          </p:cNvPr>
          <p:cNvCxnSpPr>
            <a:cxnSpLocks/>
          </p:cNvCxnSpPr>
          <p:nvPr/>
        </p:nvCxnSpPr>
        <p:spPr>
          <a:xfrm flipH="1" flipV="1">
            <a:off x="8082869" y="2293990"/>
            <a:ext cx="457517" cy="305868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8C907D-C054-4FD1-83F1-202A7F182ABA}"/>
              </a:ext>
            </a:extLst>
          </p:cNvPr>
          <p:cNvSpPr txBox="1"/>
          <p:nvPr/>
        </p:nvSpPr>
        <p:spPr>
          <a:xfrm>
            <a:off x="11082026" y="1163620"/>
            <a:ext cx="264277" cy="30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2031923-1089-435E-A334-421749246549}"/>
              </a:ext>
            </a:extLst>
          </p:cNvPr>
          <p:cNvSpPr/>
          <p:nvPr/>
        </p:nvSpPr>
        <p:spPr>
          <a:xfrm>
            <a:off x="10129859" y="1852785"/>
            <a:ext cx="1695223" cy="16952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854E026-5EEF-4BDF-9239-717103527AA6}"/>
              </a:ext>
            </a:extLst>
          </p:cNvPr>
          <p:cNvSpPr/>
          <p:nvPr/>
        </p:nvSpPr>
        <p:spPr>
          <a:xfrm flipH="1" flipV="1">
            <a:off x="10923418" y="2670905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E41B992-B64E-4B6A-AFFA-A396DB14800D}"/>
              </a:ext>
            </a:extLst>
          </p:cNvPr>
          <p:cNvCxnSpPr>
            <a:cxnSpLocks/>
          </p:cNvCxnSpPr>
          <p:nvPr/>
        </p:nvCxnSpPr>
        <p:spPr>
          <a:xfrm flipV="1">
            <a:off x="10034950" y="1434939"/>
            <a:ext cx="980587" cy="10125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2FD41E0-5FC1-47F7-AF4C-7AB14F1B5790}"/>
              </a:ext>
            </a:extLst>
          </p:cNvPr>
          <p:cNvSpPr txBox="1"/>
          <p:nvPr/>
        </p:nvSpPr>
        <p:spPr>
          <a:xfrm>
            <a:off x="9699168" y="23310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8FA484-9FD0-4BEC-82AB-B40832A7C207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10378119" y="2101043"/>
            <a:ext cx="572125" cy="57743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2BC81076-9A33-476D-A6E1-18AFE0EEE4F2}"/>
              </a:ext>
            </a:extLst>
          </p:cNvPr>
          <p:cNvSpPr/>
          <p:nvPr/>
        </p:nvSpPr>
        <p:spPr>
          <a:xfrm flipH="1" flipV="1">
            <a:off x="8033525" y="2226549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0FFADB-17F3-43A9-B032-DD9730DE510B}"/>
              </a:ext>
            </a:extLst>
          </p:cNvPr>
          <p:cNvSpPr txBox="1"/>
          <p:nvPr/>
        </p:nvSpPr>
        <p:spPr>
          <a:xfrm>
            <a:off x="7812480" y="200008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4FB11E-ABB9-402D-8B63-0737B444518D}"/>
              </a:ext>
            </a:extLst>
          </p:cNvPr>
          <p:cNvSpPr txBox="1"/>
          <p:nvPr/>
        </p:nvSpPr>
        <p:spPr>
          <a:xfrm>
            <a:off x="9618352" y="3628044"/>
            <a:ext cx="264277" cy="30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2BBE04D-0DCC-44F3-8AE0-1F6B028DA29C}"/>
              </a:ext>
            </a:extLst>
          </p:cNvPr>
          <p:cNvSpPr/>
          <p:nvPr/>
        </p:nvSpPr>
        <p:spPr>
          <a:xfrm>
            <a:off x="8851556" y="4437815"/>
            <a:ext cx="1695223" cy="16952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F18C96F-7D58-45A5-8A83-2CC9BD277E84}"/>
              </a:ext>
            </a:extLst>
          </p:cNvPr>
          <p:cNvSpPr/>
          <p:nvPr/>
        </p:nvSpPr>
        <p:spPr>
          <a:xfrm flipH="1" flipV="1">
            <a:off x="9645115" y="5255935"/>
            <a:ext cx="108105" cy="10810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51500B-BBD1-4B9E-8F41-42DB7D2B6AEA}"/>
              </a:ext>
            </a:extLst>
          </p:cNvPr>
          <p:cNvCxnSpPr>
            <a:cxnSpLocks/>
          </p:cNvCxnSpPr>
          <p:nvPr/>
        </p:nvCxnSpPr>
        <p:spPr>
          <a:xfrm flipV="1">
            <a:off x="8571276" y="3899363"/>
            <a:ext cx="980587" cy="10125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747F6D-23F6-4849-8183-583D62721118}"/>
              </a:ext>
            </a:extLst>
          </p:cNvPr>
          <p:cNvSpPr txBox="1"/>
          <p:nvPr/>
        </p:nvSpPr>
        <p:spPr>
          <a:xfrm>
            <a:off x="8235494" y="47954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7AF63D7-E6E1-4F8E-A421-46C3A4D08BD4}"/>
              </a:ext>
            </a:extLst>
          </p:cNvPr>
          <p:cNvCxnSpPr>
            <a:cxnSpLocks/>
          </p:cNvCxnSpPr>
          <p:nvPr/>
        </p:nvCxnSpPr>
        <p:spPr>
          <a:xfrm flipH="1" flipV="1">
            <a:off x="8962273" y="4558157"/>
            <a:ext cx="709668" cy="705352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94944D-4725-42E0-98AE-C5681FF35ADB}"/>
              </a:ext>
            </a:extLst>
          </p:cNvPr>
          <p:cNvSpPr txBox="1"/>
          <p:nvPr/>
        </p:nvSpPr>
        <p:spPr>
          <a:xfrm>
            <a:off x="9336300" y="619845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 &lt;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88CE19-3771-4E45-B0CC-0291F1FF8B26}"/>
              </a:ext>
            </a:extLst>
          </p:cNvPr>
          <p:cNvSpPr txBox="1"/>
          <p:nvPr/>
        </p:nvSpPr>
        <p:spPr>
          <a:xfrm>
            <a:off x="8138075" y="357435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 &gt;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D4CF42-B6C2-44AC-9411-847D64C133C5}"/>
              </a:ext>
            </a:extLst>
          </p:cNvPr>
          <p:cNvSpPr txBox="1"/>
          <p:nvPr/>
        </p:nvSpPr>
        <p:spPr>
          <a:xfrm>
            <a:off x="10573354" y="357435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 = 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6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1304</Words>
  <Application>Microsoft Office PowerPoint</Application>
  <PresentationFormat>와이드스크린</PresentationFormat>
  <Paragraphs>281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Noto Sans KR Medium</vt:lpstr>
      <vt:lpstr>맑은 고딕</vt:lpstr>
      <vt:lpstr>Arial</vt:lpstr>
      <vt:lpstr>Consolas</vt:lpstr>
      <vt:lpstr>Wingdings</vt:lpstr>
      <vt:lpstr>Office 테마</vt:lpstr>
      <vt:lpstr>[Win32 API]   2D 충돌체크 공부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[Winapi]  2D 충돌체크</dc:title>
  <dc:creator>유 재준</dc:creator>
  <cp:lastModifiedBy>유 재준</cp:lastModifiedBy>
  <cp:revision>99</cp:revision>
  <dcterms:created xsi:type="dcterms:W3CDTF">2022-02-04T06:26:41Z</dcterms:created>
  <dcterms:modified xsi:type="dcterms:W3CDTF">2022-02-04T11:04:20Z</dcterms:modified>
</cp:coreProperties>
</file>