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0" r:id="rId3"/>
    <p:sldId id="261" r:id="rId4"/>
    <p:sldId id="269" r:id="rId5"/>
    <p:sldId id="262" r:id="rId6"/>
    <p:sldId id="273" r:id="rId7"/>
    <p:sldId id="270" r:id="rId8"/>
    <p:sldId id="275" r:id="rId9"/>
    <p:sldId id="276" r:id="rId10"/>
    <p:sldId id="263" r:id="rId11"/>
    <p:sldId id="271" r:id="rId12"/>
    <p:sldId id="272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KoPub돋움체 Light" panose="00000300000000000000" pitchFamily="2" charset="-127"/>
      <p:regular r:id="rId20"/>
    </p:embeddedFont>
    <p:embeddedFont>
      <p:font typeface="나눔스퀘어" panose="020B0600000101010101" pitchFamily="50" charset="-127"/>
      <p:regular r:id="rId21"/>
    </p:embeddedFont>
    <p:embeddedFont>
      <p:font typeface="나눔스퀘어 ExtraBold" panose="020B0600000101010101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1730"/>
    <a:srgbClr val="042A54"/>
    <a:srgbClr val="FFFFFF"/>
    <a:srgbClr val="063E7B"/>
    <a:srgbClr val="F03E53"/>
    <a:srgbClr val="57ABFF"/>
    <a:srgbClr val="CBEFFF"/>
    <a:srgbClr val="0B59AD"/>
    <a:srgbClr val="157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5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8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3D52-B5BE-4FF6-949B-64820011A74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1537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1069285" y="2742852"/>
            <a:ext cx="7005444" cy="1495515"/>
            <a:chOff x="1069285" y="2742853"/>
            <a:chExt cx="7005444" cy="1345406"/>
          </a:xfrm>
          <a:scene3d>
            <a:camera prst="obliqueTopLeft"/>
            <a:lightRig rig="threePt" dir="t"/>
          </a:scene3d>
        </p:grpSpPr>
        <p:sp>
          <p:nvSpPr>
            <p:cNvPr id="51" name="TextBox 50"/>
            <p:cNvSpPr txBox="1"/>
            <p:nvPr/>
          </p:nvSpPr>
          <p:spPr>
            <a:xfrm>
              <a:off x="1069285" y="3201085"/>
              <a:ext cx="7005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인터넷 서점 어느 곳에서 사야 싸게 살까</a:t>
              </a:r>
              <a:r>
                <a:rPr lang="en-US" altLang="ko-KR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479633" y="280635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32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3394361" y="2742853"/>
              <a:ext cx="23552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3394361" y="4088259"/>
              <a:ext cx="23552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2F5A38-5E8C-4C5B-8242-86E35D1B0D3F}"/>
              </a:ext>
            </a:extLst>
          </p:cNvPr>
          <p:cNvSpPr/>
          <p:nvPr/>
        </p:nvSpPr>
        <p:spPr>
          <a:xfrm>
            <a:off x="6631774" y="5711309"/>
            <a:ext cx="2512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산업융합학부 정보융합전공</a:t>
            </a:r>
            <a:endParaRPr lang="en-US" altLang="ko-KR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2017052842 </a:t>
            </a:r>
            <a:r>
              <a:rPr lang="ko-KR" altLang="en-US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유승욱</a:t>
            </a:r>
          </a:p>
        </p:txBody>
      </p:sp>
    </p:spTree>
    <p:extLst>
      <p:ext uri="{BB962C8B-B14F-4D97-AF65-F5344CB8AC3E}">
        <p14:creationId xmlns:p14="http://schemas.microsoft.com/office/powerpoint/2010/main" val="185749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26383" cy="461665"/>
            <a:chOff x="177139" y="302180"/>
            <a:chExt cx="172638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실행 결과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877534"/>
            <a:ext cx="1875746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21A0B9-7804-4A71-AA3C-43915FF80D2B}"/>
              </a:ext>
            </a:extLst>
          </p:cNvPr>
          <p:cNvSpPr/>
          <p:nvPr/>
        </p:nvSpPr>
        <p:spPr>
          <a:xfrm>
            <a:off x="518984" y="1509949"/>
            <a:ext cx="862501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상황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기다리고 기다리던 방학이 시작됐다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승욱은 방학 때 책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권을 읽기로 목표를 정하고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3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사이트에 서 가격비교를 해봤다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과연 어느 인터넷 서점에서 사는게 가장 가격이 저렴할까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마지막에 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책의 적립금은 사용할 수 없다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829090-2579-4193-A0E0-99DDD97D6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26751"/>
              </p:ext>
            </p:extLst>
          </p:nvPr>
        </p:nvGraphicFramePr>
        <p:xfrm>
          <a:off x="518984" y="2824487"/>
          <a:ext cx="8348788" cy="2604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84">
                  <a:extLst>
                    <a:ext uri="{9D8B030D-6E8A-4147-A177-3AD203B41FA5}">
                      <a16:colId xmlns:a16="http://schemas.microsoft.com/office/drawing/2014/main" val="3080262126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298688329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2677904009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3404494722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3987769378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934151434"/>
                    </a:ext>
                  </a:extLst>
                </a:gridCol>
                <a:gridCol w="1192684">
                  <a:extLst>
                    <a:ext uri="{9D8B030D-6E8A-4147-A177-3AD203B41FA5}">
                      <a16:colId xmlns:a16="http://schemas.microsoft.com/office/drawing/2014/main" val="4257898641"/>
                    </a:ext>
                  </a:extLst>
                </a:gridCol>
              </a:tblGrid>
              <a:tr h="3961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교보문고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YES24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알라딘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84023"/>
                  </a:ext>
                </a:extLst>
              </a:tr>
              <a:tr h="3961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가격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적립금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가격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적립금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가격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bg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적립금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381794"/>
                  </a:ext>
                </a:extLst>
              </a:tr>
              <a:tr h="604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우리가 몸이 세계라면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14,000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1,200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1,100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782066"/>
                  </a:ext>
                </a:extLst>
              </a:tr>
              <a:tr h="604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쾌락독서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15,000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14,000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14,100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3417"/>
                  </a:ext>
                </a:extLst>
              </a:tr>
              <a:tr h="604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그래도 우리의 나날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18,000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1,500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17,500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17,800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350</a:t>
                      </a:r>
                      <a:endParaRPr lang="ko-KR" altLang="en-US" sz="12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6821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AC6421-4C9F-433B-B8DE-5FC00AC7795E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62991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26383" cy="461665"/>
            <a:chOff x="177139" y="302180"/>
            <a:chExt cx="172638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실행 결과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877534"/>
            <a:ext cx="1875746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21A0B9-7804-4A71-AA3C-43915FF80D2B}"/>
              </a:ext>
            </a:extLst>
          </p:cNvPr>
          <p:cNvSpPr/>
          <p:nvPr/>
        </p:nvSpPr>
        <p:spPr>
          <a:xfrm>
            <a:off x="5195759" y="1376335"/>
            <a:ext cx="86250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첫 번째 열인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교보문고에서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사는게 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가장 싼 것으로 확인할 수 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맨 마지막에 구매한 책의 적립금은 사용할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없기에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40,500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원이 드는 걸 확인할 수 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1A1B8C-BE0C-4457-A4D7-485489CC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0" y="1376336"/>
            <a:ext cx="4857876" cy="40206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B72A77-F9C7-4AE3-9B90-6E4E77BB8D00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24672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407386" cy="461665"/>
            <a:chOff x="177139" y="302180"/>
            <a:chExt cx="1407386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369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 </a:t>
              </a:r>
              <a:r>
                <a:rPr lang="ko-KR" altLang="en-US" sz="2400" spc="-150" dirty="0" err="1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296AB-485D-4C39-B8A0-13CB0812FA0E}"/>
              </a:ext>
            </a:extLst>
          </p:cNvPr>
          <p:cNvSpPr/>
          <p:nvPr/>
        </p:nvSpPr>
        <p:spPr>
          <a:xfrm>
            <a:off x="518984" y="1509949"/>
            <a:ext cx="86250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과제를 수행하면서 책 가격에 포인트를 사용해서 결과값을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찾아내야하는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변수를 표현하는게 가장 어려웠습니다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그래서 포기하고 싶었던 적도 많고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문제를 선택한 내 자신에 대해 자책도 많이 하곤 했는데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내가 관심있는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실생활 유용 정보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분야에 대해 직접 선택해 보고 문제를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풀다보니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끝까찌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해보고 싶다는 책임감이 생겼습니다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그래서 주변 지인들 또는 친구들에게 노트북을 직접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들고가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하나하나 조언을 받으며 여러 시행착오를 거친 끝에 끝까지 해내게 된 것 같습니다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프로그래밍이 항상 어렵게만 느껴졌는데 이번 과제를 통해 자신감이 조금은 생긴 것 같습니다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36524A-0E33-4BC0-B6D8-06F9979ADC89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82492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49099" y="1694615"/>
            <a:ext cx="2535878" cy="3827355"/>
            <a:chOff x="4755399" y="1694615"/>
            <a:chExt cx="2535878" cy="3827355"/>
          </a:xfrm>
          <a:scene3d>
            <a:camera prst="obliqueTopLeft"/>
            <a:lightRig rig="threePt" dir="t"/>
          </a:scene3d>
        </p:grpSpPr>
        <p:sp>
          <p:nvSpPr>
            <p:cNvPr id="3" name="직사각형 2"/>
            <p:cNvSpPr/>
            <p:nvPr/>
          </p:nvSpPr>
          <p:spPr>
            <a:xfrm>
              <a:off x="4755399" y="1773435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31599" y="1694615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65750" y="1694615"/>
              <a:ext cx="19255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문제  요약 설명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55399" y="2614858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1599" y="2536038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5750" y="2536038"/>
              <a:ext cx="1287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풀이 방식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55399" y="3456281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31599" y="3377461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65750" y="3377461"/>
              <a:ext cx="1287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실행 결과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55399" y="4297704"/>
              <a:ext cx="76200" cy="30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1599" y="4218884"/>
              <a:ext cx="534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65750" y="4218884"/>
              <a:ext cx="9685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느낀점</a:t>
              </a:r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65750" y="5060305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99453" y="1576881"/>
            <a:ext cx="986167" cy="897201"/>
            <a:chOff x="999453" y="1602281"/>
            <a:chExt cx="986167" cy="897201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999453" y="1602281"/>
              <a:ext cx="9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7887" y="209937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  <a:endPara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28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2306670" cy="461665"/>
            <a:chOff x="177139" y="302180"/>
            <a:chExt cx="230667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268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요약 설명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879414"/>
            <a:ext cx="1341938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8CF9A-9F02-4A09-B23B-D83A18775A02}"/>
              </a:ext>
            </a:extLst>
          </p:cNvPr>
          <p:cNvSpPr txBox="1"/>
          <p:nvPr/>
        </p:nvSpPr>
        <p:spPr>
          <a:xfrm>
            <a:off x="253339" y="1182369"/>
            <a:ext cx="84620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이름</a:t>
            </a:r>
            <a:r>
              <a:rPr lang="en-US" altLang="ko-KR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인터넷 서점</a:t>
            </a:r>
            <a:r>
              <a:rPr lang="en-US" altLang="ko-KR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 err="1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알고스팟</a:t>
            </a:r>
            <a:r>
              <a:rPr lang="en-US" altLang="ko-KR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선택  이유</a:t>
            </a:r>
            <a:r>
              <a:rPr lang="en-US" altLang="ko-KR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</a:t>
            </a:r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대학생이라면 누구나 겪을 수 있는 상황에서 합리적으로  책 구매를 하기 위함</a:t>
            </a:r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 학기가 시작되면 항상 부담되는 것이 비싼 교과서 가격이다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오랜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병특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생활을 마치고 복학한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이번 학기에 사야 하는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권의 교과서를 인터넷 서점에서 사기로 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인터넷 서점 간의 과다 경쟁으로 인해 모든 서점들은 한 권을 사더라도 무료 배송을 실시하고 있으며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교내 서점보다 가격도 저렴하다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그런데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자신이 가입해 있는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군데의 인터넷 서점마다 각각의 교과서 가격이 다르다는 것을 발견하게 되었다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단순하게 한 서점이 다른 서점보다 항상 싸거나 항상 비싼 경우라면 간단하겠지만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실제로는 교과서마다 가장 싸게 파는 서점이 서로 달랐다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교과서마다 가장 싸게 파는 서점에 가서 사면 좋겠지만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 서점에서 책을 많이 사면 회원등급이 오르는 혜택이 있기 때문에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서점 하나를 골라 책 전부를 구입하기로 결정했다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문제는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서점들은 포인트 제도를 실시한다는 것이다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서점에서 책을 사면 책 값의 일부에 해당하는 포인트가 적립되는데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포인트는 다른 책을 살 때 책값의 전부 혹은 일부를 내는 데 사용할 수 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따라서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어느 순서로 책을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구매하느냐에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따라서 결과적으로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스탱이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쓰는 돈이 달라질 수 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이와 같은 상황 하에서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어느 서점에서 책을 사야 가장 돈을 적게 쓸 수 있을지를 알고 싶어 한다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스탱에게는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남아 있는 포인트가 하나도 없으며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책을 모두 구입한 뒤 남는 포인트에는 신경을 쓰지 않는다고 가정하자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예를 들어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다음은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스탱이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구입해야 할 교과서들의 목록과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군데의 인터넷 서점에서의 가격 및 적립 포인트의 한 예를 보여준다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atin typeface="나눔바른고딕 Light"/>
            </a:endParaRPr>
          </a:p>
          <a:p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9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2306670" cy="461665"/>
            <a:chOff x="177139" y="302180"/>
            <a:chExt cx="230667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268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요약 설명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879414"/>
            <a:ext cx="1341938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6ACA03-6379-4027-979A-5F4A64833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47418"/>
              </p:ext>
            </p:extLst>
          </p:nvPr>
        </p:nvGraphicFramePr>
        <p:xfrm>
          <a:off x="215239" y="916215"/>
          <a:ext cx="8601054" cy="3486378"/>
        </p:xfrm>
        <a:graphic>
          <a:graphicData uri="http://schemas.openxmlformats.org/drawingml/2006/table">
            <a:tbl>
              <a:tblPr/>
              <a:tblGrid>
                <a:gridCol w="1228722">
                  <a:extLst>
                    <a:ext uri="{9D8B030D-6E8A-4147-A177-3AD203B41FA5}">
                      <a16:colId xmlns:a16="http://schemas.microsoft.com/office/drawing/2014/main" val="1753212065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1568882369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2509214959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2645263308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1879464293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3850180997"/>
                    </a:ext>
                  </a:extLst>
                </a:gridCol>
                <a:gridCol w="1228722">
                  <a:extLst>
                    <a:ext uri="{9D8B030D-6E8A-4147-A177-3AD203B41FA5}">
                      <a16:colId xmlns:a16="http://schemas.microsoft.com/office/drawing/2014/main" val="3624665035"/>
                    </a:ext>
                  </a:extLst>
                </a:gridCol>
              </a:tblGrid>
              <a:tr h="19373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교과서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서점 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98021"/>
                  </a:ext>
                </a:extLst>
              </a:tr>
              <a:tr h="193735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No24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뵤고문고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40</a:t>
                      </a:r>
                      <a:r>
                        <a:rPr lang="ko-KR" altLang="en-US" sz="1400" dirty="0"/>
                        <a:t>인의 도적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0921"/>
                  </a:ext>
                </a:extLst>
              </a:tr>
              <a:tr h="193735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포인트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가격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포인트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가격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포인트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93699"/>
                  </a:ext>
                </a:extLst>
              </a:tr>
              <a:tr h="6293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알고스팟 저지 </a:t>
                      </a:r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일만에 만들기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6,000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1,200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550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50241"/>
                  </a:ext>
                </a:extLst>
              </a:tr>
              <a:tr h="6293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동적 계획법 </a:t>
                      </a:r>
                      <a:r>
                        <a:rPr lang="en-US" altLang="ko-KR" sz="1400"/>
                        <a:t>30</a:t>
                      </a:r>
                      <a:r>
                        <a:rPr lang="ko-KR" altLang="en-US" sz="1400"/>
                        <a:t>분만에 마스터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350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75988"/>
                  </a:ext>
                </a:extLst>
              </a:tr>
              <a:tr h="6293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년에 마스터하는 파이썬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550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888549"/>
                  </a:ext>
                </a:extLst>
              </a:tr>
              <a:tr h="4841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검색 엔진 </a:t>
                      </a:r>
                      <a:r>
                        <a:rPr lang="en-US" sz="1400" dirty="0"/>
                        <a:t>for dummies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1,500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2,000 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100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770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133B55-70F5-4ECD-A875-9E06FC8A350E}"/>
              </a:ext>
            </a:extLst>
          </p:cNvPr>
          <p:cNvSpPr txBox="1"/>
          <p:nvPr/>
        </p:nvSpPr>
        <p:spPr>
          <a:xfrm>
            <a:off x="253339" y="4393068"/>
            <a:ext cx="84620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경우에는 전반적으로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No24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저렴하지만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포인트는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뵤고문고가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훨씬 많이 적립을 해 준다는 것을 알 수 있다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실제로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No24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책을 구입하게 되면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13,200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원이 들지만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뵤고문고에서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구입하면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12,800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원이면 충분하다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어떤 서점에서 책을 구입해야 가장 적은 돈을 쓰게 되는지를 계산하는 프로그램을 작성하라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입력의 첫 번째 줄에는 테스트 케이스의 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 (1 &lt;= C &lt;= 100)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주어진다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테스트 케이스의 첫 줄에는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스탱이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사야 하는 책의 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 (1 &lt;= N &lt;= 200)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서점의 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 (1 &lt;= M &lt;= 100)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주어지며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후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줄에 각각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개의 정수 쌍이 주어진다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때 </a:t>
            </a:r>
            <a:r>
              <a:rPr lang="en-US" altLang="ko-KR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 줄의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 쌍은 </a:t>
            </a:r>
            <a:r>
              <a:rPr lang="en-US" altLang="ko-KR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 책이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번째 서점에서 팔리는 가격과 적립 포인트를 순서대로 나타낸다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모든 책의 가격은 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10,000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이하의 자연수이며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적립 포인트는 책의 가격보다 작은 음이 아닌 정수이다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4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출력</a:t>
            </a:r>
          </a:p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테스트 케이스마다 한 줄로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스탱이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써야 하는 최소의 금액을 출력한다</a:t>
            </a:r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0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26383" cy="461665"/>
            <a:chOff x="177139" y="302180"/>
            <a:chExt cx="172638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296AB-485D-4C39-B8A0-13CB0812FA0E}"/>
              </a:ext>
            </a:extLst>
          </p:cNvPr>
          <p:cNvSpPr/>
          <p:nvPr/>
        </p:nvSpPr>
        <p:spPr>
          <a:xfrm>
            <a:off x="518984" y="1509949"/>
            <a:ext cx="86250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  <a:endParaRPr lang="en-US" altLang="ko-KR" sz="2400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메인문에선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테스트케이스 만큼의 입력을 받고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진행해 테스트케이스 숫자만큼 책 구입을 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진행하였음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먼저 책의 수와 서점 수를 입력 받고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그것을 각각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형으로 변환해 변수에 넣음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Book_Store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서점수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만큼의 길이의 배열을 만들어 그것을 각각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BookStore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클래스로 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만들어줌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마지막으로 책의 수만큼 가격과 포인트를 입력하는데 그것의 공백을 제거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서점 수의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배만큼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서점이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개라면 가격과 포인트 한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쌍씩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이니까 한 줄의 문자열은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for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문을 진행하고 가격과 포인트를 변수에 넣고 이것으로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클래스에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넣어줌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만들어 놓은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클래스의 변수를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Book_Store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클래스에 차곡차곡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쌓아줌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이렇게 한 곳에 몰아 넣은 뒤 만들어 놓은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min_price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이용하여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최저값을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구해줌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828843-3D36-49F6-A517-09E8B048D989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29503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2431704" cy="461665"/>
            <a:chOff x="177139" y="302180"/>
            <a:chExt cx="2431704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메인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828843-3D36-49F6-A517-09E8B048D989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16517-13D7-41B0-B62C-6DC3DCFF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9" y="953197"/>
            <a:ext cx="8395361" cy="39045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7C749-6028-43AE-9B09-AF0A2F7F4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39" y="4857745"/>
            <a:ext cx="8395361" cy="17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6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1726383" cy="461665"/>
            <a:chOff x="177139" y="302180"/>
            <a:chExt cx="1726383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296AB-485D-4C39-B8A0-13CB0812FA0E}"/>
              </a:ext>
            </a:extLst>
          </p:cNvPr>
          <p:cNvSpPr/>
          <p:nvPr/>
        </p:nvSpPr>
        <p:spPr>
          <a:xfrm>
            <a:off x="518984" y="1509949"/>
            <a:ext cx="86250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</a:t>
            </a:r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Store(</a:t>
            </a:r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 시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books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변수의 리스트를 가지게 되며 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books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리스트에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 </a:t>
            </a:r>
            <a:r>
              <a:rPr lang="ko-KR" altLang="en-US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넣었음</a:t>
            </a:r>
            <a:r>
              <a:rPr lang="en-US" altLang="ko-KR" spc="-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pc="-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min_price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가장 가격이 낮은 값을 계산해주는 함수인데 먼저 서점의 책들을 포인트순으로 정렬해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줌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포인트가 크면 앞으로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낮은거는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뒤로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정렬을 끝낸 후 마지막 가장 포인트가 적은 책의 포인트를 제외하고 전부 더해주고 그 값을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return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Book(</a:t>
            </a:r>
            <a:r>
              <a: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가격과 포인트를 변수로 가진 클래스를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만들어줌</a:t>
            </a:r>
            <a:endParaRPr lang="en-US" altLang="ko-KR" spc="-150" dirty="0">
              <a:solidFill>
                <a:srgbClr val="042A5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12A8-04C6-4DEF-8A6A-250BE96EB49C}"/>
              </a:ext>
            </a:extLst>
          </p:cNvPr>
          <p:cNvSpPr/>
          <p:nvPr/>
        </p:nvSpPr>
        <p:spPr>
          <a:xfrm flipH="1">
            <a:off x="8953478" y="6296025"/>
            <a:ext cx="76200" cy="307182"/>
          </a:xfrm>
          <a:prstGeom prst="rect">
            <a:avLst/>
          </a:prstGeom>
          <a:solidFill>
            <a:srgbClr val="063E7B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141825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3372731" cy="461665"/>
            <a:chOff x="177139" y="302180"/>
            <a:chExt cx="3372731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3334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(Book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Store)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C27C22E-A607-4CA1-9F91-030DAFBA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5" y="953198"/>
            <a:ext cx="8572500" cy="4143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2C72D3-871B-4ED4-9427-29A1806B0C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7"/>
          <a:stretch/>
        </p:blipFill>
        <p:spPr>
          <a:xfrm>
            <a:off x="253340" y="5097554"/>
            <a:ext cx="8572500" cy="1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color see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8362" y="0"/>
            <a:ext cx="1883214" cy="2156280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609725" y="2324100"/>
            <a:ext cx="1076325" cy="238125"/>
          </a:xfrm>
          <a:prstGeom prst="rect">
            <a:avLst/>
          </a:prstGeom>
          <a:solidFill>
            <a:srgbClr val="042A54"/>
          </a:solidFill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rgbClr val="042A54"/>
              </a:solidFill>
            </a:endParaRPr>
          </a:p>
        </p:txBody>
      </p:sp>
      <p:grpSp>
        <p:nvGrpSpPr>
          <p:cNvPr id="1063" name="그룹 1062"/>
          <p:cNvGrpSpPr/>
          <p:nvPr/>
        </p:nvGrpSpPr>
        <p:grpSpPr>
          <a:xfrm>
            <a:off x="177139" y="302180"/>
            <a:ext cx="2590402" cy="461665"/>
            <a:chOff x="177139" y="302180"/>
            <a:chExt cx="2590402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5523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 </a:t>
              </a:r>
              <a:r>
                <a:rPr lang="ko-KR" altLang="en-US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풀이 방식</a:t>
              </a:r>
              <a:r>
                <a:rPr lang="en-US" altLang="ko-KR" sz="2400" spc="-150" dirty="0">
                  <a:solidFill>
                    <a:srgbClr val="042A5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(Book)</a:t>
              </a:r>
              <a:endParaRPr lang="ko-KR" altLang="en-US" sz="2400" spc="-150" dirty="0">
                <a:solidFill>
                  <a:srgbClr val="042A5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</p:grpSp>
      <p:cxnSp>
        <p:nvCxnSpPr>
          <p:cNvPr id="6" name="직선 연결선 5"/>
          <p:cNvCxnSpPr>
            <a:cxnSpLocks/>
          </p:cNvCxnSpPr>
          <p:nvPr/>
        </p:nvCxnSpPr>
        <p:spPr>
          <a:xfrm>
            <a:off x="-76200" y="877534"/>
            <a:ext cx="1669075" cy="0"/>
          </a:xfrm>
          <a:prstGeom prst="line">
            <a:avLst/>
          </a:prstGeom>
          <a:ln>
            <a:solidFill>
              <a:srgbClr val="042A5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D9F165C-4EFB-47E0-8A91-F1569AD1B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034"/>
            <a:ext cx="9144000" cy="16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3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955</Words>
  <Application>Microsoft Office PowerPoint</Application>
  <PresentationFormat>화면 슬라이드 쇼(4:3)</PresentationFormat>
  <Paragraphs>157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Calibri</vt:lpstr>
      <vt:lpstr>KoPub돋움체 Light</vt:lpstr>
      <vt:lpstr>Calibri Light</vt:lpstr>
      <vt:lpstr>나눔스퀘어</vt:lpstr>
      <vt:lpstr>나눔스퀘어 ExtraBold</vt:lpstr>
      <vt:lpstr>나눔바른고딕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윤현</dc:creator>
  <cp:lastModifiedBy>SeungUk Yoo</cp:lastModifiedBy>
  <cp:revision>144</cp:revision>
  <dcterms:created xsi:type="dcterms:W3CDTF">2018-04-28T11:10:27Z</dcterms:created>
  <dcterms:modified xsi:type="dcterms:W3CDTF">2018-12-21T11:22:00Z</dcterms:modified>
</cp:coreProperties>
</file>