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64" r:id="rId6"/>
    <p:sldId id="265" r:id="rId7"/>
    <p:sldId id="259" r:id="rId8"/>
    <p:sldId id="260" r:id="rId9"/>
    <p:sldId id="261" r:id="rId10"/>
    <p:sldId id="262"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E0FCF30-21B4-41E1-973C-D1F198485E3B}">
          <p14:sldIdLst>
            <p14:sldId id="263"/>
            <p14:sldId id="256"/>
            <p14:sldId id="257"/>
            <p14:sldId id="258"/>
            <p14:sldId id="264"/>
            <p14:sldId id="265"/>
            <p14:sldId id="259"/>
            <p14:sldId id="260"/>
            <p14:sldId id="261"/>
            <p14:sldId id="262"/>
          </p14:sldIdLst>
        </p14:section>
        <p14:section name="无标题节" id="{082F90E4-A96C-407E-B30E-62800206C4E3}">
          <p14:sldIdLst>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155314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179881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248961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262573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118492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138848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181403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59661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391937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316331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A3A7B8-2909-4D75-8F11-C707DBB6F57F}" type="datetimeFigureOut">
              <a:rPr lang="zh-CN" altLang="en-US" smtClean="0"/>
              <a:t>2019/8/19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392661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3A7B8-2909-4D75-8F11-C707DBB6F57F}" type="datetimeFigureOut">
              <a:rPr lang="zh-CN" altLang="en-US" smtClean="0"/>
              <a:t>2019/8/19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F9F1A-B630-4E2E-81CB-63F6E3666F47}" type="slidenum">
              <a:rPr lang="zh-CN" altLang="en-US" smtClean="0"/>
              <a:t>‹#›</a:t>
            </a:fld>
            <a:endParaRPr lang="zh-CN" altLang="en-US"/>
          </a:p>
        </p:txBody>
      </p:sp>
    </p:spTree>
    <p:extLst>
      <p:ext uri="{BB962C8B-B14F-4D97-AF65-F5344CB8AC3E}">
        <p14:creationId xmlns:p14="http://schemas.microsoft.com/office/powerpoint/2010/main" val="45588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98216" y="335903"/>
            <a:ext cx="2262159" cy="923330"/>
          </a:xfrm>
          <a:prstGeom prst="rect">
            <a:avLst/>
          </a:prstGeom>
          <a:noFill/>
        </p:spPr>
        <p:txBody>
          <a:bodyPr wrap="none" rtlCol="0">
            <a:spAutoFit/>
          </a:bodyPr>
          <a:lstStyle/>
          <a:p>
            <a:pPr algn="ctr"/>
            <a:r>
              <a:rPr lang="zh-CN" altLang="en-US" sz="5400" b="1" dirty="0" smtClean="0">
                <a:latin typeface="华文新魏" panose="02010800040101010101" pitchFamily="2" charset="-122"/>
                <a:ea typeface="华文新魏" panose="02010800040101010101" pitchFamily="2" charset="-122"/>
              </a:rPr>
              <a:t>指导语</a:t>
            </a:r>
            <a:endParaRPr lang="zh-CN" altLang="en-US" sz="5400" b="1" dirty="0">
              <a:latin typeface="华文新魏" panose="02010800040101010101" pitchFamily="2" charset="-122"/>
              <a:ea typeface="华文新魏" panose="02010800040101010101" pitchFamily="2" charset="-122"/>
            </a:endParaRPr>
          </a:p>
        </p:txBody>
      </p:sp>
      <p:sp>
        <p:nvSpPr>
          <p:cNvPr id="5" name="文本框 4"/>
          <p:cNvSpPr txBox="1"/>
          <p:nvPr/>
        </p:nvSpPr>
        <p:spPr>
          <a:xfrm>
            <a:off x="675097" y="1417454"/>
            <a:ext cx="11108395" cy="4031873"/>
          </a:xfrm>
          <a:prstGeom prst="rect">
            <a:avLst/>
          </a:prstGeom>
          <a:no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您好，欢迎参加我们的“时间透视”实验，本实验分为电脑操作程序和问卷填写两个模块，总耗时约</a:t>
            </a:r>
            <a:r>
              <a:rPr lang="en-US" altLang="zh-CN" sz="3200" dirty="0" smtClean="0">
                <a:latin typeface="楷体" panose="02010609060101010101" pitchFamily="49" charset="-122"/>
                <a:ea typeface="楷体" panose="02010609060101010101" pitchFamily="49" charset="-122"/>
              </a:rPr>
              <a:t>20</a:t>
            </a:r>
            <a:r>
              <a:rPr lang="zh-CN" altLang="en-US" sz="3200" dirty="0" smtClean="0">
                <a:latin typeface="楷体" panose="02010609060101010101" pitchFamily="49" charset="-122"/>
                <a:ea typeface="楷体" panose="02010609060101010101" pitchFamily="49" charset="-122"/>
              </a:rPr>
              <a:t>分钟。</a:t>
            </a:r>
            <a:endParaRPr lang="en-US" altLang="zh-CN" sz="3200" dirty="0" smtClean="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完成顺序</a:t>
            </a:r>
            <a:r>
              <a:rPr lang="zh-CN" altLang="en-US" sz="3200" dirty="0" smtClean="0">
                <a:latin typeface="楷体" panose="02010609060101010101" pitchFamily="49" charset="-122"/>
                <a:ea typeface="楷体" panose="02010609060101010101" pitchFamily="49" charset="-122"/>
              </a:rPr>
              <a:t>为：</a:t>
            </a:r>
            <a:endParaRPr lang="en-US" altLang="zh-CN" sz="3200" dirty="0" smtClean="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电脑</a:t>
            </a:r>
            <a:r>
              <a:rPr lang="zh-CN" altLang="en-US" sz="3200" dirty="0" smtClean="0">
                <a:latin typeface="楷体" panose="02010609060101010101" pitchFamily="49" charset="-122"/>
                <a:ea typeface="楷体" panose="02010609060101010101" pitchFamily="49" charset="-122"/>
              </a:rPr>
              <a:t>操作</a:t>
            </a:r>
            <a:r>
              <a:rPr lang="zh-CN" altLang="en-US" sz="3200" dirty="0" smtClean="0">
                <a:latin typeface="楷体" panose="02010609060101010101" pitchFamily="49" charset="-122"/>
                <a:ea typeface="楷体" panose="02010609060101010101" pitchFamily="49" charset="-122"/>
              </a:rPr>
              <a:t>程序</a:t>
            </a:r>
            <a:r>
              <a:rPr lang="en-US" altLang="zh-CN" sz="3200" dirty="0" smtClean="0">
                <a:latin typeface="楷体" panose="02010609060101010101" pitchFamily="49" charset="-122"/>
                <a:ea typeface="楷体" panose="02010609060101010101" pitchFamily="49" charset="-122"/>
              </a:rPr>
              <a:t>(10</a:t>
            </a:r>
            <a:r>
              <a:rPr lang="zh-CN" altLang="en-US" sz="3200" dirty="0" smtClean="0">
                <a:latin typeface="楷体" panose="02010609060101010101" pitchFamily="49" charset="-122"/>
                <a:ea typeface="楷体" panose="02010609060101010101" pitchFamily="49" charset="-122"/>
              </a:rPr>
              <a:t>分钟</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问卷（</a:t>
            </a:r>
            <a:r>
              <a:rPr lang="en-US" altLang="zh-CN" sz="3200" dirty="0" smtClean="0">
                <a:latin typeface="楷体" panose="02010609060101010101" pitchFamily="49" charset="-122"/>
                <a:ea typeface="楷体" panose="02010609060101010101" pitchFamily="49" charset="-122"/>
              </a:rPr>
              <a:t>10</a:t>
            </a:r>
            <a:r>
              <a:rPr lang="zh-CN" altLang="en-US" sz="3200" dirty="0" smtClean="0">
                <a:latin typeface="楷体" panose="02010609060101010101" pitchFamily="49" charset="-122"/>
                <a:ea typeface="楷体" panose="02010609060101010101" pitchFamily="49" charset="-122"/>
              </a:rPr>
              <a:t>分钟）</a:t>
            </a:r>
            <a:endParaRPr lang="en-US" altLang="zh-CN" sz="3200" dirty="0" smtClean="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本研究所收集的</a:t>
            </a:r>
            <a:r>
              <a:rPr lang="zh-CN" altLang="en-US" sz="3200" dirty="0" smtClean="0">
                <a:latin typeface="楷体" panose="02010609060101010101" pitchFamily="49" charset="-122"/>
                <a:ea typeface="楷体" panose="02010609060101010101" pitchFamily="49" charset="-122"/>
              </a:rPr>
              <a:t>所有数据仅用于研究目的，您的私人信息将会被妥善保护，请放心完成各任务。</a:t>
            </a:r>
            <a:endParaRPr lang="en-US" altLang="zh-CN" sz="3200" dirty="0" smtClean="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实验过程中有任何不理解之处，请与主试联系。</a:t>
            </a:r>
            <a:endParaRPr lang="zh-CN" altLang="en-US" sz="320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rotWithShape="1">
          <a:blip r:embed="rId2"/>
          <a:srcRect t="5306" b="5170"/>
          <a:stretch/>
        </p:blipFill>
        <p:spPr>
          <a:xfrm>
            <a:off x="609600" y="363894"/>
            <a:ext cx="10972800" cy="6139543"/>
          </a:xfrm>
          <a:prstGeom prst="rect">
            <a:avLst/>
          </a:prstGeom>
        </p:spPr>
      </p:pic>
    </p:spTree>
    <p:extLst>
      <p:ext uri="{BB962C8B-B14F-4D97-AF65-F5344CB8AC3E}">
        <p14:creationId xmlns:p14="http://schemas.microsoft.com/office/powerpoint/2010/main" val="3544212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98216" y="335903"/>
            <a:ext cx="2262159" cy="923330"/>
          </a:xfrm>
          <a:prstGeom prst="rect">
            <a:avLst/>
          </a:prstGeom>
          <a:noFill/>
        </p:spPr>
        <p:txBody>
          <a:bodyPr wrap="none" rtlCol="0">
            <a:spAutoFit/>
          </a:bodyPr>
          <a:lstStyle/>
          <a:p>
            <a:pPr algn="ctr"/>
            <a:r>
              <a:rPr lang="zh-CN" altLang="en-US" sz="5400" b="1" dirty="0" smtClean="0">
                <a:latin typeface="华文新魏" panose="02010800040101010101" pitchFamily="2" charset="-122"/>
                <a:ea typeface="华文新魏" panose="02010800040101010101" pitchFamily="2" charset="-122"/>
              </a:rPr>
              <a:t>指导语</a:t>
            </a:r>
            <a:endParaRPr lang="zh-CN" altLang="en-US" sz="5400" b="1" dirty="0">
              <a:latin typeface="华文新魏" panose="02010800040101010101" pitchFamily="2" charset="-122"/>
              <a:ea typeface="华文新魏" panose="02010800040101010101" pitchFamily="2" charset="-122"/>
            </a:endParaRPr>
          </a:p>
        </p:txBody>
      </p:sp>
      <p:sp>
        <p:nvSpPr>
          <p:cNvPr id="5" name="文本框 4"/>
          <p:cNvSpPr txBox="1"/>
          <p:nvPr/>
        </p:nvSpPr>
        <p:spPr>
          <a:xfrm>
            <a:off x="675097" y="1417454"/>
            <a:ext cx="11108395" cy="2062103"/>
          </a:xfrm>
          <a:prstGeom prst="rect">
            <a:avLst/>
          </a:prstGeom>
          <a:no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您好，电脑操作部分到此结束，接下来是</a:t>
            </a:r>
            <a:r>
              <a:rPr lang="zh-CN" altLang="en-US" sz="3200" dirty="0" smtClean="0">
                <a:latin typeface="楷体" panose="02010609060101010101" pitchFamily="49" charset="-122"/>
                <a:ea typeface="楷体" panose="02010609060101010101" pitchFamily="49" charset="-122"/>
              </a:rPr>
              <a:t>问卷部分</a:t>
            </a:r>
            <a:r>
              <a:rPr lang="zh-CN" altLang="en-US" sz="3200" dirty="0" smtClean="0">
                <a:latin typeface="楷体" panose="02010609060101010101" pitchFamily="49" charset="-122"/>
                <a:ea typeface="楷体" panose="02010609060101010101" pitchFamily="49" charset="-122"/>
              </a:rPr>
              <a:t>，本部分耗时约</a:t>
            </a:r>
            <a:r>
              <a:rPr lang="en-US" altLang="zh-CN" sz="3200" dirty="0" smtClean="0">
                <a:latin typeface="楷体" panose="02010609060101010101" pitchFamily="49" charset="-122"/>
                <a:ea typeface="楷体" panose="02010609060101010101" pitchFamily="49" charset="-122"/>
              </a:rPr>
              <a:t>8</a:t>
            </a:r>
            <a:r>
              <a:rPr lang="zh-CN" altLang="en-US" sz="3200" dirty="0" smtClean="0">
                <a:latin typeface="楷体" panose="02010609060101010101" pitchFamily="49" charset="-122"/>
                <a:ea typeface="楷体" panose="02010609060101010101" pitchFamily="49" charset="-122"/>
              </a:rPr>
              <a:t>分钟，请耐心填写。</a:t>
            </a:r>
            <a:endParaRPr lang="en-US" altLang="zh-CN" sz="3200" dirty="0" smtClean="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有任何疑问，请联系主试。</a:t>
            </a:r>
            <a:endParaRPr lang="zh-CN" altLang="en-US" sz="32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rotWithShape="1">
          <a:blip r:embed="rId2"/>
          <a:srcRect t="5443" b="5169"/>
          <a:stretch/>
        </p:blipFill>
        <p:spPr>
          <a:xfrm>
            <a:off x="609600" y="373224"/>
            <a:ext cx="10972800" cy="6130213"/>
          </a:xfrm>
          <a:prstGeom prst="rect">
            <a:avLst/>
          </a:prstGeom>
        </p:spPr>
      </p:pic>
    </p:spTree>
    <p:extLst>
      <p:ext uri="{BB962C8B-B14F-4D97-AF65-F5344CB8AC3E}">
        <p14:creationId xmlns:p14="http://schemas.microsoft.com/office/powerpoint/2010/main" val="276623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33364" y="335903"/>
            <a:ext cx="3991863" cy="923330"/>
          </a:xfrm>
          <a:prstGeom prst="rect">
            <a:avLst/>
          </a:prstGeom>
          <a:noFill/>
        </p:spPr>
        <p:txBody>
          <a:bodyPr wrap="none" rtlCol="0">
            <a:spAutoFit/>
          </a:bodyPr>
          <a:lstStyle/>
          <a:p>
            <a:pPr algn="ctr"/>
            <a:r>
              <a:rPr lang="en-US" altLang="zh-CN" sz="5400" b="1" dirty="0" smtClean="0">
                <a:latin typeface="Microsoft YaHei UI" panose="020B0503020204020204" pitchFamily="34" charset="-122"/>
                <a:ea typeface="Microsoft YaHei UI" panose="020B0503020204020204" pitchFamily="34" charset="-122"/>
              </a:rPr>
              <a:t>Instruction</a:t>
            </a:r>
            <a:endParaRPr lang="zh-CN" altLang="en-US" sz="5400" b="1" dirty="0">
              <a:latin typeface="Microsoft YaHei UI" panose="020B0503020204020204" pitchFamily="34" charset="-122"/>
              <a:ea typeface="Microsoft YaHei UI" panose="020B0503020204020204" pitchFamily="34" charset="-122"/>
            </a:endParaRPr>
          </a:p>
        </p:txBody>
      </p:sp>
      <p:sp>
        <p:nvSpPr>
          <p:cNvPr id="6" name="文本框 5"/>
          <p:cNvSpPr txBox="1"/>
          <p:nvPr/>
        </p:nvSpPr>
        <p:spPr>
          <a:xfrm>
            <a:off x="675097" y="1427184"/>
            <a:ext cx="11108395" cy="4770537"/>
          </a:xfrm>
          <a:prstGeom prst="rect">
            <a:avLst/>
          </a:prstGeom>
          <a:noFill/>
        </p:spPr>
        <p:txBody>
          <a:bodyPr wrap="square" rtlCol="0">
            <a:spAutoFit/>
          </a:bodyPr>
          <a:lstStyle/>
          <a:p>
            <a:pPr algn="just"/>
            <a:r>
              <a:rPr lang="en-US" altLang="zh-CN" sz="3200" dirty="0" smtClean="0">
                <a:latin typeface="Microsoft YaHei UI" panose="020B0503020204020204" pitchFamily="34" charset="-122"/>
                <a:ea typeface="Microsoft YaHei UI" panose="020B0503020204020204" pitchFamily="34" charset="-122"/>
              </a:rPr>
              <a:t>Welcome to our ‘</a:t>
            </a:r>
            <a:r>
              <a:rPr lang="en-US" altLang="zh-CN" sz="3200" b="1" dirty="0" smtClean="0">
                <a:latin typeface="Microsoft YaHei UI" panose="020B0503020204020204" pitchFamily="34" charset="-122"/>
                <a:ea typeface="Microsoft YaHei UI" panose="020B0503020204020204" pitchFamily="34" charset="-122"/>
              </a:rPr>
              <a:t>Time Perspective</a:t>
            </a:r>
            <a:r>
              <a:rPr lang="en-US" altLang="zh-CN" sz="3200" dirty="0" smtClean="0">
                <a:latin typeface="Microsoft YaHei UI" panose="020B0503020204020204" pitchFamily="34" charset="-122"/>
                <a:ea typeface="Microsoft YaHei UI" panose="020B0503020204020204" pitchFamily="34" charset="-122"/>
              </a:rPr>
              <a:t>’ experiment</a:t>
            </a:r>
            <a:r>
              <a:rPr lang="en-US" altLang="zh-CN" sz="3200" dirty="0" smtClean="0">
                <a:latin typeface="Microsoft YaHei UI" panose="020B0503020204020204" pitchFamily="34" charset="-122"/>
                <a:ea typeface="Microsoft YaHei UI" panose="020B0503020204020204" pitchFamily="34" charset="-122"/>
              </a:rPr>
              <a:t>!</a:t>
            </a:r>
          </a:p>
          <a:p>
            <a:pPr algn="just"/>
            <a:r>
              <a:rPr lang="en-US" altLang="zh-CN" sz="3200" dirty="0" smtClean="0">
                <a:latin typeface="Microsoft YaHei UI" panose="020B0503020204020204" pitchFamily="34" charset="-122"/>
                <a:ea typeface="Microsoft YaHei UI" panose="020B0503020204020204" pitchFamily="34" charset="-122"/>
              </a:rPr>
              <a:t>This experiment is divided into 2 parts: (</a:t>
            </a:r>
            <a:r>
              <a:rPr lang="en-US" altLang="zh-CN" sz="3200" b="1" dirty="0" smtClean="0">
                <a:latin typeface="Microsoft YaHei UI" panose="020B0503020204020204" pitchFamily="34" charset="-122"/>
                <a:ea typeface="Microsoft YaHei UI" panose="020B0503020204020204" pitchFamily="34" charset="-122"/>
              </a:rPr>
              <a:t>1)computer operation </a:t>
            </a:r>
            <a:r>
              <a:rPr lang="en-US" altLang="zh-CN" sz="3200" dirty="0" smtClean="0">
                <a:latin typeface="Microsoft YaHei UI" panose="020B0503020204020204" pitchFamily="34" charset="-122"/>
                <a:ea typeface="Microsoft YaHei UI" panose="020B0503020204020204" pitchFamily="34" charset="-122"/>
              </a:rPr>
              <a:t>and (2)</a:t>
            </a:r>
            <a:r>
              <a:rPr lang="en-US" altLang="zh-CN" sz="3200" b="1" dirty="0" smtClean="0">
                <a:latin typeface="Microsoft YaHei UI" panose="020B0503020204020204" pitchFamily="34" charset="-122"/>
                <a:ea typeface="Microsoft YaHei UI" panose="020B0503020204020204" pitchFamily="34" charset="-122"/>
              </a:rPr>
              <a:t>questionnaire</a:t>
            </a:r>
            <a:r>
              <a:rPr lang="en-US" altLang="zh-CN" sz="3200" dirty="0" smtClean="0">
                <a:latin typeface="Microsoft YaHei UI" panose="020B0503020204020204" pitchFamily="34" charset="-122"/>
                <a:ea typeface="Microsoft YaHei UI" panose="020B0503020204020204" pitchFamily="34" charset="-122"/>
              </a:rPr>
              <a:t>, which would spare you about </a:t>
            </a:r>
            <a:r>
              <a:rPr lang="en-US" altLang="zh-CN" sz="3200" b="1" dirty="0" smtClean="0">
                <a:latin typeface="Microsoft YaHei UI" panose="020B0503020204020204" pitchFamily="34" charset="-122"/>
                <a:ea typeface="Microsoft YaHei UI" panose="020B0503020204020204" pitchFamily="34" charset="-122"/>
              </a:rPr>
              <a:t>20 minutes </a:t>
            </a:r>
            <a:r>
              <a:rPr lang="en-US" altLang="zh-CN" sz="3200" dirty="0" smtClean="0">
                <a:latin typeface="Microsoft YaHei UI" panose="020B0503020204020204" pitchFamily="34" charset="-122"/>
                <a:ea typeface="Microsoft YaHei UI" panose="020B0503020204020204" pitchFamily="34" charset="-122"/>
              </a:rPr>
              <a:t>totally. The experiment order is:</a:t>
            </a:r>
          </a:p>
          <a:p>
            <a:pPr algn="just"/>
            <a:r>
              <a:rPr lang="en-US" altLang="zh-CN" sz="3200" dirty="0" smtClean="0">
                <a:latin typeface="Microsoft YaHei UI" panose="020B0503020204020204" pitchFamily="34" charset="-122"/>
                <a:ea typeface="Microsoft YaHei UI" panose="020B0503020204020204" pitchFamily="34" charset="-122"/>
              </a:rPr>
              <a:t>Computer Operation(10 min)——Questionnaire(10min)</a:t>
            </a:r>
          </a:p>
          <a:p>
            <a:pPr algn="just"/>
            <a:endParaRPr lang="en-US" altLang="zh-CN" sz="3200" dirty="0">
              <a:latin typeface="Microsoft YaHei UI" panose="020B0503020204020204" pitchFamily="34" charset="-122"/>
              <a:ea typeface="Microsoft YaHei UI" panose="020B0503020204020204" pitchFamily="34" charset="-122"/>
            </a:endParaRPr>
          </a:p>
          <a:p>
            <a:pPr algn="just"/>
            <a:r>
              <a:rPr lang="en-US" altLang="zh-CN" sz="2800" i="1" dirty="0" smtClean="0">
                <a:latin typeface="Microsoft YaHei UI" panose="020B0503020204020204" pitchFamily="34" charset="-122"/>
                <a:ea typeface="Microsoft YaHei UI" panose="020B0503020204020204" pitchFamily="34" charset="-122"/>
              </a:rPr>
              <a:t>The data collected in this experiment are </a:t>
            </a:r>
            <a:r>
              <a:rPr lang="en-US" altLang="zh-CN" sz="2800" b="1" i="1" dirty="0" smtClean="0">
                <a:latin typeface="Microsoft YaHei UI" panose="020B0503020204020204" pitchFamily="34" charset="-122"/>
                <a:ea typeface="Microsoft YaHei UI" panose="020B0503020204020204" pitchFamily="34" charset="-122"/>
              </a:rPr>
              <a:t>only</a:t>
            </a:r>
            <a:r>
              <a:rPr lang="en-US" altLang="zh-CN" sz="2800" i="1" dirty="0" smtClean="0">
                <a:latin typeface="Microsoft YaHei UI" panose="020B0503020204020204" pitchFamily="34" charset="-122"/>
                <a:ea typeface="Microsoft YaHei UI" panose="020B0503020204020204" pitchFamily="34" charset="-122"/>
              </a:rPr>
              <a:t> used for research purpose, please fill free to complete our tasks.</a:t>
            </a:r>
          </a:p>
          <a:p>
            <a:pPr algn="just"/>
            <a:endParaRPr lang="en-US" altLang="zh-CN" sz="2800" i="1" dirty="0">
              <a:latin typeface="Microsoft YaHei UI" panose="020B0503020204020204" pitchFamily="34" charset="-122"/>
              <a:ea typeface="Microsoft YaHei UI" panose="020B0503020204020204" pitchFamily="34" charset="-122"/>
            </a:endParaRPr>
          </a:p>
          <a:p>
            <a:pPr algn="just"/>
            <a:r>
              <a:rPr lang="en-US" altLang="zh-CN" sz="2800" i="1" dirty="0" smtClean="0">
                <a:latin typeface="Microsoft YaHei UI" panose="020B0503020204020204" pitchFamily="34" charset="-122"/>
                <a:ea typeface="Microsoft YaHei UI" panose="020B0503020204020204" pitchFamily="34" charset="-122"/>
              </a:rPr>
              <a:t>Please consult our experiment assistant if you still get puzzled.</a:t>
            </a:r>
            <a:r>
              <a:rPr lang="en-US" altLang="zh-CN" sz="2800" i="1" dirty="0" smtClean="0">
                <a:latin typeface="Microsoft YaHei UI" panose="020B0503020204020204" pitchFamily="34" charset="-122"/>
                <a:ea typeface="Microsoft YaHei UI" panose="020B0503020204020204" pitchFamily="34" charset="-122"/>
              </a:rPr>
              <a:t> </a:t>
            </a:r>
            <a:r>
              <a:rPr lang="en-US" altLang="zh-CN" sz="2800" i="1" dirty="0" smtClean="0">
                <a:latin typeface="Microsoft YaHei UI" panose="020B0503020204020204" pitchFamily="34" charset="-122"/>
                <a:ea typeface="Microsoft YaHei UI" panose="020B0503020204020204" pitchFamily="34" charset="-122"/>
              </a:rPr>
              <a:t> </a:t>
            </a:r>
            <a:r>
              <a:rPr lang="en-US" altLang="zh-CN" sz="2800" i="1" dirty="0" smtClean="0">
                <a:latin typeface="Microsoft YaHei UI" panose="020B0503020204020204" pitchFamily="34" charset="-122"/>
                <a:ea typeface="Microsoft YaHei UI" panose="020B0503020204020204" pitchFamily="34" charset="-122"/>
              </a:rPr>
              <a:t> </a:t>
            </a:r>
            <a:endParaRPr lang="zh-CN" altLang="en-US" sz="2800" i="1" dirty="0">
              <a:latin typeface="Microsoft YaHei UI" panose="020B0503020204020204" pitchFamily="34" charset="-122"/>
              <a:ea typeface="Microsoft YaHei UI" panose="020B0503020204020204" pitchFamily="34" charset="-122"/>
            </a:endParaRPr>
          </a:p>
        </p:txBody>
      </p:sp>
      <p:pic>
        <p:nvPicPr>
          <p:cNvPr id="2" name="图片 1"/>
          <p:cNvPicPr>
            <a:picLocks noChangeAspect="1"/>
          </p:cNvPicPr>
          <p:nvPr/>
        </p:nvPicPr>
        <p:blipFill rotWithShape="1">
          <a:blip r:embed="rId2"/>
          <a:srcRect t="5714" b="5986"/>
          <a:stretch/>
        </p:blipFill>
        <p:spPr>
          <a:xfrm>
            <a:off x="675097" y="1427184"/>
            <a:ext cx="10972800" cy="6055567"/>
          </a:xfrm>
          <a:prstGeom prst="rect">
            <a:avLst/>
          </a:prstGeom>
        </p:spPr>
      </p:pic>
    </p:spTree>
    <p:extLst>
      <p:ext uri="{BB962C8B-B14F-4D97-AF65-F5344CB8AC3E}">
        <p14:creationId xmlns:p14="http://schemas.microsoft.com/office/powerpoint/2010/main" val="38717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4109" y="335903"/>
            <a:ext cx="3230373" cy="923330"/>
          </a:xfrm>
          <a:prstGeom prst="rect">
            <a:avLst/>
          </a:prstGeom>
          <a:noFill/>
        </p:spPr>
        <p:txBody>
          <a:bodyPr wrap="none" rtlCol="0">
            <a:spAutoFit/>
          </a:bodyPr>
          <a:lstStyle/>
          <a:p>
            <a:pPr algn="ctr"/>
            <a:r>
              <a:rPr lang="zh-CN" altLang="en-US" sz="5400" b="1" dirty="0" smtClean="0">
                <a:latin typeface="华文新魏" panose="02010800040101010101" pitchFamily="2" charset="-122"/>
                <a:ea typeface="华文新魏" panose="02010800040101010101" pitchFamily="2" charset="-122"/>
              </a:rPr>
              <a:t>问卷（</a:t>
            </a:r>
            <a:r>
              <a:rPr lang="en-US" altLang="zh-CN" sz="5400" b="1" dirty="0" smtClean="0">
                <a:latin typeface="华文新魏" panose="02010800040101010101" pitchFamily="2" charset="-122"/>
                <a:ea typeface="华文新魏" panose="02010800040101010101" pitchFamily="2" charset="-122"/>
              </a:rPr>
              <a:t>1</a:t>
            </a:r>
            <a:r>
              <a:rPr lang="zh-CN" altLang="en-US" sz="5400" b="1" dirty="0" smtClean="0">
                <a:latin typeface="华文新魏" panose="02010800040101010101" pitchFamily="2" charset="-122"/>
                <a:ea typeface="华文新魏" panose="02010800040101010101" pitchFamily="2" charset="-122"/>
              </a:rPr>
              <a:t>）</a:t>
            </a:r>
            <a:endParaRPr lang="zh-CN" altLang="en-US" sz="5400" b="1" dirty="0">
              <a:latin typeface="华文新魏" panose="02010800040101010101" pitchFamily="2" charset="-122"/>
              <a:ea typeface="华文新魏" panose="02010800040101010101" pitchFamily="2" charset="-122"/>
            </a:endParaRPr>
          </a:p>
        </p:txBody>
      </p:sp>
      <p:sp>
        <p:nvSpPr>
          <p:cNvPr id="5" name="文本框 4"/>
          <p:cNvSpPr txBox="1"/>
          <p:nvPr/>
        </p:nvSpPr>
        <p:spPr>
          <a:xfrm>
            <a:off x="675097" y="1464107"/>
            <a:ext cx="11108395" cy="5016758"/>
          </a:xfrm>
          <a:prstGeom prst="rect">
            <a:avLst/>
          </a:prstGeom>
          <a:no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接下来将给出几个时间点，请您仔细思考您在该时间点</a:t>
            </a:r>
            <a:r>
              <a:rPr lang="zh-CN" altLang="en-US" sz="3200" b="1" u="sng" dirty="0" smtClean="0">
                <a:latin typeface="楷体" panose="02010609060101010101" pitchFamily="49" charset="-122"/>
                <a:ea typeface="楷体" panose="02010609060101010101" pitchFamily="49" charset="-122"/>
              </a:rPr>
              <a:t>做过</a:t>
            </a:r>
            <a:r>
              <a:rPr lang="zh-CN" altLang="en-US" sz="3200" dirty="0" smtClean="0">
                <a:latin typeface="楷体" panose="02010609060101010101" pitchFamily="49" charset="-122"/>
                <a:ea typeface="楷体" panose="02010609060101010101" pitchFamily="49" charset="-122"/>
              </a:rPr>
              <a:t>或</a:t>
            </a:r>
            <a:r>
              <a:rPr lang="zh-CN" altLang="en-US" sz="3200" b="1" u="sng" dirty="0" smtClean="0">
                <a:latin typeface="楷体" panose="02010609060101010101" pitchFamily="49" charset="-122"/>
                <a:ea typeface="楷体" panose="02010609060101010101" pitchFamily="49" charset="-122"/>
              </a:rPr>
              <a:t>预备进行</a:t>
            </a:r>
            <a:r>
              <a:rPr lang="zh-CN" altLang="en-US" sz="3200" dirty="0" smtClean="0">
                <a:latin typeface="楷体" panose="02010609060101010101" pitchFamily="49" charset="-122"/>
                <a:ea typeface="楷体" panose="02010609060101010101" pitchFamily="49" charset="-122"/>
              </a:rPr>
              <a:t>的活动，并在给出的文字栏中进行填写。</a:t>
            </a:r>
            <a:endParaRPr lang="en-US" altLang="zh-CN" sz="3200" dirty="0" smtClean="0">
              <a:latin typeface="楷体" panose="02010609060101010101" pitchFamily="49" charset="-122"/>
              <a:ea typeface="楷体" panose="02010609060101010101" pitchFamily="49" charset="-122"/>
            </a:endParaRPr>
          </a:p>
          <a:p>
            <a:endParaRPr lang="en-US" altLang="zh-CN" sz="3200"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注意：所写活动要尽可能具体，且不能重复填写。</a:t>
            </a:r>
            <a:endParaRPr lang="en-US" altLang="zh-CN" sz="3200" b="1" dirty="0" smtClean="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适当的例子如：</a:t>
            </a:r>
            <a:endParaRPr lang="en-US" altLang="zh-CN" sz="3200" dirty="0" smtClean="0">
              <a:latin typeface="楷体" panose="02010609060101010101" pitchFamily="49" charset="-122"/>
              <a:ea typeface="楷体" panose="02010609060101010101" pitchFamily="49" charset="-122"/>
            </a:endParaRPr>
          </a:p>
          <a:p>
            <a:pPr algn="ctr"/>
            <a:r>
              <a:rPr lang="en-US" altLang="zh-CN" sz="3200" dirty="0" smtClean="0">
                <a:latin typeface="楷体" panose="02010609060101010101" pitchFamily="49" charset="-122"/>
                <a:ea typeface="楷体" panose="02010609060101010101" pitchFamily="49" charset="-122"/>
              </a:rPr>
              <a:t>9</a:t>
            </a:r>
            <a:r>
              <a:rPr lang="zh-CN" altLang="en-US" sz="3200" dirty="0" smtClean="0">
                <a:latin typeface="楷体" panose="02010609060101010101" pitchFamily="49" charset="-122"/>
                <a:ea typeface="楷体" panose="02010609060101010101" pitchFamily="49" charset="-122"/>
              </a:rPr>
              <a:t>年前</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上小学</a:t>
            </a:r>
            <a:r>
              <a:rPr lang="en-US" altLang="zh-CN" sz="3200" dirty="0" smtClean="0">
                <a:latin typeface="楷体" panose="02010609060101010101" pitchFamily="49" charset="-122"/>
                <a:ea typeface="楷体" panose="02010609060101010101" pitchFamily="49" charset="-122"/>
              </a:rPr>
              <a:t>5</a:t>
            </a:r>
            <a:r>
              <a:rPr lang="zh-CN" altLang="en-US" sz="3200" dirty="0" smtClean="0">
                <a:latin typeface="楷体" panose="02010609060101010101" pitchFamily="49" charset="-122"/>
                <a:ea typeface="楷体" panose="02010609060101010101" pitchFamily="49" charset="-122"/>
              </a:rPr>
              <a:t>年级</a:t>
            </a:r>
            <a:endParaRPr lang="en-US" altLang="zh-CN" sz="3200" dirty="0" smtClean="0">
              <a:latin typeface="楷体" panose="02010609060101010101" pitchFamily="49" charset="-122"/>
              <a:ea typeface="楷体" panose="02010609060101010101" pitchFamily="49" charset="-122"/>
            </a:endParaRPr>
          </a:p>
          <a:p>
            <a:pPr algn="ctr"/>
            <a:r>
              <a:rPr lang="en-US" altLang="zh-CN" sz="3200" dirty="0" smtClean="0">
                <a:latin typeface="楷体" panose="02010609060101010101" pitchFamily="49" charset="-122"/>
                <a:ea typeface="楷体" panose="02010609060101010101" pitchFamily="49" charset="-122"/>
              </a:rPr>
              <a:t>3</a:t>
            </a:r>
            <a:r>
              <a:rPr lang="zh-CN" altLang="en-US" sz="3200" dirty="0" smtClean="0">
                <a:latin typeface="楷体" panose="02010609060101010101" pitchFamily="49" charset="-122"/>
                <a:ea typeface="楷体" panose="02010609060101010101" pitchFamily="49" charset="-122"/>
              </a:rPr>
              <a:t>天前</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去玉渊潭公园</a:t>
            </a:r>
            <a:endParaRPr lang="en-US" altLang="zh-CN" sz="3200" dirty="0" smtClean="0">
              <a:latin typeface="楷体" panose="02010609060101010101" pitchFamily="49" charset="-122"/>
              <a:ea typeface="楷体" panose="02010609060101010101" pitchFamily="49" charset="-122"/>
            </a:endParaRPr>
          </a:p>
          <a:p>
            <a:pPr algn="ctr"/>
            <a:r>
              <a:rPr lang="zh-CN" altLang="en-US" sz="3200" dirty="0" smtClean="0">
                <a:latin typeface="楷体" panose="02010609060101010101" pitchFamily="49" charset="-122"/>
                <a:ea typeface="楷体" panose="02010609060101010101" pitchFamily="49" charset="-122"/>
              </a:rPr>
              <a:t>明天下午</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上数学课</a:t>
            </a:r>
            <a:endParaRPr lang="en-US" altLang="zh-CN" sz="3200" dirty="0" smtClean="0">
              <a:latin typeface="楷体" panose="02010609060101010101" pitchFamily="49" charset="-122"/>
              <a:ea typeface="楷体" panose="02010609060101010101" pitchFamily="49" charset="-122"/>
            </a:endParaRPr>
          </a:p>
          <a:p>
            <a:pPr algn="ctr"/>
            <a:r>
              <a:rPr lang="en-US" altLang="zh-CN" sz="3200" dirty="0" smtClean="0">
                <a:latin typeface="楷体" panose="02010609060101010101" pitchFamily="49" charset="-122"/>
                <a:ea typeface="楷体" panose="02010609060101010101" pitchFamily="49" charset="-122"/>
              </a:rPr>
              <a:t>20</a:t>
            </a:r>
            <a:r>
              <a:rPr lang="zh-CN" altLang="en-US" sz="3200" dirty="0" smtClean="0">
                <a:latin typeface="楷体" panose="02010609060101010101" pitchFamily="49" charset="-122"/>
                <a:ea typeface="楷体" panose="02010609060101010101" pitchFamily="49" charset="-122"/>
              </a:rPr>
              <a:t>年后</a:t>
            </a:r>
            <a:r>
              <a:rPr lang="en-US" altLang="zh-CN" sz="3200" dirty="0" smtClean="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在国贸中心上班</a:t>
            </a:r>
          </a:p>
        </p:txBody>
      </p:sp>
    </p:spTree>
    <p:extLst>
      <p:ext uri="{BB962C8B-B14F-4D97-AF65-F5344CB8AC3E}">
        <p14:creationId xmlns:p14="http://schemas.microsoft.com/office/powerpoint/2010/main" val="2741429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78146" y="1476548"/>
            <a:ext cx="11302298" cy="2554545"/>
          </a:xfrm>
          <a:prstGeom prst="rect">
            <a:avLst/>
          </a:prstGeom>
          <a:noFill/>
        </p:spPr>
        <p:txBody>
          <a:bodyPr wrap="square" rtlCol="0">
            <a:spAutoFit/>
          </a:bodyPr>
          <a:lstStyle/>
          <a:p>
            <a:r>
              <a:rPr lang="en-US" altLang="zh-CN" sz="3200" dirty="0" smtClean="0">
                <a:latin typeface="Microsoft JhengHei UI" panose="020B0604030504040204" pitchFamily="34" charset="-120"/>
                <a:ea typeface="Microsoft JhengHei UI" panose="020B0604030504040204" pitchFamily="34" charset="-120"/>
              </a:rPr>
              <a:t>Next is the part of </a:t>
            </a:r>
            <a:r>
              <a:rPr lang="en-US" altLang="zh-CN" sz="3200" b="1" dirty="0" smtClean="0">
                <a:latin typeface="Microsoft JhengHei UI" panose="020B0604030504040204" pitchFamily="34" charset="-120"/>
                <a:ea typeface="Microsoft JhengHei UI" panose="020B0604030504040204" pitchFamily="34" charset="-120"/>
              </a:rPr>
              <a:t>computer operation</a:t>
            </a:r>
            <a:r>
              <a:rPr lang="en-US" altLang="zh-CN" sz="3200" dirty="0" smtClean="0">
                <a:latin typeface="Microsoft JhengHei UI" panose="020B0604030504040204" pitchFamily="34" charset="-120"/>
                <a:ea typeface="Microsoft JhengHei UI" panose="020B0604030504040204" pitchFamily="34" charset="-120"/>
              </a:rPr>
              <a:t>.</a:t>
            </a:r>
          </a:p>
          <a:p>
            <a:r>
              <a:rPr lang="en-US" altLang="zh-CN" sz="3200" dirty="0" smtClean="0">
                <a:latin typeface="Microsoft JhengHei UI" panose="020B0604030504040204" pitchFamily="34" charset="-120"/>
                <a:ea typeface="Microsoft JhengHei UI" panose="020B0604030504040204" pitchFamily="34" charset="-120"/>
              </a:rPr>
              <a:t>This part is divided into 2 parts</a:t>
            </a:r>
            <a:r>
              <a:rPr lang="zh-CN" altLang="en-US" sz="3200" dirty="0" smtClean="0">
                <a:latin typeface="Microsoft JhengHei UI" panose="020B0604030504040204" pitchFamily="34" charset="-120"/>
                <a:ea typeface="Microsoft JhengHei UI" panose="020B0604030504040204" pitchFamily="34" charset="-120"/>
              </a:rPr>
              <a:t>：</a:t>
            </a:r>
            <a:r>
              <a:rPr lang="zh-CN" altLang="en-US" sz="3200" dirty="0" smtClean="0">
                <a:latin typeface="Microsoft JhengHei UI" panose="020B0604030504040204" pitchFamily="34" charset="-120"/>
                <a:ea typeface="Microsoft JhengHei UI" panose="020B0604030504040204" pitchFamily="34" charset="-120"/>
                <a:sym typeface="Wingdings" panose="05000000000000000000" pitchFamily="2" charset="2"/>
              </a:rPr>
              <a:t>①</a:t>
            </a:r>
            <a:r>
              <a:rPr lang="en-US" altLang="zh-CN" sz="3200" dirty="0" smtClean="0">
                <a:latin typeface="Microsoft JhengHei UI" panose="020B0604030504040204" pitchFamily="34" charset="-120"/>
                <a:ea typeface="Microsoft JhengHei UI" panose="020B0604030504040204" pitchFamily="34" charset="-120"/>
                <a:sym typeface="Wingdings" panose="05000000000000000000" pitchFamily="2" charset="2"/>
              </a:rPr>
              <a:t>Reading</a:t>
            </a:r>
            <a:r>
              <a:rPr lang="zh-CN" altLang="en-US" sz="3200" dirty="0" smtClean="0">
                <a:latin typeface="Microsoft JhengHei UI" panose="020B0604030504040204" pitchFamily="34" charset="-120"/>
                <a:ea typeface="Microsoft JhengHei UI" panose="020B0604030504040204" pitchFamily="34" charset="-120"/>
                <a:sym typeface="Wingdings" panose="05000000000000000000" pitchFamily="2" charset="2"/>
              </a:rPr>
              <a:t>，②</a:t>
            </a:r>
            <a:r>
              <a:rPr lang="en-US" altLang="zh-CN" sz="3200" dirty="0" smtClean="0">
                <a:latin typeface="Microsoft JhengHei UI" panose="020B0604030504040204" pitchFamily="34" charset="-120"/>
                <a:ea typeface="Microsoft JhengHei UI" panose="020B0604030504040204" pitchFamily="34" charset="-120"/>
                <a:sym typeface="Wingdings" panose="05000000000000000000" pitchFamily="2" charset="2"/>
              </a:rPr>
              <a:t>Operation</a:t>
            </a:r>
            <a:r>
              <a:rPr lang="zh-CN" altLang="en-US" sz="3200" dirty="0" smtClean="0">
                <a:latin typeface="Microsoft JhengHei UI" panose="020B0604030504040204" pitchFamily="34" charset="-120"/>
                <a:ea typeface="Microsoft JhengHei UI" panose="020B0604030504040204" pitchFamily="34" charset="-120"/>
                <a:sym typeface="Wingdings" panose="05000000000000000000" pitchFamily="2" charset="2"/>
              </a:rPr>
              <a:t>，</a:t>
            </a:r>
            <a:r>
              <a:rPr lang="en-US" altLang="zh-CN" sz="3200" dirty="0" smtClean="0">
                <a:latin typeface="Microsoft JhengHei UI" panose="020B0604030504040204" pitchFamily="34" charset="-120"/>
                <a:ea typeface="Microsoft JhengHei UI" panose="020B0604030504040204" pitchFamily="34" charset="-120"/>
                <a:sym typeface="Wingdings" panose="05000000000000000000" pitchFamily="2" charset="2"/>
              </a:rPr>
              <a:t>and cost about 10 min totally. Please read following materials as carefully as possible to make full use of your precious time.</a:t>
            </a:r>
            <a:endParaRPr lang="zh-CN" altLang="en-US" sz="3200" dirty="0">
              <a:latin typeface="Microsoft JhengHei UI" panose="020B0604030504040204" pitchFamily="34" charset="-120"/>
              <a:ea typeface="Microsoft JhengHei UI" panose="020B0604030504040204" pitchFamily="34" charset="-120"/>
            </a:endParaRPr>
          </a:p>
        </p:txBody>
      </p:sp>
      <p:sp>
        <p:nvSpPr>
          <p:cNvPr id="7" name="文本框 6"/>
          <p:cNvSpPr txBox="1"/>
          <p:nvPr/>
        </p:nvSpPr>
        <p:spPr>
          <a:xfrm>
            <a:off x="4233364" y="335903"/>
            <a:ext cx="3991863" cy="923330"/>
          </a:xfrm>
          <a:prstGeom prst="rect">
            <a:avLst/>
          </a:prstGeom>
          <a:noFill/>
        </p:spPr>
        <p:txBody>
          <a:bodyPr wrap="none" rtlCol="0">
            <a:spAutoFit/>
          </a:bodyPr>
          <a:lstStyle/>
          <a:p>
            <a:pPr algn="ctr"/>
            <a:r>
              <a:rPr lang="en-US" altLang="zh-CN" sz="5400" b="1" dirty="0" smtClean="0">
                <a:latin typeface="Microsoft YaHei UI" panose="020B0503020204020204" pitchFamily="34" charset="-122"/>
                <a:ea typeface="Microsoft YaHei UI" panose="020B0503020204020204" pitchFamily="34" charset="-122"/>
              </a:rPr>
              <a:t>Instruction</a:t>
            </a:r>
            <a:endParaRPr lang="zh-CN" altLang="en-US" sz="5400" b="1" dirty="0">
              <a:latin typeface="Microsoft YaHei UI" panose="020B0503020204020204" pitchFamily="34" charset="-122"/>
              <a:ea typeface="Microsoft YaHei UI" panose="020B0503020204020204" pitchFamily="34" charset="-122"/>
            </a:endParaRPr>
          </a:p>
        </p:txBody>
      </p:sp>
      <p:pic>
        <p:nvPicPr>
          <p:cNvPr id="2" name="图片 1"/>
          <p:cNvPicPr>
            <a:picLocks noChangeAspect="1"/>
          </p:cNvPicPr>
          <p:nvPr/>
        </p:nvPicPr>
        <p:blipFill rotWithShape="1">
          <a:blip r:embed="rId2"/>
          <a:srcRect t="5306" b="5850"/>
          <a:stretch/>
        </p:blipFill>
        <p:spPr>
          <a:xfrm>
            <a:off x="2133156" y="667407"/>
            <a:ext cx="10972800" cy="6092890"/>
          </a:xfrm>
          <a:prstGeom prst="rect">
            <a:avLst/>
          </a:prstGeom>
        </p:spPr>
      </p:pic>
    </p:spTree>
    <p:extLst>
      <p:ext uri="{BB962C8B-B14F-4D97-AF65-F5344CB8AC3E}">
        <p14:creationId xmlns:p14="http://schemas.microsoft.com/office/powerpoint/2010/main" val="2720576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75098" y="2210594"/>
            <a:ext cx="11108395" cy="2062103"/>
          </a:xfrm>
          <a:prstGeom prst="rect">
            <a:avLst/>
          </a:prstGeom>
          <a:noFill/>
        </p:spPr>
        <p:txBody>
          <a:bodyPr wrap="square" rtlCol="0">
            <a:spAutoFit/>
          </a:bodyPr>
          <a:lstStyle/>
          <a:p>
            <a:pPr algn="ctr"/>
            <a:r>
              <a:rPr lang="en-US" altLang="zh-CN" sz="3200" dirty="0" smtClean="0">
                <a:latin typeface="Microsoft JhengHei UI" panose="020B0604030504040204" pitchFamily="34" charset="-120"/>
                <a:ea typeface="Microsoft JhengHei UI" panose="020B0604030504040204" pitchFamily="34" charset="-120"/>
              </a:rPr>
              <a:t>Next you will read two pieces of reading materials.</a:t>
            </a:r>
          </a:p>
          <a:p>
            <a:pPr algn="ctr"/>
            <a:endParaRPr lang="en-US" altLang="zh-CN" sz="3200" dirty="0">
              <a:latin typeface="Microsoft JhengHei UI" panose="020B0604030504040204" pitchFamily="34" charset="-120"/>
              <a:ea typeface="Microsoft JhengHei UI" panose="020B0604030504040204" pitchFamily="34" charset="-120"/>
            </a:endParaRPr>
          </a:p>
          <a:p>
            <a:pPr algn="ctr"/>
            <a:r>
              <a:rPr lang="en-US" altLang="zh-CN" sz="3200" dirty="0" smtClean="0">
                <a:latin typeface="Microsoft JhengHei UI" panose="020B0604030504040204" pitchFamily="34" charset="-120"/>
                <a:ea typeface="Microsoft JhengHei UI" panose="020B0604030504040204" pitchFamily="34" charset="-120"/>
              </a:rPr>
              <a:t>Firstly you will read a story about </a:t>
            </a:r>
            <a:r>
              <a:rPr lang="en-US" altLang="zh-CN" sz="3200" dirty="0" err="1" smtClean="0">
                <a:latin typeface="Microsoft JhengHei UI" panose="020B0604030504040204" pitchFamily="34" charset="-120"/>
                <a:ea typeface="Microsoft JhengHei UI" panose="020B0604030504040204" pitchFamily="34" charset="-120"/>
              </a:rPr>
              <a:t>Xiaohui</a:t>
            </a:r>
            <a:r>
              <a:rPr lang="en-US" altLang="zh-CN" sz="3200" dirty="0" smtClean="0">
                <a:latin typeface="Microsoft JhengHei UI" panose="020B0604030504040204" pitchFamily="34" charset="-120"/>
                <a:ea typeface="Microsoft JhengHei UI" panose="020B0604030504040204" pitchFamily="34" charset="-120"/>
              </a:rPr>
              <a:t>, you can go ahead after 20 seconds.</a:t>
            </a:r>
            <a:endParaRPr lang="zh-CN" altLang="en-US" sz="3200" dirty="0">
              <a:latin typeface="Microsoft JhengHei UI" panose="020B0604030504040204" pitchFamily="34" charset="-120"/>
              <a:ea typeface="Microsoft JhengHei UI" panose="020B0604030504040204" pitchFamily="34" charset="-120"/>
            </a:endParaRPr>
          </a:p>
        </p:txBody>
      </p:sp>
      <p:sp>
        <p:nvSpPr>
          <p:cNvPr id="7" name="文本框 6"/>
          <p:cNvSpPr txBox="1"/>
          <p:nvPr/>
        </p:nvSpPr>
        <p:spPr>
          <a:xfrm>
            <a:off x="4715741" y="335903"/>
            <a:ext cx="3027111" cy="923330"/>
          </a:xfrm>
          <a:prstGeom prst="rect">
            <a:avLst/>
          </a:prstGeom>
          <a:noFill/>
        </p:spPr>
        <p:txBody>
          <a:bodyPr wrap="none" rtlCol="0">
            <a:spAutoFit/>
          </a:bodyPr>
          <a:lstStyle/>
          <a:p>
            <a:pPr algn="ctr"/>
            <a:r>
              <a:rPr lang="en-US" altLang="zh-CN" sz="5400" b="1" dirty="0" smtClean="0">
                <a:latin typeface="Microsoft YaHei UI" panose="020B0503020204020204" pitchFamily="34" charset="-122"/>
                <a:ea typeface="Microsoft YaHei UI" panose="020B0503020204020204" pitchFamily="34" charset="-122"/>
              </a:rPr>
              <a:t>Reading</a:t>
            </a:r>
            <a:endParaRPr lang="zh-CN" altLang="en-US" sz="5400" b="1" dirty="0">
              <a:latin typeface="Microsoft YaHei UI" panose="020B0503020204020204" pitchFamily="34" charset="-122"/>
              <a:ea typeface="Microsoft YaHei UI" panose="020B0503020204020204" pitchFamily="34" charset="-122"/>
            </a:endParaRPr>
          </a:p>
        </p:txBody>
      </p:sp>
      <p:pic>
        <p:nvPicPr>
          <p:cNvPr id="2" name="图片 1"/>
          <p:cNvPicPr>
            <a:picLocks noChangeAspect="1"/>
          </p:cNvPicPr>
          <p:nvPr/>
        </p:nvPicPr>
        <p:blipFill rotWithShape="1">
          <a:blip r:embed="rId2"/>
          <a:srcRect t="5442" b="5850"/>
          <a:stretch/>
        </p:blipFill>
        <p:spPr>
          <a:xfrm>
            <a:off x="4323184" y="1007706"/>
            <a:ext cx="10972800" cy="6083560"/>
          </a:xfrm>
          <a:prstGeom prst="rect">
            <a:avLst/>
          </a:prstGeom>
        </p:spPr>
      </p:pic>
    </p:spTree>
    <p:extLst>
      <p:ext uri="{BB962C8B-B14F-4D97-AF65-F5344CB8AC3E}">
        <p14:creationId xmlns:p14="http://schemas.microsoft.com/office/powerpoint/2010/main" val="3809626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0865" y="842066"/>
            <a:ext cx="11302298" cy="5016758"/>
          </a:xfrm>
          <a:prstGeom prst="rect">
            <a:avLst/>
          </a:prstGeom>
          <a:noFill/>
        </p:spPr>
        <p:txBody>
          <a:bodyPr wrap="square" rtlCol="0">
            <a:spAutoFit/>
          </a:bodyPr>
          <a:lstStyle/>
          <a:p>
            <a:pPr algn="just"/>
            <a:r>
              <a:rPr lang="en-US" altLang="zh-CN" sz="3200" dirty="0" err="1" smtClean="0">
                <a:latin typeface="Microsoft JhengHei UI" panose="020B0604030504040204" pitchFamily="34" charset="-120"/>
                <a:ea typeface="Microsoft JhengHei UI" panose="020B0604030504040204" pitchFamily="34" charset="-120"/>
              </a:rPr>
              <a:t>Xiaohui</a:t>
            </a:r>
            <a:r>
              <a:rPr lang="en-US" altLang="zh-CN" sz="3200" dirty="0" smtClean="0">
                <a:latin typeface="Microsoft JhengHei UI" panose="020B0604030504040204" pitchFamily="34" charset="-120"/>
                <a:ea typeface="Microsoft JhengHei UI" panose="020B0604030504040204" pitchFamily="34" charset="-120"/>
              </a:rPr>
              <a:t> is a sophomore student. He just </a:t>
            </a:r>
            <a:r>
              <a:rPr lang="en-US" altLang="zh-CN" sz="3200" b="1" dirty="0" smtClean="0">
                <a:latin typeface="Microsoft JhengHei UI" panose="020B0604030504040204" pitchFamily="34" charset="-120"/>
                <a:ea typeface="Microsoft JhengHei UI" panose="020B0604030504040204" pitchFamily="34" charset="-120"/>
              </a:rPr>
              <a:t>got up </a:t>
            </a:r>
            <a:r>
              <a:rPr lang="en-US" altLang="zh-CN" sz="3200" dirty="0" smtClean="0">
                <a:latin typeface="Microsoft JhengHei UI" panose="020B0604030504040204" pitchFamily="34" charset="-120"/>
                <a:ea typeface="Microsoft JhengHei UI" panose="020B0604030504040204" pitchFamily="34" charset="-120"/>
              </a:rPr>
              <a:t>half an hour ago. He </a:t>
            </a:r>
            <a:r>
              <a:rPr lang="en-US" altLang="zh-CN" sz="3200" b="1" dirty="0" smtClean="0">
                <a:latin typeface="Microsoft JhengHei UI" panose="020B0604030504040204" pitchFamily="34" charset="-120"/>
                <a:ea typeface="Microsoft JhengHei UI" panose="020B0604030504040204" pitchFamily="34" charset="-120"/>
              </a:rPr>
              <a:t>will attend </a:t>
            </a:r>
            <a:r>
              <a:rPr lang="en-US" altLang="zh-CN" sz="3200" dirty="0" smtClean="0">
                <a:latin typeface="Microsoft JhengHei UI" panose="020B0604030504040204" pitchFamily="34" charset="-120"/>
                <a:ea typeface="Microsoft JhengHei UI" panose="020B0604030504040204" pitchFamily="34" charset="-120"/>
              </a:rPr>
              <a:t>the rehearsa</a:t>
            </a:r>
            <a:r>
              <a:rPr lang="en-US" altLang="zh-CN" sz="3200" dirty="0" smtClean="0">
                <a:latin typeface="Microsoft JhengHei UI" panose="020B0604030504040204" pitchFamily="34" charset="-120"/>
                <a:ea typeface="Microsoft JhengHei UI" panose="020B0604030504040204" pitchFamily="34" charset="-120"/>
              </a:rPr>
              <a:t>l of the school symphony orchestra tomorrow afternoon, but his violin </a:t>
            </a:r>
            <a:r>
              <a:rPr lang="en-US" altLang="zh-CN" sz="3200" b="1" dirty="0" smtClean="0">
                <a:latin typeface="Microsoft JhengHei UI" panose="020B0604030504040204" pitchFamily="34" charset="-120"/>
                <a:ea typeface="Microsoft JhengHei UI" panose="020B0604030504040204" pitchFamily="34" charset="-120"/>
              </a:rPr>
              <a:t>was broken down </a:t>
            </a:r>
            <a:r>
              <a:rPr lang="en-US" altLang="zh-CN" sz="3200" dirty="0" smtClean="0">
                <a:latin typeface="Microsoft JhengHei UI" panose="020B0604030504040204" pitchFamily="34" charset="-120"/>
                <a:ea typeface="Microsoft JhengHei UI" panose="020B0604030504040204" pitchFamily="34" charset="-120"/>
              </a:rPr>
              <a:t>three days ago, so now he </a:t>
            </a:r>
            <a:r>
              <a:rPr lang="en-US" altLang="zh-CN" sz="3200" b="1" dirty="0" smtClean="0">
                <a:latin typeface="Microsoft JhengHei UI" panose="020B0604030504040204" pitchFamily="34" charset="-120"/>
                <a:ea typeface="Microsoft JhengHei UI" panose="020B0604030504040204" pitchFamily="34" charset="-120"/>
              </a:rPr>
              <a:t>is preparing to go</a:t>
            </a:r>
            <a:r>
              <a:rPr lang="en-US" altLang="zh-CN" sz="3200" dirty="0" smtClean="0">
                <a:latin typeface="Microsoft JhengHei UI" panose="020B0604030504040204" pitchFamily="34" charset="-120"/>
                <a:ea typeface="Microsoft JhengHei UI" panose="020B0604030504040204" pitchFamily="34" charset="-120"/>
              </a:rPr>
              <a:t> to the musical instrument store to take his violin. In another month, he </a:t>
            </a:r>
            <a:r>
              <a:rPr lang="en-US" altLang="zh-CN" sz="3200" b="1" dirty="0" smtClean="0">
                <a:latin typeface="Microsoft JhengHei UI" panose="020B0604030504040204" pitchFamily="34" charset="-120"/>
                <a:ea typeface="Microsoft JhengHei UI" panose="020B0604030504040204" pitchFamily="34" charset="-120"/>
              </a:rPr>
              <a:t>will go </a:t>
            </a:r>
            <a:r>
              <a:rPr lang="en-US" altLang="zh-CN" sz="3200" dirty="0" smtClean="0">
                <a:latin typeface="Microsoft JhengHei UI" panose="020B0604030504040204" pitchFamily="34" charset="-120"/>
                <a:ea typeface="Microsoft JhengHei UI" panose="020B0604030504040204" pitchFamily="34" charset="-120"/>
              </a:rPr>
              <a:t>to another city with the symphony orchestra to attend a performance. He is a good violinist. The first time he </a:t>
            </a:r>
            <a:r>
              <a:rPr lang="en-US" altLang="zh-CN" sz="3200" b="1" dirty="0" smtClean="0">
                <a:latin typeface="Microsoft JhengHei UI" panose="020B0604030504040204" pitchFamily="34" charset="-120"/>
                <a:ea typeface="Microsoft JhengHei UI" panose="020B0604030504040204" pitchFamily="34" charset="-120"/>
              </a:rPr>
              <a:t>picked up </a:t>
            </a:r>
            <a:r>
              <a:rPr lang="en-US" altLang="zh-CN" sz="3200" dirty="0" smtClean="0">
                <a:latin typeface="Microsoft JhengHei UI" panose="020B0604030504040204" pitchFamily="34" charset="-120"/>
                <a:ea typeface="Microsoft JhengHei UI" panose="020B0604030504040204" pitchFamily="34" charset="-120"/>
              </a:rPr>
              <a:t>the violin is the elementary school stage 9 years ago. He hopes </a:t>
            </a:r>
            <a:r>
              <a:rPr lang="en-US" altLang="zh-CN" sz="3200" b="1" dirty="0" smtClean="0">
                <a:latin typeface="Microsoft JhengHei UI" panose="020B0604030504040204" pitchFamily="34" charset="-120"/>
                <a:ea typeface="Microsoft JhengHei UI" panose="020B0604030504040204" pitchFamily="34" charset="-120"/>
              </a:rPr>
              <a:t>to open </a:t>
            </a:r>
            <a:r>
              <a:rPr lang="en-US" altLang="zh-CN" sz="3200" dirty="0" smtClean="0">
                <a:latin typeface="Microsoft JhengHei UI" panose="020B0604030504040204" pitchFamily="34" charset="-120"/>
                <a:ea typeface="Microsoft JhengHei UI" panose="020B0604030504040204" pitchFamily="34" charset="-120"/>
              </a:rPr>
              <a:t>a violin training school in the local area twenty years later.</a:t>
            </a:r>
            <a:endParaRPr lang="zh-CN" altLang="en-US" sz="3200" dirty="0">
              <a:latin typeface="Microsoft JhengHei UI" panose="020B0604030504040204" pitchFamily="34" charset="-120"/>
              <a:ea typeface="Microsoft JhengHei UI" panose="020B0604030504040204" pitchFamily="34" charset="-120"/>
            </a:endParaRPr>
          </a:p>
        </p:txBody>
      </p:sp>
      <p:pic>
        <p:nvPicPr>
          <p:cNvPr id="3" name="图片 2"/>
          <p:cNvPicPr>
            <a:picLocks noChangeAspect="1"/>
          </p:cNvPicPr>
          <p:nvPr/>
        </p:nvPicPr>
        <p:blipFill rotWithShape="1">
          <a:blip r:embed="rId2"/>
          <a:srcRect t="5578" b="5987"/>
          <a:stretch/>
        </p:blipFill>
        <p:spPr>
          <a:xfrm>
            <a:off x="609600" y="382554"/>
            <a:ext cx="10972800" cy="6064899"/>
          </a:xfrm>
          <a:prstGeom prst="rect">
            <a:avLst/>
          </a:prstGeom>
        </p:spPr>
      </p:pic>
    </p:spTree>
    <p:extLst>
      <p:ext uri="{BB962C8B-B14F-4D97-AF65-F5344CB8AC3E}">
        <p14:creationId xmlns:p14="http://schemas.microsoft.com/office/powerpoint/2010/main" val="3064176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0865" y="842066"/>
            <a:ext cx="11302298" cy="5016758"/>
          </a:xfrm>
          <a:prstGeom prst="rect">
            <a:avLst/>
          </a:prstGeom>
          <a:noFill/>
        </p:spPr>
        <p:txBody>
          <a:bodyPr wrap="square" rtlCol="0">
            <a:spAutoFit/>
          </a:bodyPr>
          <a:lstStyle/>
          <a:p>
            <a:pPr algn="just"/>
            <a:r>
              <a:rPr lang="en-US" altLang="zh-CN" sz="3200" dirty="0" err="1" smtClean="0">
                <a:latin typeface="Microsoft JhengHei UI" panose="020B0604030504040204" pitchFamily="34" charset="-120"/>
                <a:ea typeface="Microsoft JhengHei UI" panose="020B0604030504040204" pitchFamily="34" charset="-120"/>
              </a:rPr>
              <a:t>Xiaohui</a:t>
            </a:r>
            <a:r>
              <a:rPr lang="en-US" altLang="zh-CN" sz="3200" dirty="0" smtClean="0">
                <a:latin typeface="Microsoft JhengHei UI" panose="020B0604030504040204" pitchFamily="34" charset="-120"/>
                <a:ea typeface="Microsoft JhengHei UI" panose="020B0604030504040204" pitchFamily="34" charset="-120"/>
              </a:rPr>
              <a:t> is a sophomore student. He just </a:t>
            </a:r>
            <a:r>
              <a:rPr lang="en-US" altLang="zh-CN" sz="3200" b="1" dirty="0" smtClean="0">
                <a:latin typeface="Microsoft JhengHei UI" panose="020B0604030504040204" pitchFamily="34" charset="-120"/>
                <a:ea typeface="Microsoft JhengHei UI" panose="020B0604030504040204" pitchFamily="34" charset="-120"/>
              </a:rPr>
              <a:t>got up </a:t>
            </a:r>
            <a:r>
              <a:rPr lang="en-US" altLang="zh-CN" sz="3200" dirty="0" smtClean="0">
                <a:latin typeface="Microsoft JhengHei UI" panose="020B0604030504040204" pitchFamily="34" charset="-120"/>
                <a:ea typeface="Microsoft JhengHei UI" panose="020B0604030504040204" pitchFamily="34" charset="-120"/>
              </a:rPr>
              <a:t>half an hour ago. He </a:t>
            </a:r>
            <a:r>
              <a:rPr lang="en-US" altLang="zh-CN" sz="3200" b="1" dirty="0" smtClean="0">
                <a:latin typeface="Microsoft JhengHei UI" panose="020B0604030504040204" pitchFamily="34" charset="-120"/>
                <a:ea typeface="Microsoft JhengHei UI" panose="020B0604030504040204" pitchFamily="34" charset="-120"/>
              </a:rPr>
              <a:t>will attend </a:t>
            </a:r>
            <a:r>
              <a:rPr lang="en-US" altLang="zh-CN" sz="3200" dirty="0" smtClean="0">
                <a:latin typeface="Microsoft JhengHei UI" panose="020B0604030504040204" pitchFamily="34" charset="-120"/>
                <a:ea typeface="Microsoft JhengHei UI" panose="020B0604030504040204" pitchFamily="34" charset="-120"/>
              </a:rPr>
              <a:t>the rehearsa</a:t>
            </a:r>
            <a:r>
              <a:rPr lang="en-US" altLang="zh-CN" sz="3200" dirty="0" smtClean="0">
                <a:latin typeface="Microsoft JhengHei UI" panose="020B0604030504040204" pitchFamily="34" charset="-120"/>
                <a:ea typeface="Microsoft JhengHei UI" panose="020B0604030504040204" pitchFamily="34" charset="-120"/>
              </a:rPr>
              <a:t>l of the school symphony orchestra tomorrow afternoon, but his violin </a:t>
            </a:r>
            <a:r>
              <a:rPr lang="en-US" altLang="zh-CN" sz="3200" b="1" dirty="0" smtClean="0">
                <a:latin typeface="Microsoft JhengHei UI" panose="020B0604030504040204" pitchFamily="34" charset="-120"/>
                <a:ea typeface="Microsoft JhengHei UI" panose="020B0604030504040204" pitchFamily="34" charset="-120"/>
              </a:rPr>
              <a:t>was broken down </a:t>
            </a:r>
            <a:r>
              <a:rPr lang="en-US" altLang="zh-CN" sz="3200" dirty="0" smtClean="0">
                <a:latin typeface="Microsoft JhengHei UI" panose="020B0604030504040204" pitchFamily="34" charset="-120"/>
                <a:ea typeface="Microsoft JhengHei UI" panose="020B0604030504040204" pitchFamily="34" charset="-120"/>
              </a:rPr>
              <a:t>three days ago, so now he </a:t>
            </a:r>
            <a:r>
              <a:rPr lang="en-US" altLang="zh-CN" sz="3200" b="1" dirty="0" smtClean="0">
                <a:latin typeface="Microsoft JhengHei UI" panose="020B0604030504040204" pitchFamily="34" charset="-120"/>
                <a:ea typeface="Microsoft JhengHei UI" panose="020B0604030504040204" pitchFamily="34" charset="-120"/>
              </a:rPr>
              <a:t>is preparing to go</a:t>
            </a:r>
            <a:r>
              <a:rPr lang="en-US" altLang="zh-CN" sz="3200" dirty="0" smtClean="0">
                <a:latin typeface="Microsoft JhengHei UI" panose="020B0604030504040204" pitchFamily="34" charset="-120"/>
                <a:ea typeface="Microsoft JhengHei UI" panose="020B0604030504040204" pitchFamily="34" charset="-120"/>
              </a:rPr>
              <a:t> to the musical instrument store to take his violin. In another month, he </a:t>
            </a:r>
            <a:r>
              <a:rPr lang="en-US" altLang="zh-CN" sz="3200" b="1" dirty="0" smtClean="0">
                <a:latin typeface="Microsoft JhengHei UI" panose="020B0604030504040204" pitchFamily="34" charset="-120"/>
                <a:ea typeface="Microsoft JhengHei UI" panose="020B0604030504040204" pitchFamily="34" charset="-120"/>
              </a:rPr>
              <a:t>will go </a:t>
            </a:r>
            <a:r>
              <a:rPr lang="en-US" altLang="zh-CN" sz="3200" dirty="0" smtClean="0">
                <a:latin typeface="Microsoft JhengHei UI" panose="020B0604030504040204" pitchFamily="34" charset="-120"/>
                <a:ea typeface="Microsoft JhengHei UI" panose="020B0604030504040204" pitchFamily="34" charset="-120"/>
              </a:rPr>
              <a:t>to another city with the symphony orchestra to attend a performance. He is a good violinist. The first time he </a:t>
            </a:r>
            <a:r>
              <a:rPr lang="en-US" altLang="zh-CN" sz="3200" b="1" dirty="0" smtClean="0">
                <a:latin typeface="Microsoft JhengHei UI" panose="020B0604030504040204" pitchFamily="34" charset="-120"/>
                <a:ea typeface="Microsoft JhengHei UI" panose="020B0604030504040204" pitchFamily="34" charset="-120"/>
              </a:rPr>
              <a:t>picked up </a:t>
            </a:r>
            <a:r>
              <a:rPr lang="en-US" altLang="zh-CN" sz="3200" dirty="0" smtClean="0">
                <a:latin typeface="Microsoft JhengHei UI" panose="020B0604030504040204" pitchFamily="34" charset="-120"/>
                <a:ea typeface="Microsoft JhengHei UI" panose="020B0604030504040204" pitchFamily="34" charset="-120"/>
              </a:rPr>
              <a:t>the violin is the elementary school stage 9 years ago. He hopes </a:t>
            </a:r>
            <a:r>
              <a:rPr lang="en-US" altLang="zh-CN" sz="3200" b="1" dirty="0" smtClean="0">
                <a:latin typeface="Microsoft JhengHei UI" panose="020B0604030504040204" pitchFamily="34" charset="-120"/>
                <a:ea typeface="Microsoft JhengHei UI" panose="020B0604030504040204" pitchFamily="34" charset="-120"/>
              </a:rPr>
              <a:t>to open </a:t>
            </a:r>
            <a:r>
              <a:rPr lang="en-US" altLang="zh-CN" sz="3200" dirty="0" smtClean="0">
                <a:latin typeface="Microsoft JhengHei UI" panose="020B0604030504040204" pitchFamily="34" charset="-120"/>
                <a:ea typeface="Microsoft JhengHei UI" panose="020B0604030504040204" pitchFamily="34" charset="-120"/>
              </a:rPr>
              <a:t>a violin training school in the local area twenty years later.</a:t>
            </a:r>
            <a:endParaRPr lang="zh-CN" altLang="en-US" sz="32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81470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2462" y="269789"/>
            <a:ext cx="11108395" cy="2246769"/>
          </a:xfrm>
          <a:prstGeom prst="rect">
            <a:avLst/>
          </a:prstGeom>
          <a:noFill/>
        </p:spPr>
        <p:txBody>
          <a:bodyPr wrap="square" rtlCol="0">
            <a:spAutoFit/>
          </a:bodyPr>
          <a:lstStyle/>
          <a:p>
            <a:pPr algn="just"/>
            <a:r>
              <a:rPr lang="en-US" altLang="zh-CN" sz="2000" dirty="0" err="1">
                <a:latin typeface="Microsoft JhengHei UI" panose="020B0604030504040204" pitchFamily="34" charset="-120"/>
                <a:ea typeface="Microsoft JhengHei UI" panose="020B0604030504040204" pitchFamily="34" charset="-120"/>
              </a:rPr>
              <a:t>Xiaohui</a:t>
            </a:r>
            <a:r>
              <a:rPr lang="en-US" altLang="zh-CN" sz="2000" dirty="0">
                <a:latin typeface="Microsoft JhengHei UI" panose="020B0604030504040204" pitchFamily="34" charset="-120"/>
                <a:ea typeface="Microsoft JhengHei UI" panose="020B0604030504040204" pitchFamily="34" charset="-120"/>
              </a:rPr>
              <a:t> uses a time line to record the events which have been described in the former text to represent their psychological distance from now in his mind</a:t>
            </a:r>
            <a:r>
              <a:rPr lang="en-US" altLang="zh-CN" sz="2000" dirty="0" smtClean="0">
                <a:latin typeface="Microsoft JhengHei UI" panose="020B0604030504040204" pitchFamily="34" charset="-120"/>
                <a:ea typeface="Microsoft JhengHei UI" panose="020B0604030504040204" pitchFamily="34" charset="-120"/>
              </a:rPr>
              <a:t>. As </a:t>
            </a:r>
            <a:r>
              <a:rPr lang="en-US" altLang="zh-CN" sz="2000" dirty="0">
                <a:latin typeface="Microsoft JhengHei UI" panose="020B0604030504040204" pitchFamily="34" charset="-120"/>
                <a:ea typeface="Microsoft JhengHei UI" panose="020B0604030504040204" pitchFamily="34" charset="-120"/>
              </a:rPr>
              <a:t>illustrated in the picture below, we can find two </a:t>
            </a:r>
            <a:r>
              <a:rPr lang="en-US" altLang="zh-CN" sz="2000" dirty="0" smtClean="0">
                <a:latin typeface="Microsoft JhengHei UI" panose="020B0604030504040204" pitchFamily="34" charset="-120"/>
                <a:ea typeface="Microsoft JhengHei UI" panose="020B0604030504040204" pitchFamily="34" charset="-120"/>
              </a:rPr>
              <a:t>rules:</a:t>
            </a:r>
          </a:p>
          <a:p>
            <a:pPr algn="just"/>
            <a:r>
              <a:rPr lang="en-US" altLang="zh-CN" sz="2000" dirty="0" smtClean="0">
                <a:latin typeface="Microsoft JhengHei UI" panose="020B0604030504040204" pitchFamily="34" charset="-120"/>
                <a:ea typeface="Microsoft JhengHei UI" panose="020B0604030504040204" pitchFamily="34" charset="-120"/>
              </a:rPr>
              <a:t>1.The </a:t>
            </a:r>
            <a:r>
              <a:rPr lang="en-US" altLang="zh-CN" sz="2000" dirty="0">
                <a:latin typeface="Microsoft JhengHei UI" panose="020B0604030504040204" pitchFamily="34" charset="-120"/>
                <a:ea typeface="Microsoft JhengHei UI" panose="020B0604030504040204" pitchFamily="34" charset="-120"/>
              </a:rPr>
              <a:t>psychological distance will be shorter if the event per se is nearer to the present. (e.g. D2&gt;D1 in the picture) </a:t>
            </a:r>
            <a:endParaRPr lang="en-US" altLang="zh-CN" sz="2000" dirty="0" smtClean="0">
              <a:latin typeface="Microsoft JhengHei UI" panose="020B0604030504040204" pitchFamily="34" charset="-120"/>
              <a:ea typeface="Microsoft JhengHei UI" panose="020B0604030504040204" pitchFamily="34" charset="-120"/>
            </a:endParaRPr>
          </a:p>
          <a:p>
            <a:pPr algn="just"/>
            <a:r>
              <a:rPr lang="en-US" altLang="zh-CN" sz="2000" dirty="0" smtClean="0">
                <a:latin typeface="Microsoft JhengHei UI" panose="020B0604030504040204" pitchFamily="34" charset="-120"/>
                <a:ea typeface="Microsoft JhengHei UI" panose="020B0604030504040204" pitchFamily="34" charset="-120"/>
              </a:rPr>
              <a:t>2.The </a:t>
            </a:r>
            <a:r>
              <a:rPr lang="en-US" altLang="zh-CN" sz="2000" dirty="0">
                <a:latin typeface="Microsoft JhengHei UI" panose="020B0604030504040204" pitchFamily="34" charset="-120"/>
                <a:ea typeface="Microsoft JhengHei UI" panose="020B0604030504040204" pitchFamily="34" charset="-120"/>
              </a:rPr>
              <a:t>relative length of the psychological time distance does not correspond to that of the real physical time distance. (e.g. D1:D2 ≠ 9:20 in the picture</a:t>
            </a:r>
            <a:r>
              <a:rPr lang="zh-CN" altLang="en-US" sz="2000" dirty="0">
                <a:latin typeface="Microsoft JhengHei UI" panose="020B0604030504040204" pitchFamily="34" charset="-120"/>
                <a:ea typeface="Microsoft JhengHei UI" panose="020B0604030504040204" pitchFamily="34" charset="-120"/>
              </a:rPr>
              <a:t>）</a:t>
            </a:r>
            <a:endParaRPr lang="zh-CN" altLang="en-US" sz="2000" dirty="0">
              <a:latin typeface="Microsoft JhengHei UI" panose="020B0604030504040204" pitchFamily="34" charset="-120"/>
              <a:ea typeface="Microsoft JhengHei UI" panose="020B0604030504040204" pitchFamily="34" charset="-12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0" y="2516558"/>
            <a:ext cx="11756572" cy="4192152"/>
          </a:xfrm>
          <a:prstGeom prst="rect">
            <a:avLst/>
          </a:prstGeom>
        </p:spPr>
      </p:pic>
      <p:pic>
        <p:nvPicPr>
          <p:cNvPr id="4" name="图片 3"/>
          <p:cNvPicPr>
            <a:picLocks noChangeAspect="1"/>
          </p:cNvPicPr>
          <p:nvPr/>
        </p:nvPicPr>
        <p:blipFill rotWithShape="1">
          <a:blip r:embed="rId3"/>
          <a:srcRect t="5443" b="5169"/>
          <a:stretch/>
        </p:blipFill>
        <p:spPr>
          <a:xfrm>
            <a:off x="708057" y="130628"/>
            <a:ext cx="10972800" cy="6130213"/>
          </a:xfrm>
          <a:prstGeom prst="rect">
            <a:avLst/>
          </a:prstGeom>
        </p:spPr>
      </p:pic>
    </p:spTree>
    <p:extLst>
      <p:ext uri="{BB962C8B-B14F-4D97-AF65-F5344CB8AC3E}">
        <p14:creationId xmlns:p14="http://schemas.microsoft.com/office/powerpoint/2010/main" val="3083643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7817" y="176483"/>
            <a:ext cx="11108395" cy="2246769"/>
          </a:xfrm>
          <a:prstGeom prst="rect">
            <a:avLst/>
          </a:prstGeom>
          <a:noFill/>
        </p:spPr>
        <p:txBody>
          <a:bodyPr wrap="square" rtlCol="0">
            <a:spAutoFit/>
          </a:bodyPr>
          <a:lstStyle/>
          <a:p>
            <a:r>
              <a:rPr lang="en-US" altLang="zh-CN" sz="2000" dirty="0">
                <a:latin typeface="Microsoft YaHei UI" panose="020B0503020204020204" pitchFamily="34" charset="-122"/>
                <a:ea typeface="Microsoft YaHei UI" panose="020B0503020204020204" pitchFamily="34" charset="-122"/>
              </a:rPr>
              <a:t>Operation Section</a:t>
            </a:r>
            <a:r>
              <a:rPr lang="en-US" altLang="zh-CN" sz="2000" dirty="0" smtClean="0">
                <a:latin typeface="Microsoft YaHei UI" panose="020B0503020204020204" pitchFamily="34" charset="-122"/>
                <a:ea typeface="Microsoft YaHei UI" panose="020B0503020204020204" pitchFamily="34" charset="-122"/>
              </a:rPr>
              <a:t>: Please </a:t>
            </a:r>
            <a:r>
              <a:rPr lang="en-US" altLang="zh-CN" sz="2000" dirty="0">
                <a:latin typeface="Microsoft YaHei UI" panose="020B0503020204020204" pitchFamily="34" charset="-122"/>
                <a:ea typeface="Microsoft YaHei UI" panose="020B0503020204020204" pitchFamily="34" charset="-122"/>
              </a:rPr>
              <a:t>pay attention to the following three elements</a:t>
            </a:r>
            <a:r>
              <a:rPr lang="en-US" altLang="zh-CN" sz="2000" dirty="0" smtClean="0">
                <a:latin typeface="Microsoft YaHei UI" panose="020B0503020204020204" pitchFamily="34" charset="-122"/>
                <a:ea typeface="Microsoft YaHei UI" panose="020B0503020204020204" pitchFamily="34" charset="-122"/>
              </a:rPr>
              <a:t>:</a:t>
            </a:r>
          </a:p>
          <a:p>
            <a:r>
              <a:rPr lang="en-US" altLang="zh-CN" sz="2000" dirty="0" smtClean="0">
                <a:latin typeface="Microsoft YaHei UI" panose="020B0503020204020204" pitchFamily="34" charset="-122"/>
                <a:ea typeface="Microsoft YaHei UI" panose="020B0503020204020204" pitchFamily="34" charset="-122"/>
              </a:rPr>
              <a:t>①</a:t>
            </a:r>
            <a:r>
              <a:rPr lang="en-US" altLang="zh-CN" sz="2000" dirty="0">
                <a:latin typeface="Microsoft YaHei UI" panose="020B0503020204020204" pitchFamily="34" charset="-122"/>
                <a:ea typeface="Microsoft YaHei UI" panose="020B0503020204020204" pitchFamily="34" charset="-122"/>
              </a:rPr>
              <a:t>A short paragraph on the line indicates the length of today to tomorrow (or to yesterday), and the arrow points to the direction of the future</a:t>
            </a:r>
            <a:r>
              <a:rPr lang="en-US" altLang="zh-CN" sz="2000" dirty="0" smtClean="0">
                <a:latin typeface="Microsoft YaHei UI" panose="020B0503020204020204" pitchFamily="34" charset="-122"/>
                <a:ea typeface="Microsoft YaHei UI" panose="020B0503020204020204" pitchFamily="34" charset="-122"/>
              </a:rPr>
              <a:t>;</a:t>
            </a:r>
          </a:p>
          <a:p>
            <a:r>
              <a:rPr lang="en-US" altLang="zh-CN" sz="2000" dirty="0" smtClean="0">
                <a:latin typeface="Microsoft YaHei UI" panose="020B0503020204020204" pitchFamily="34" charset="-122"/>
                <a:ea typeface="Microsoft YaHei UI" panose="020B0503020204020204" pitchFamily="34" charset="-122"/>
              </a:rPr>
              <a:t>②</a:t>
            </a:r>
            <a:r>
              <a:rPr lang="en-US" altLang="zh-CN" sz="2000" dirty="0">
                <a:latin typeface="Microsoft YaHei UI" panose="020B0503020204020204" pitchFamily="34" charset="-122"/>
                <a:ea typeface="Microsoft YaHei UI" panose="020B0503020204020204" pitchFamily="34" charset="-122"/>
              </a:rPr>
              <a:t>There is a time point on the timeline that you can move on the timeline with the mouse to represent different times</a:t>
            </a:r>
            <a:r>
              <a:rPr lang="en-US" altLang="zh-CN" sz="2000" dirty="0" smtClean="0">
                <a:latin typeface="Microsoft YaHei UI" panose="020B0503020204020204" pitchFamily="34" charset="-122"/>
                <a:ea typeface="Microsoft YaHei UI" panose="020B0503020204020204" pitchFamily="34" charset="-122"/>
              </a:rPr>
              <a:t>;</a:t>
            </a:r>
          </a:p>
          <a:p>
            <a:r>
              <a:rPr lang="en-US" altLang="zh-CN" sz="2000" dirty="0" smtClean="0">
                <a:latin typeface="Microsoft YaHei UI" panose="020B0503020204020204" pitchFamily="34" charset="-122"/>
                <a:ea typeface="Microsoft YaHei UI" panose="020B0503020204020204" pitchFamily="34" charset="-122"/>
              </a:rPr>
              <a:t>③</a:t>
            </a:r>
            <a:r>
              <a:rPr lang="en-US" altLang="zh-CN" sz="2000" dirty="0">
                <a:latin typeface="Microsoft YaHei UI" panose="020B0503020204020204" pitchFamily="34" charset="-122"/>
                <a:ea typeface="Microsoft YaHei UI" panose="020B0503020204020204" pitchFamily="34" charset="-122"/>
              </a:rPr>
              <a:t>The “∞” at the end of the arrow represents infinity. When you move the time point to the end of the arrow, it means that the perceived distance in your heart is infinity;</a:t>
            </a:r>
            <a:endParaRPr lang="zh-CN" altLang="en-US" sz="2000" dirty="0">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472" y="2423252"/>
            <a:ext cx="8939084" cy="4322781"/>
          </a:xfrm>
          <a:prstGeom prst="rect">
            <a:avLst/>
          </a:prstGeom>
        </p:spPr>
      </p:pic>
      <p:pic>
        <p:nvPicPr>
          <p:cNvPr id="5" name="图片 4"/>
          <p:cNvPicPr>
            <a:picLocks noChangeAspect="1"/>
          </p:cNvPicPr>
          <p:nvPr/>
        </p:nvPicPr>
        <p:blipFill rotWithShape="1">
          <a:blip r:embed="rId3"/>
          <a:srcRect t="5579" b="5306"/>
          <a:stretch/>
        </p:blipFill>
        <p:spPr>
          <a:xfrm>
            <a:off x="609600" y="382555"/>
            <a:ext cx="10972800" cy="6111552"/>
          </a:xfrm>
          <a:prstGeom prst="rect">
            <a:avLst/>
          </a:prstGeom>
        </p:spPr>
      </p:pic>
    </p:spTree>
    <p:extLst>
      <p:ext uri="{BB962C8B-B14F-4D97-AF65-F5344CB8AC3E}">
        <p14:creationId xmlns:p14="http://schemas.microsoft.com/office/powerpoint/2010/main" val="218007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2311" y="1566744"/>
            <a:ext cx="11513975" cy="2677656"/>
          </a:xfrm>
          <a:prstGeom prst="rect">
            <a:avLst/>
          </a:prstGeom>
          <a:noFill/>
        </p:spPr>
        <p:txBody>
          <a:bodyPr wrap="square" rtlCol="0">
            <a:spAutoFit/>
          </a:bodyPr>
          <a:lstStyle/>
          <a:p>
            <a:r>
              <a:rPr lang="en-US" altLang="zh-CN" sz="2800" dirty="0">
                <a:latin typeface="Microsoft JhengHei UI" panose="020B0604030504040204" pitchFamily="34" charset="-120"/>
                <a:ea typeface="Microsoft JhengHei UI" panose="020B0604030504040204" pitchFamily="34" charset="-120"/>
              </a:rPr>
              <a:t>In this section, you should click the timeline to move the time point to the proper position, to make the distance between today and the time point can properly represent the psychological distance of the corresponding time to today in you mind.</a:t>
            </a:r>
          </a:p>
          <a:p>
            <a:endParaRPr lang="en-US" altLang="zh-CN" sz="2800" dirty="0">
              <a:latin typeface="Microsoft JhengHei UI" panose="020B0604030504040204" pitchFamily="34" charset="-120"/>
              <a:ea typeface="Microsoft JhengHei UI" panose="020B0604030504040204" pitchFamily="34" charset="-120"/>
            </a:endParaRPr>
          </a:p>
          <a:p>
            <a:r>
              <a:rPr lang="en-US" altLang="zh-CN" sz="2800" dirty="0" smtClean="0">
                <a:latin typeface="Microsoft JhengHei UI" panose="020B0604030504040204" pitchFamily="34" charset="-120"/>
                <a:ea typeface="Microsoft JhengHei UI" panose="020B0604030504040204" pitchFamily="34" charset="-120"/>
              </a:rPr>
              <a:t>There </a:t>
            </a:r>
            <a:r>
              <a:rPr lang="en-US" altLang="zh-CN" sz="2800" dirty="0">
                <a:latin typeface="Microsoft JhengHei UI" panose="020B0604030504040204" pitchFamily="34" charset="-120"/>
                <a:ea typeface="Microsoft JhengHei UI" panose="020B0604030504040204" pitchFamily="34" charset="-120"/>
              </a:rPr>
              <a:t>will be 100 trials, please be patient </a:t>
            </a:r>
            <a:r>
              <a:rPr lang="en-US" altLang="zh-CN" sz="2800" dirty="0" smtClean="0">
                <a:latin typeface="Microsoft JhengHei UI" panose="020B0604030504040204" pitchFamily="34" charset="-120"/>
                <a:ea typeface="Microsoft JhengHei UI" panose="020B0604030504040204" pitchFamily="34" charset="-120"/>
              </a:rPr>
              <a:t>to </a:t>
            </a:r>
            <a:r>
              <a:rPr lang="en-US" altLang="zh-CN" sz="2800" dirty="0">
                <a:latin typeface="Microsoft JhengHei UI" panose="020B0604030504040204" pitchFamily="34" charset="-120"/>
                <a:ea typeface="Microsoft JhengHei UI" panose="020B0604030504040204" pitchFamily="34" charset="-120"/>
              </a:rPr>
              <a:t>choose the answer</a:t>
            </a:r>
            <a:r>
              <a:rPr lang="en-US" altLang="zh-CN" sz="2800" dirty="0" smtClean="0">
                <a:latin typeface="Microsoft JhengHei UI" panose="020B0604030504040204" pitchFamily="34" charset="-120"/>
                <a:ea typeface="Microsoft JhengHei UI" panose="020B0604030504040204" pitchFamily="34" charset="-120"/>
              </a:rPr>
              <a:t>.</a:t>
            </a:r>
            <a:endParaRPr lang="zh-CN" altLang="en-US" sz="2800" dirty="0">
              <a:latin typeface="Microsoft JhengHei UI" panose="020B0604030504040204" pitchFamily="34" charset="-120"/>
              <a:ea typeface="Microsoft JhengHei UI" panose="020B0604030504040204" pitchFamily="34" charset="-120"/>
            </a:endParaRPr>
          </a:p>
        </p:txBody>
      </p:sp>
      <p:sp>
        <p:nvSpPr>
          <p:cNvPr id="6" name="文本框 5"/>
          <p:cNvSpPr txBox="1"/>
          <p:nvPr/>
        </p:nvSpPr>
        <p:spPr>
          <a:xfrm>
            <a:off x="4376067" y="335903"/>
            <a:ext cx="3706464" cy="923330"/>
          </a:xfrm>
          <a:prstGeom prst="rect">
            <a:avLst/>
          </a:prstGeom>
          <a:noFill/>
        </p:spPr>
        <p:txBody>
          <a:bodyPr wrap="none" rtlCol="0">
            <a:spAutoFit/>
          </a:bodyPr>
          <a:lstStyle/>
          <a:p>
            <a:pPr algn="ctr"/>
            <a:r>
              <a:rPr lang="en-US" altLang="zh-CN" sz="5400" b="1" dirty="0" smtClean="0">
                <a:latin typeface="Microsoft YaHei UI" panose="020B0503020204020204" pitchFamily="34" charset="-122"/>
                <a:ea typeface="Microsoft YaHei UI" panose="020B0503020204020204" pitchFamily="34" charset="-122"/>
              </a:rPr>
              <a:t>Operation</a:t>
            </a:r>
            <a:endParaRPr lang="zh-CN" altLang="en-US" sz="5400" b="1"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rotWithShape="1">
          <a:blip r:embed="rId2"/>
          <a:srcRect t="5578" b="5715"/>
          <a:stretch/>
        </p:blipFill>
        <p:spPr>
          <a:xfrm>
            <a:off x="628261" y="1408922"/>
            <a:ext cx="10972800" cy="6083560"/>
          </a:xfrm>
          <a:prstGeom prst="rect">
            <a:avLst/>
          </a:prstGeom>
        </p:spPr>
      </p:pic>
    </p:spTree>
    <p:extLst>
      <p:ext uri="{BB962C8B-B14F-4D97-AF65-F5344CB8AC3E}">
        <p14:creationId xmlns:p14="http://schemas.microsoft.com/office/powerpoint/2010/main" val="2495807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4109" y="335903"/>
            <a:ext cx="3230373" cy="923330"/>
          </a:xfrm>
          <a:prstGeom prst="rect">
            <a:avLst/>
          </a:prstGeom>
          <a:noFill/>
        </p:spPr>
        <p:txBody>
          <a:bodyPr wrap="none" rtlCol="0">
            <a:spAutoFit/>
          </a:bodyPr>
          <a:lstStyle/>
          <a:p>
            <a:pPr algn="ctr"/>
            <a:r>
              <a:rPr lang="zh-CN" altLang="en-US" sz="5400" b="1" dirty="0" smtClean="0">
                <a:latin typeface="华文新魏" panose="02010800040101010101" pitchFamily="2" charset="-122"/>
                <a:ea typeface="华文新魏" panose="02010800040101010101" pitchFamily="2" charset="-122"/>
              </a:rPr>
              <a:t>问卷（</a:t>
            </a:r>
            <a:r>
              <a:rPr lang="en-US" altLang="zh-CN" sz="5400" b="1" dirty="0" smtClean="0">
                <a:latin typeface="华文新魏" panose="02010800040101010101" pitchFamily="2" charset="-122"/>
                <a:ea typeface="华文新魏" panose="02010800040101010101" pitchFamily="2" charset="-122"/>
              </a:rPr>
              <a:t>1</a:t>
            </a:r>
            <a:r>
              <a:rPr lang="zh-CN" altLang="en-US" sz="5400" b="1" dirty="0" smtClean="0">
                <a:latin typeface="华文新魏" panose="02010800040101010101" pitchFamily="2" charset="-122"/>
                <a:ea typeface="华文新魏" panose="02010800040101010101" pitchFamily="2" charset="-122"/>
              </a:rPr>
              <a:t>）</a:t>
            </a:r>
            <a:endParaRPr lang="zh-CN" altLang="en-US" sz="5400" b="1" dirty="0">
              <a:latin typeface="华文新魏" panose="02010800040101010101" pitchFamily="2" charset="-122"/>
              <a:ea typeface="华文新魏" panose="02010800040101010101" pitchFamily="2" charset="-122"/>
            </a:endParaRPr>
          </a:p>
        </p:txBody>
      </p:sp>
      <p:sp>
        <p:nvSpPr>
          <p:cNvPr id="5" name="文本框 4"/>
          <p:cNvSpPr txBox="1"/>
          <p:nvPr/>
        </p:nvSpPr>
        <p:spPr>
          <a:xfrm>
            <a:off x="675097" y="1464107"/>
            <a:ext cx="11108395" cy="5016758"/>
          </a:xfrm>
          <a:prstGeom prst="rect">
            <a:avLst/>
          </a:prstGeom>
          <a:no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接下来将给出几个时间点，请您仔细思考您在该时间点</a:t>
            </a:r>
            <a:r>
              <a:rPr lang="zh-CN" altLang="en-US" sz="3200" b="1" u="sng" dirty="0" smtClean="0">
                <a:latin typeface="楷体" panose="02010609060101010101" pitchFamily="49" charset="-122"/>
                <a:ea typeface="楷体" panose="02010609060101010101" pitchFamily="49" charset="-122"/>
              </a:rPr>
              <a:t>做过</a:t>
            </a:r>
            <a:r>
              <a:rPr lang="zh-CN" altLang="en-US" sz="3200" dirty="0" smtClean="0">
                <a:latin typeface="楷体" panose="02010609060101010101" pitchFamily="49" charset="-122"/>
                <a:ea typeface="楷体" panose="02010609060101010101" pitchFamily="49" charset="-122"/>
              </a:rPr>
              <a:t>或</a:t>
            </a:r>
            <a:r>
              <a:rPr lang="zh-CN" altLang="en-US" sz="3200" b="1" u="sng" dirty="0" smtClean="0">
                <a:latin typeface="楷体" panose="02010609060101010101" pitchFamily="49" charset="-122"/>
                <a:ea typeface="楷体" panose="02010609060101010101" pitchFamily="49" charset="-122"/>
              </a:rPr>
              <a:t>预备进行</a:t>
            </a:r>
            <a:r>
              <a:rPr lang="zh-CN" altLang="en-US" sz="3200" dirty="0" smtClean="0">
                <a:latin typeface="楷体" panose="02010609060101010101" pitchFamily="49" charset="-122"/>
                <a:ea typeface="楷体" panose="02010609060101010101" pitchFamily="49" charset="-122"/>
              </a:rPr>
              <a:t>的活动，并在给出的文字栏中进行填写。</a:t>
            </a:r>
            <a:endParaRPr lang="en-US" altLang="zh-CN" sz="3200" dirty="0" smtClean="0">
              <a:latin typeface="楷体" panose="02010609060101010101" pitchFamily="49" charset="-122"/>
              <a:ea typeface="楷体" panose="02010609060101010101" pitchFamily="49" charset="-122"/>
            </a:endParaRPr>
          </a:p>
          <a:p>
            <a:endParaRPr lang="en-US" altLang="zh-CN" sz="3200"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注意：所写活动要尽可能具体，且不能重复填写。</a:t>
            </a:r>
            <a:endParaRPr lang="en-US" altLang="zh-CN" sz="3200" b="1" dirty="0" smtClean="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适当的例子如：</a:t>
            </a:r>
            <a:endParaRPr lang="en-US" altLang="zh-CN" sz="3200" dirty="0" smtClean="0">
              <a:latin typeface="楷体" panose="02010609060101010101" pitchFamily="49" charset="-122"/>
              <a:ea typeface="楷体" panose="02010609060101010101" pitchFamily="49" charset="-122"/>
            </a:endParaRPr>
          </a:p>
          <a:p>
            <a:pPr algn="ctr"/>
            <a:r>
              <a:rPr lang="en-US" altLang="zh-CN" sz="3200" dirty="0" smtClean="0">
                <a:latin typeface="楷体" panose="02010609060101010101" pitchFamily="49" charset="-122"/>
                <a:ea typeface="楷体" panose="02010609060101010101" pitchFamily="49" charset="-122"/>
              </a:rPr>
              <a:t>9</a:t>
            </a:r>
            <a:r>
              <a:rPr lang="zh-CN" altLang="en-US" sz="3200" dirty="0" smtClean="0">
                <a:latin typeface="楷体" panose="02010609060101010101" pitchFamily="49" charset="-122"/>
                <a:ea typeface="楷体" panose="02010609060101010101" pitchFamily="49" charset="-122"/>
              </a:rPr>
              <a:t>年前</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上小学</a:t>
            </a:r>
            <a:r>
              <a:rPr lang="en-US" altLang="zh-CN" sz="3200" dirty="0" smtClean="0">
                <a:latin typeface="楷体" panose="02010609060101010101" pitchFamily="49" charset="-122"/>
                <a:ea typeface="楷体" panose="02010609060101010101" pitchFamily="49" charset="-122"/>
              </a:rPr>
              <a:t>5</a:t>
            </a:r>
            <a:r>
              <a:rPr lang="zh-CN" altLang="en-US" sz="3200" dirty="0" smtClean="0">
                <a:latin typeface="楷体" panose="02010609060101010101" pitchFamily="49" charset="-122"/>
                <a:ea typeface="楷体" panose="02010609060101010101" pitchFamily="49" charset="-122"/>
              </a:rPr>
              <a:t>年级</a:t>
            </a:r>
            <a:endParaRPr lang="en-US" altLang="zh-CN" sz="3200" dirty="0" smtClean="0">
              <a:latin typeface="楷体" panose="02010609060101010101" pitchFamily="49" charset="-122"/>
              <a:ea typeface="楷体" panose="02010609060101010101" pitchFamily="49" charset="-122"/>
            </a:endParaRPr>
          </a:p>
          <a:p>
            <a:pPr algn="ctr"/>
            <a:r>
              <a:rPr lang="en-US" altLang="zh-CN" sz="3200" dirty="0" smtClean="0">
                <a:latin typeface="楷体" panose="02010609060101010101" pitchFamily="49" charset="-122"/>
                <a:ea typeface="楷体" panose="02010609060101010101" pitchFamily="49" charset="-122"/>
              </a:rPr>
              <a:t>3</a:t>
            </a:r>
            <a:r>
              <a:rPr lang="zh-CN" altLang="en-US" sz="3200" dirty="0" smtClean="0">
                <a:latin typeface="楷体" panose="02010609060101010101" pitchFamily="49" charset="-122"/>
                <a:ea typeface="楷体" panose="02010609060101010101" pitchFamily="49" charset="-122"/>
              </a:rPr>
              <a:t>天前</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去玉渊潭公园</a:t>
            </a:r>
            <a:endParaRPr lang="en-US" altLang="zh-CN" sz="3200" dirty="0" smtClean="0">
              <a:latin typeface="楷体" panose="02010609060101010101" pitchFamily="49" charset="-122"/>
              <a:ea typeface="楷体" panose="02010609060101010101" pitchFamily="49" charset="-122"/>
            </a:endParaRPr>
          </a:p>
          <a:p>
            <a:pPr algn="ctr"/>
            <a:r>
              <a:rPr lang="zh-CN" altLang="en-US" sz="3200" dirty="0" smtClean="0">
                <a:latin typeface="楷体" panose="02010609060101010101" pitchFamily="49" charset="-122"/>
                <a:ea typeface="楷体" panose="02010609060101010101" pitchFamily="49" charset="-122"/>
              </a:rPr>
              <a:t>明天下午</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上数学课</a:t>
            </a:r>
            <a:endParaRPr lang="en-US" altLang="zh-CN" sz="3200" dirty="0" smtClean="0">
              <a:latin typeface="楷体" panose="02010609060101010101" pitchFamily="49" charset="-122"/>
              <a:ea typeface="楷体" panose="02010609060101010101" pitchFamily="49" charset="-122"/>
            </a:endParaRPr>
          </a:p>
          <a:p>
            <a:pPr algn="ctr"/>
            <a:r>
              <a:rPr lang="en-US" altLang="zh-CN" sz="3200" dirty="0" smtClean="0">
                <a:latin typeface="楷体" panose="02010609060101010101" pitchFamily="49" charset="-122"/>
                <a:ea typeface="楷体" panose="02010609060101010101" pitchFamily="49" charset="-122"/>
              </a:rPr>
              <a:t>20</a:t>
            </a:r>
            <a:r>
              <a:rPr lang="zh-CN" altLang="en-US" sz="3200" dirty="0" smtClean="0">
                <a:latin typeface="楷体" panose="02010609060101010101" pitchFamily="49" charset="-122"/>
                <a:ea typeface="楷体" panose="02010609060101010101" pitchFamily="49" charset="-122"/>
              </a:rPr>
              <a:t>年后</a:t>
            </a:r>
            <a:r>
              <a:rPr lang="en-US" altLang="zh-CN" sz="3200" dirty="0" smtClean="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在国贸中心上班</a:t>
            </a:r>
          </a:p>
        </p:txBody>
      </p:sp>
      <p:pic>
        <p:nvPicPr>
          <p:cNvPr id="7" name="图片 6"/>
          <p:cNvPicPr>
            <a:picLocks noChangeAspect="1"/>
          </p:cNvPicPr>
          <p:nvPr/>
        </p:nvPicPr>
        <p:blipFill rotWithShape="1">
          <a:blip r:embed="rId2"/>
          <a:srcRect t="5499" b="5307"/>
          <a:stretch/>
        </p:blipFill>
        <p:spPr>
          <a:xfrm>
            <a:off x="525625" y="372825"/>
            <a:ext cx="10972800" cy="6116971"/>
          </a:xfrm>
          <a:prstGeom prst="rect">
            <a:avLst/>
          </a:prstGeom>
        </p:spPr>
      </p:pic>
    </p:spTree>
    <p:extLst>
      <p:ext uri="{BB962C8B-B14F-4D97-AF65-F5344CB8AC3E}">
        <p14:creationId xmlns:p14="http://schemas.microsoft.com/office/powerpoint/2010/main" val="3101273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75102" y="1492099"/>
            <a:ext cx="11108395" cy="3046988"/>
          </a:xfrm>
          <a:prstGeom prst="rect">
            <a:avLst/>
          </a:prstGeom>
          <a:noFill/>
        </p:spPr>
        <p:txBody>
          <a:bodyPr wrap="square" rtlCol="0">
            <a:spAutoFit/>
          </a:bodyPr>
          <a:lstStyle/>
          <a:p>
            <a:r>
              <a:rPr lang="en-US" altLang="zh-CN" sz="3200" dirty="0" smtClean="0">
                <a:latin typeface="楷体" panose="02010609060101010101" pitchFamily="49" charset="-122"/>
                <a:ea typeface="楷体" panose="02010609060101010101" pitchFamily="49" charset="-122"/>
              </a:rPr>
              <a:t>The Computer Operation part has finished here. Please continue to finish the Questionnaire, which will cost you about 8 min.</a:t>
            </a:r>
          </a:p>
          <a:p>
            <a:endParaRPr lang="en-US" altLang="zh-CN" sz="3200" dirty="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Anything puzzled, please consult our assistant.</a:t>
            </a:r>
          </a:p>
          <a:p>
            <a:endParaRPr lang="zh-CN" altLang="en-US" sz="3200" dirty="0">
              <a:latin typeface="楷体" panose="02010609060101010101" pitchFamily="49" charset="-122"/>
              <a:ea typeface="楷体" panose="02010609060101010101" pitchFamily="49" charset="-122"/>
            </a:endParaRPr>
          </a:p>
        </p:txBody>
      </p:sp>
      <p:sp>
        <p:nvSpPr>
          <p:cNvPr id="6" name="文本框 5"/>
          <p:cNvSpPr txBox="1"/>
          <p:nvPr/>
        </p:nvSpPr>
        <p:spPr>
          <a:xfrm>
            <a:off x="4233369" y="335903"/>
            <a:ext cx="3991862" cy="923330"/>
          </a:xfrm>
          <a:prstGeom prst="rect">
            <a:avLst/>
          </a:prstGeom>
          <a:noFill/>
        </p:spPr>
        <p:txBody>
          <a:bodyPr wrap="none" rtlCol="0">
            <a:spAutoFit/>
          </a:bodyPr>
          <a:lstStyle/>
          <a:p>
            <a:pPr algn="ctr"/>
            <a:r>
              <a:rPr lang="en-US" altLang="zh-CN" sz="5400" b="1" dirty="0" smtClean="0">
                <a:latin typeface="Microsoft YaHei UI" panose="020B0503020204020204" pitchFamily="34" charset="-122"/>
                <a:ea typeface="Microsoft YaHei UI" panose="020B0503020204020204" pitchFamily="34" charset="-122"/>
              </a:rPr>
              <a:t>Instruction</a:t>
            </a:r>
            <a:endParaRPr lang="zh-CN" altLang="en-US" sz="5400" b="1"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rotWithShape="1">
          <a:blip r:embed="rId2"/>
          <a:srcRect t="5170" b="5850"/>
          <a:stretch/>
        </p:blipFill>
        <p:spPr>
          <a:xfrm>
            <a:off x="609600" y="354563"/>
            <a:ext cx="10972800" cy="6102222"/>
          </a:xfrm>
          <a:prstGeom prst="rect">
            <a:avLst/>
          </a:prstGeom>
        </p:spPr>
      </p:pic>
    </p:spTree>
    <p:extLst>
      <p:ext uri="{BB962C8B-B14F-4D97-AF65-F5344CB8AC3E}">
        <p14:creationId xmlns:p14="http://schemas.microsoft.com/office/powerpoint/2010/main" val="1263101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98216" y="335903"/>
            <a:ext cx="2262159" cy="923330"/>
          </a:xfrm>
          <a:prstGeom prst="rect">
            <a:avLst/>
          </a:prstGeom>
          <a:noFill/>
        </p:spPr>
        <p:txBody>
          <a:bodyPr wrap="none" rtlCol="0">
            <a:spAutoFit/>
          </a:bodyPr>
          <a:lstStyle/>
          <a:p>
            <a:pPr algn="ctr"/>
            <a:r>
              <a:rPr lang="zh-CN" altLang="en-US" sz="5400" b="1" dirty="0" smtClean="0">
                <a:latin typeface="华文新魏" panose="02010800040101010101" pitchFamily="2" charset="-122"/>
                <a:ea typeface="华文新魏" panose="02010800040101010101" pitchFamily="2" charset="-122"/>
              </a:rPr>
              <a:t>指导语</a:t>
            </a:r>
            <a:endParaRPr lang="zh-CN" altLang="en-US" sz="5400" b="1" dirty="0">
              <a:latin typeface="华文新魏" panose="02010800040101010101" pitchFamily="2" charset="-122"/>
              <a:ea typeface="华文新魏" panose="02010800040101010101" pitchFamily="2" charset="-122"/>
            </a:endParaRPr>
          </a:p>
        </p:txBody>
      </p:sp>
      <p:sp>
        <p:nvSpPr>
          <p:cNvPr id="5" name="文本框 4"/>
          <p:cNvSpPr txBox="1"/>
          <p:nvPr/>
        </p:nvSpPr>
        <p:spPr>
          <a:xfrm>
            <a:off x="675097" y="1417454"/>
            <a:ext cx="11108395" cy="3046988"/>
          </a:xfrm>
          <a:prstGeom prst="rect">
            <a:avLst/>
          </a:prstGeom>
          <a:no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接下来</a:t>
            </a:r>
            <a:r>
              <a:rPr lang="zh-CN" altLang="en-US" sz="3200" dirty="0" smtClean="0">
                <a:latin typeface="楷体" panose="02010609060101010101" pitchFamily="49" charset="-122"/>
                <a:ea typeface="楷体" panose="02010609060101010101" pitchFamily="49" charset="-122"/>
              </a:rPr>
              <a:t>是电脑操作程序部分。</a:t>
            </a:r>
            <a:endParaRPr lang="en-US" altLang="zh-CN" sz="3200" dirty="0" smtClean="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该部分分为</a:t>
            </a:r>
            <a:r>
              <a:rPr lang="zh-CN" altLang="en-US" sz="3200" dirty="0" smtClean="0">
                <a:latin typeface="楷体" panose="02010609060101010101" pitchFamily="49" charset="-122"/>
                <a:ea typeface="楷体" panose="02010609060101010101" pitchFamily="49" charset="-122"/>
              </a:rPr>
              <a:t>“阅读” 和“操作”</a:t>
            </a:r>
            <a:r>
              <a:rPr lang="en-US" altLang="zh-CN" sz="3200" dirty="0" smtClean="0">
                <a:latin typeface="楷体" panose="02010609060101010101" pitchFamily="49" charset="-122"/>
                <a:ea typeface="楷体" panose="02010609060101010101" pitchFamily="49" charset="-122"/>
              </a:rPr>
              <a:t>2</a:t>
            </a:r>
            <a:r>
              <a:rPr lang="zh-CN" altLang="en-US" sz="3200" dirty="0" smtClean="0">
                <a:latin typeface="楷体" panose="02010609060101010101" pitchFamily="49" charset="-122"/>
                <a:ea typeface="楷体" panose="02010609060101010101" pitchFamily="49" charset="-122"/>
              </a:rPr>
              <a:t>部分</a:t>
            </a:r>
            <a:r>
              <a:rPr lang="zh-CN" altLang="en-US" sz="3200" dirty="0" smtClean="0">
                <a:latin typeface="楷体" panose="02010609060101010101" pitchFamily="49" charset="-122"/>
                <a:ea typeface="楷体" panose="02010609060101010101" pitchFamily="49" charset="-122"/>
              </a:rPr>
              <a:t>，耗时约</a:t>
            </a:r>
            <a:r>
              <a:rPr lang="en-US" altLang="zh-CN" sz="3200" dirty="0" smtClean="0">
                <a:latin typeface="楷体" panose="02010609060101010101" pitchFamily="49" charset="-122"/>
                <a:ea typeface="楷体" panose="02010609060101010101" pitchFamily="49" charset="-122"/>
              </a:rPr>
              <a:t>10</a:t>
            </a:r>
            <a:r>
              <a:rPr lang="zh-CN" altLang="en-US" sz="3200" dirty="0" smtClean="0">
                <a:latin typeface="楷体" panose="02010609060101010101" pitchFamily="49" charset="-122"/>
                <a:ea typeface="楷体" panose="02010609060101010101" pitchFamily="49" charset="-122"/>
              </a:rPr>
              <a:t>分钟，为了确保您的实验数据有效，以充分利用您宝贵的时间，请确保您能仔细阅读接下来的内容。</a:t>
            </a:r>
            <a:endParaRPr lang="en-US" altLang="zh-CN" sz="3200" dirty="0" smtClean="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有任何疑问，请联系主试。</a:t>
            </a:r>
            <a:endParaRPr lang="zh-CN" altLang="en-US" sz="3200"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rotWithShape="1">
          <a:blip r:embed="rId2"/>
          <a:srcRect t="5442" b="5578"/>
          <a:stretch/>
        </p:blipFill>
        <p:spPr>
          <a:xfrm>
            <a:off x="609600" y="373224"/>
            <a:ext cx="10972800" cy="6102221"/>
          </a:xfrm>
          <a:prstGeom prst="rect">
            <a:avLst/>
          </a:prstGeom>
        </p:spPr>
      </p:pic>
    </p:spTree>
    <p:extLst>
      <p:ext uri="{BB962C8B-B14F-4D97-AF65-F5344CB8AC3E}">
        <p14:creationId xmlns:p14="http://schemas.microsoft.com/office/powerpoint/2010/main" val="398591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1968" y="335903"/>
            <a:ext cx="2954656" cy="923330"/>
          </a:xfrm>
          <a:prstGeom prst="rect">
            <a:avLst/>
          </a:prstGeom>
          <a:noFill/>
        </p:spPr>
        <p:txBody>
          <a:bodyPr wrap="none" rtlCol="0">
            <a:spAutoFit/>
          </a:bodyPr>
          <a:lstStyle/>
          <a:p>
            <a:pPr algn="ctr"/>
            <a:r>
              <a:rPr lang="zh-CN" altLang="en-US" sz="5400" b="1" dirty="0" smtClean="0">
                <a:latin typeface="华文新魏" panose="02010800040101010101" pitchFamily="2" charset="-122"/>
                <a:ea typeface="华文新魏" panose="02010800040101010101" pitchFamily="2" charset="-122"/>
              </a:rPr>
              <a:t>阅读部分</a:t>
            </a:r>
            <a:endParaRPr lang="zh-CN" altLang="en-US" sz="5400" b="1" dirty="0">
              <a:latin typeface="华文新魏" panose="02010800040101010101" pitchFamily="2" charset="-122"/>
              <a:ea typeface="华文新魏" panose="02010800040101010101" pitchFamily="2" charset="-122"/>
            </a:endParaRPr>
          </a:p>
        </p:txBody>
      </p:sp>
      <p:sp>
        <p:nvSpPr>
          <p:cNvPr id="5" name="文本框 4"/>
          <p:cNvSpPr txBox="1"/>
          <p:nvPr/>
        </p:nvSpPr>
        <p:spPr>
          <a:xfrm>
            <a:off x="675098" y="2462483"/>
            <a:ext cx="11108395" cy="2062103"/>
          </a:xfrm>
          <a:prstGeom prst="rect">
            <a:avLst/>
          </a:prstGeom>
          <a:noFill/>
        </p:spPr>
        <p:txBody>
          <a:bodyPr wrap="square" rtlCol="0">
            <a:spAutoFit/>
          </a:bodyPr>
          <a:lstStyle/>
          <a:p>
            <a:pPr algn="ctr"/>
            <a:r>
              <a:rPr lang="zh-CN" altLang="en-US" sz="3200" dirty="0" smtClean="0">
                <a:latin typeface="楷体" panose="02010609060101010101" pitchFamily="49" charset="-122"/>
                <a:ea typeface="楷体" panose="02010609060101010101" pitchFamily="49" charset="-122"/>
              </a:rPr>
              <a:t>您好，接下来您将阅读两段文字材料。</a:t>
            </a:r>
            <a:endParaRPr lang="en-US" altLang="zh-CN" sz="3200" dirty="0" smtClean="0">
              <a:latin typeface="楷体" panose="02010609060101010101" pitchFamily="49" charset="-122"/>
              <a:ea typeface="楷体" panose="02010609060101010101" pitchFamily="49" charset="-122"/>
            </a:endParaRPr>
          </a:p>
          <a:p>
            <a:pPr algn="ctr"/>
            <a:endParaRPr lang="en-US" altLang="zh-CN" sz="3200" dirty="0">
              <a:latin typeface="楷体" panose="02010609060101010101" pitchFamily="49" charset="-122"/>
              <a:ea typeface="楷体" panose="02010609060101010101" pitchFamily="49" charset="-122"/>
            </a:endParaRPr>
          </a:p>
          <a:p>
            <a:pPr algn="ctr"/>
            <a:r>
              <a:rPr lang="zh-CN" altLang="en-US" sz="3200" dirty="0" smtClean="0">
                <a:latin typeface="楷体" panose="02010609060101010101" pitchFamily="49" charset="-122"/>
                <a:ea typeface="楷体" panose="02010609060101010101" pitchFamily="49" charset="-122"/>
              </a:rPr>
              <a:t>首先您将阅读一段关于小辉同学的故事，</a:t>
            </a:r>
            <a:endParaRPr lang="en-US" altLang="zh-CN" sz="3200" dirty="0" smtClean="0">
              <a:latin typeface="楷体" panose="02010609060101010101" pitchFamily="49" charset="-122"/>
              <a:ea typeface="楷体" panose="02010609060101010101" pitchFamily="49" charset="-122"/>
            </a:endParaRPr>
          </a:p>
          <a:p>
            <a:pPr algn="ctr"/>
            <a:r>
              <a:rPr lang="en-US" altLang="zh-CN" sz="3200" dirty="0" smtClean="0">
                <a:latin typeface="楷体" panose="02010609060101010101" pitchFamily="49" charset="-122"/>
                <a:ea typeface="楷体" panose="02010609060101010101" pitchFamily="49" charset="-122"/>
              </a:rPr>
              <a:t>20</a:t>
            </a:r>
            <a:r>
              <a:rPr lang="zh-CN" altLang="en-US" sz="3200" dirty="0" smtClean="0">
                <a:latin typeface="楷体" panose="02010609060101010101" pitchFamily="49" charset="-122"/>
                <a:ea typeface="楷体" panose="02010609060101010101" pitchFamily="49" charset="-122"/>
              </a:rPr>
              <a:t>秒后您可以继续进行下一步。</a:t>
            </a:r>
            <a:endParaRPr lang="zh-CN" altLang="en-US" sz="320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rotWithShape="1">
          <a:blip r:embed="rId2"/>
          <a:srcRect t="5034" b="6123"/>
          <a:stretch/>
        </p:blipFill>
        <p:spPr>
          <a:xfrm>
            <a:off x="68608" y="167952"/>
            <a:ext cx="10972800" cy="6092890"/>
          </a:xfrm>
          <a:prstGeom prst="rect">
            <a:avLst/>
          </a:prstGeom>
        </p:spPr>
      </p:pic>
    </p:spTree>
    <p:extLst>
      <p:ext uri="{BB962C8B-B14F-4D97-AF65-F5344CB8AC3E}">
        <p14:creationId xmlns:p14="http://schemas.microsoft.com/office/powerpoint/2010/main" val="362759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82556" y="1017053"/>
            <a:ext cx="11604766" cy="4114784"/>
          </a:xfrm>
          <a:prstGeom prst="rect">
            <a:avLst/>
          </a:prstGeom>
        </p:spPr>
      </p:pic>
      <p:pic>
        <p:nvPicPr>
          <p:cNvPr id="6" name="图片 5"/>
          <p:cNvPicPr>
            <a:picLocks noChangeAspect="1"/>
          </p:cNvPicPr>
          <p:nvPr/>
        </p:nvPicPr>
        <p:blipFill rotWithShape="1">
          <a:blip r:embed="rId3"/>
          <a:srcRect t="5306" b="5986"/>
          <a:stretch/>
        </p:blipFill>
        <p:spPr>
          <a:xfrm>
            <a:off x="590939" y="270588"/>
            <a:ext cx="10972800" cy="6083559"/>
          </a:xfrm>
          <a:prstGeom prst="rect">
            <a:avLst/>
          </a:prstGeom>
        </p:spPr>
      </p:pic>
    </p:spTree>
    <p:extLst>
      <p:ext uri="{BB962C8B-B14F-4D97-AF65-F5344CB8AC3E}">
        <p14:creationId xmlns:p14="http://schemas.microsoft.com/office/powerpoint/2010/main" val="145644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319759"/>
            <a:ext cx="12218043" cy="2804372"/>
          </a:xfrm>
          <a:prstGeom prst="rect">
            <a:avLst/>
          </a:prstGeom>
        </p:spPr>
      </p:pic>
      <p:pic>
        <p:nvPicPr>
          <p:cNvPr id="3" name="图片 2"/>
          <p:cNvPicPr>
            <a:picLocks noChangeAspect="1"/>
          </p:cNvPicPr>
          <p:nvPr/>
        </p:nvPicPr>
        <p:blipFill rotWithShape="1">
          <a:blip r:embed="rId3"/>
          <a:srcRect t="5306" b="6123"/>
          <a:stretch/>
        </p:blipFill>
        <p:spPr>
          <a:xfrm>
            <a:off x="609600" y="363894"/>
            <a:ext cx="10972800" cy="6074228"/>
          </a:xfrm>
          <a:prstGeom prst="rect">
            <a:avLst/>
          </a:prstGeom>
        </p:spPr>
      </p:pic>
    </p:spTree>
    <p:extLst>
      <p:ext uri="{BB962C8B-B14F-4D97-AF65-F5344CB8AC3E}">
        <p14:creationId xmlns:p14="http://schemas.microsoft.com/office/powerpoint/2010/main" val="360062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2462" y="269789"/>
            <a:ext cx="11108395" cy="2677656"/>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如图，小辉在一条时间轴上记录了刚才所描述到的一系列活动的位置，来表示这些活动在小辉心中到现在的距离。</a:t>
            </a:r>
            <a:endParaRPr lang="en-US" altLang="zh-CN" sz="2400" dirty="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观察此图，我们不难发现两条规律：</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1. </a:t>
            </a:r>
            <a:r>
              <a:rPr lang="zh-CN" altLang="en-US" sz="2400" dirty="0" smtClean="0">
                <a:latin typeface="楷体" panose="02010609060101010101" pitchFamily="49" charset="-122"/>
                <a:ea typeface="楷体" panose="02010609060101010101" pitchFamily="49" charset="-122"/>
              </a:rPr>
              <a:t>时间距离现在的时间越远，其在时间轴上距离代表现在的点的距离也越远（如图中</a:t>
            </a:r>
            <a:r>
              <a:rPr lang="en-US" altLang="zh-CN" sz="2400" dirty="0" smtClean="0">
                <a:latin typeface="楷体" panose="02010609060101010101" pitchFamily="49" charset="-122"/>
                <a:ea typeface="楷体" panose="02010609060101010101" pitchFamily="49" charset="-122"/>
              </a:rPr>
              <a:t>D2 &gt; D1)</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2. </a:t>
            </a:r>
            <a:r>
              <a:rPr lang="zh-CN" altLang="en-US" sz="2400" dirty="0" smtClean="0">
                <a:latin typeface="楷体" panose="02010609060101010101" pitchFamily="49" charset="-122"/>
                <a:ea typeface="楷体" panose="02010609060101010101" pitchFamily="49" charset="-122"/>
              </a:rPr>
              <a:t>这些心理时间距离之间的关系是非常主观的，并不完全对应于真实时间距离之间的物理关系（如图中</a:t>
            </a:r>
            <a:r>
              <a:rPr lang="en-US" altLang="zh-CN" sz="2400" dirty="0" smtClean="0">
                <a:latin typeface="楷体" panose="02010609060101010101" pitchFamily="49" charset="-122"/>
                <a:ea typeface="楷体" panose="02010609060101010101" pitchFamily="49" charset="-122"/>
              </a:rPr>
              <a:t>D1</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D2≠9:20</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04" y="3153748"/>
            <a:ext cx="10611690" cy="3498591"/>
          </a:xfrm>
          <a:prstGeom prst="rect">
            <a:avLst/>
          </a:prstGeom>
        </p:spPr>
      </p:pic>
      <p:pic>
        <p:nvPicPr>
          <p:cNvPr id="6" name="图片 5"/>
          <p:cNvPicPr>
            <a:picLocks noChangeAspect="1"/>
          </p:cNvPicPr>
          <p:nvPr/>
        </p:nvPicPr>
        <p:blipFill rotWithShape="1">
          <a:blip r:embed="rId3"/>
          <a:srcRect t="5170" b="5306"/>
          <a:stretch/>
        </p:blipFill>
        <p:spPr>
          <a:xfrm>
            <a:off x="301594" y="83976"/>
            <a:ext cx="10972800" cy="6139544"/>
          </a:xfrm>
          <a:prstGeom prst="rect">
            <a:avLst/>
          </a:prstGeom>
        </p:spPr>
      </p:pic>
    </p:spTree>
    <p:extLst>
      <p:ext uri="{BB962C8B-B14F-4D97-AF65-F5344CB8AC3E}">
        <p14:creationId xmlns:p14="http://schemas.microsoft.com/office/powerpoint/2010/main" val="1170697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7817" y="176483"/>
            <a:ext cx="11108395" cy="2246769"/>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接下来是</a:t>
            </a:r>
            <a:r>
              <a:rPr lang="zh-CN" altLang="en-US" sz="2000" dirty="0" smtClean="0">
                <a:latin typeface="楷体" panose="02010609060101010101" pitchFamily="49" charset="-122"/>
                <a:ea typeface="楷体" panose="02010609060101010101" pitchFamily="49" charset="-122"/>
              </a:rPr>
              <a:t>“操作”</a:t>
            </a:r>
            <a:r>
              <a:rPr lang="zh-CN" altLang="en-US" sz="2000" dirty="0" smtClean="0">
                <a:latin typeface="楷体" panose="02010609060101010101" pitchFamily="49" charset="-122"/>
                <a:ea typeface="楷体" panose="02010609060101010101" pitchFamily="49" charset="-122"/>
              </a:rPr>
              <a:t>部分：</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本任务中将使用如下时间轴，这段时间轴理论上为一条无限长的水平直线，请您注意以下</a:t>
            </a: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个要素：</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直线上用一小段标示除了今天到明天或昨天的长度，箭头指向未来的方向；</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时间轴上有一个时间点，可以通过鼠标在时间轴上点击</a:t>
            </a:r>
            <a:r>
              <a:rPr lang="en-US" altLang="zh-CN" sz="2000" dirty="0" smtClean="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注意不是拖动</a:t>
            </a:r>
            <a:r>
              <a:rPr lang="en-US" altLang="zh-CN" sz="2000" dirty="0" smtClean="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移动到时间轴上不同位置来表示不同时间；</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箭头末端的“∞”代表无穷远，当您将上述时间点移动到箭头末端时，代表这一时间点在你心中的主观距离是无穷远</a:t>
            </a:r>
            <a:r>
              <a:rPr lang="en-US" altLang="zh-CN"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8861" y="2423252"/>
            <a:ext cx="8226305" cy="4325617"/>
          </a:xfrm>
          <a:prstGeom prst="rect">
            <a:avLst/>
          </a:prstGeom>
        </p:spPr>
      </p:pic>
      <p:pic>
        <p:nvPicPr>
          <p:cNvPr id="3" name="图片 2"/>
          <p:cNvPicPr>
            <a:picLocks noChangeAspect="1"/>
          </p:cNvPicPr>
          <p:nvPr/>
        </p:nvPicPr>
        <p:blipFill rotWithShape="1">
          <a:blip r:embed="rId3"/>
          <a:srcRect t="5170" b="5306"/>
          <a:stretch/>
        </p:blipFill>
        <p:spPr>
          <a:xfrm>
            <a:off x="609600" y="354563"/>
            <a:ext cx="10972800" cy="6139544"/>
          </a:xfrm>
          <a:prstGeom prst="rect">
            <a:avLst/>
          </a:prstGeom>
        </p:spPr>
      </p:pic>
    </p:spTree>
    <p:extLst>
      <p:ext uri="{BB962C8B-B14F-4D97-AF65-F5344CB8AC3E}">
        <p14:creationId xmlns:p14="http://schemas.microsoft.com/office/powerpoint/2010/main" val="1142944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1968" y="335903"/>
            <a:ext cx="2954656" cy="923330"/>
          </a:xfrm>
          <a:prstGeom prst="rect">
            <a:avLst/>
          </a:prstGeom>
          <a:noFill/>
        </p:spPr>
        <p:txBody>
          <a:bodyPr wrap="none" rtlCol="0">
            <a:spAutoFit/>
          </a:bodyPr>
          <a:lstStyle/>
          <a:p>
            <a:pPr algn="ctr"/>
            <a:r>
              <a:rPr lang="zh-CN" altLang="en-US" sz="5400" b="1" dirty="0" smtClean="0">
                <a:latin typeface="华文新魏" panose="02010800040101010101" pitchFamily="2" charset="-122"/>
                <a:ea typeface="华文新魏" panose="02010800040101010101" pitchFamily="2" charset="-122"/>
              </a:rPr>
              <a:t>操作部分</a:t>
            </a:r>
            <a:endParaRPr lang="zh-CN" altLang="en-US" sz="5400" b="1" dirty="0">
              <a:latin typeface="华文新魏" panose="02010800040101010101" pitchFamily="2" charset="-122"/>
              <a:ea typeface="华文新魏" panose="02010800040101010101" pitchFamily="2" charset="-122"/>
            </a:endParaRPr>
          </a:p>
        </p:txBody>
      </p:sp>
      <p:sp>
        <p:nvSpPr>
          <p:cNvPr id="5" name="文本框 4"/>
          <p:cNvSpPr txBox="1"/>
          <p:nvPr/>
        </p:nvSpPr>
        <p:spPr>
          <a:xfrm>
            <a:off x="354563" y="2042606"/>
            <a:ext cx="11513975" cy="1077218"/>
          </a:xfrm>
          <a:prstGeom prst="rect">
            <a:avLst/>
          </a:prstGeom>
          <a:no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接下来是“操作”部分，操作部分</a:t>
            </a:r>
            <a:r>
              <a:rPr lang="zh-CN" altLang="en-US" sz="3200" dirty="0" smtClean="0">
                <a:latin typeface="楷体" panose="02010609060101010101" pitchFamily="49" charset="-122"/>
                <a:ea typeface="楷体" panose="02010609060101010101" pitchFamily="49" charset="-122"/>
              </a:rPr>
              <a:t>共</a:t>
            </a:r>
            <a:r>
              <a:rPr lang="en-US" altLang="zh-CN" sz="3200" dirty="0" smtClean="0">
                <a:latin typeface="楷体" panose="02010609060101010101" pitchFamily="49" charset="-122"/>
                <a:ea typeface="楷体" panose="02010609060101010101" pitchFamily="49" charset="-122"/>
              </a:rPr>
              <a:t>100</a:t>
            </a:r>
            <a:r>
              <a:rPr lang="zh-CN" altLang="en-US" sz="3200" dirty="0" smtClean="0">
                <a:latin typeface="楷体" panose="02010609060101010101" pitchFamily="49" charset="-122"/>
                <a:ea typeface="楷体" panose="02010609060101010101" pitchFamily="49" charset="-122"/>
              </a:rPr>
              <a:t>个</a:t>
            </a:r>
            <a:r>
              <a:rPr lang="zh-CN" altLang="en-US" sz="3200" dirty="0" smtClean="0">
                <a:latin typeface="楷体" panose="02010609060101010101" pitchFamily="49" charset="-122"/>
                <a:ea typeface="楷体" panose="02010609060101010101" pitchFamily="49" charset="-122"/>
              </a:rPr>
              <a:t>试次，请您耐心完成。</a:t>
            </a:r>
            <a:endParaRPr lang="en-US" altLang="zh-CN" sz="3200" dirty="0" smtClean="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如果您对实验操作仍然存在任何疑问，请联系主试。</a:t>
            </a:r>
            <a:endParaRPr lang="zh-CN" altLang="en-US" sz="32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rotWithShape="1">
          <a:blip r:embed="rId2"/>
          <a:srcRect t="5306" b="5442"/>
          <a:stretch/>
        </p:blipFill>
        <p:spPr>
          <a:xfrm>
            <a:off x="609600" y="363894"/>
            <a:ext cx="10972800" cy="6120882"/>
          </a:xfrm>
          <a:prstGeom prst="rect">
            <a:avLst/>
          </a:prstGeom>
        </p:spPr>
      </p:pic>
    </p:spTree>
    <p:extLst>
      <p:ext uri="{BB962C8B-B14F-4D97-AF65-F5344CB8AC3E}">
        <p14:creationId xmlns:p14="http://schemas.microsoft.com/office/powerpoint/2010/main" val="3695680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1339</Words>
  <Application>Microsoft Office PowerPoint</Application>
  <PresentationFormat>宽屏</PresentationFormat>
  <Paragraphs>85</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Microsoft JhengHei UI</vt:lpstr>
      <vt:lpstr>Microsoft YaHei UI</vt:lpstr>
      <vt:lpstr>华文新魏</vt:lpstr>
      <vt:lpstr>楷体</vt: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1524B-F</dc:creator>
  <cp:lastModifiedBy>1524B-F</cp:lastModifiedBy>
  <cp:revision>19</cp:revision>
  <dcterms:created xsi:type="dcterms:W3CDTF">2019-08-11T06:42:39Z</dcterms:created>
  <dcterms:modified xsi:type="dcterms:W3CDTF">2019-08-19T13:49:34Z</dcterms:modified>
</cp:coreProperties>
</file>