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56"/>
    <a:srgbClr val="A53223"/>
    <a:srgbClr val="F1B72C"/>
    <a:srgbClr val="5C5C5C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9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1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1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6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6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6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5E9A-5324-42C9-A814-453150BB4A1D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3B82-D5F8-49F4-B905-BCA3D0053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ojin99/CatDog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083" y="3132257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Cat vs Dog classification</a:t>
            </a:r>
            <a:endParaRPr lang="ko-KR" altLang="en-US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932954">
            <a:off x="125978" y="-323120"/>
            <a:ext cx="402401" cy="2076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32954">
            <a:off x="27157" y="-460795"/>
            <a:ext cx="201201" cy="1766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4337050" y="2386013"/>
            <a:ext cx="549275" cy="600075"/>
            <a:chOff x="2732" y="1503"/>
            <a:chExt cx="346" cy="37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034" y="1503"/>
              <a:ext cx="5" cy="1"/>
            </a:xfrm>
            <a:custGeom>
              <a:avLst/>
              <a:gdLst>
                <a:gd name="T0" fmla="*/ 45 w 45"/>
                <a:gd name="T1" fmla="*/ 0 h 8"/>
                <a:gd name="T2" fmla="*/ 21 w 45"/>
                <a:gd name="T3" fmla="*/ 2 h 8"/>
                <a:gd name="T4" fmla="*/ 0 w 45"/>
                <a:gd name="T5" fmla="*/ 8 h 8"/>
                <a:gd name="T6" fmla="*/ 21 w 45"/>
                <a:gd name="T7" fmla="*/ 2 h 8"/>
                <a:gd name="T8" fmla="*/ 45 w 4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8">
                  <a:moveTo>
                    <a:pt x="45" y="0"/>
                  </a:moveTo>
                  <a:lnTo>
                    <a:pt x="21" y="2"/>
                  </a:lnTo>
                  <a:lnTo>
                    <a:pt x="0" y="8"/>
                  </a:lnTo>
                  <a:lnTo>
                    <a:pt x="21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D8A19"/>
            </a:solidFill>
            <a:ln w="0">
              <a:solidFill>
                <a:srgbClr val="ED8A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026" y="1548"/>
              <a:ext cx="26" cy="26"/>
            </a:xfrm>
            <a:prstGeom prst="rect">
              <a:avLst/>
            </a:prstGeom>
            <a:solidFill>
              <a:srgbClr val="E0E1E2"/>
            </a:solidFill>
            <a:ln w="0">
              <a:solidFill>
                <a:srgbClr val="E0E1E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026" y="1507"/>
              <a:ext cx="4" cy="9"/>
            </a:xfrm>
            <a:custGeom>
              <a:avLst/>
              <a:gdLst>
                <a:gd name="T0" fmla="*/ 34 w 34"/>
                <a:gd name="T1" fmla="*/ 0 h 81"/>
                <a:gd name="T2" fmla="*/ 20 w 34"/>
                <a:gd name="T3" fmla="*/ 17 h 81"/>
                <a:gd name="T4" fmla="*/ 9 w 34"/>
                <a:gd name="T5" fmla="*/ 36 h 81"/>
                <a:gd name="T6" fmla="*/ 3 w 34"/>
                <a:gd name="T7" fmla="*/ 58 h 81"/>
                <a:gd name="T8" fmla="*/ 0 w 34"/>
                <a:gd name="T9" fmla="*/ 81 h 81"/>
                <a:gd name="T10" fmla="*/ 3 w 34"/>
                <a:gd name="T11" fmla="*/ 58 h 81"/>
                <a:gd name="T12" fmla="*/ 9 w 34"/>
                <a:gd name="T13" fmla="*/ 36 h 81"/>
                <a:gd name="T14" fmla="*/ 20 w 34"/>
                <a:gd name="T15" fmla="*/ 17 h 81"/>
                <a:gd name="T16" fmla="*/ 34 w 34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1">
                  <a:moveTo>
                    <a:pt x="34" y="0"/>
                  </a:moveTo>
                  <a:lnTo>
                    <a:pt x="20" y="17"/>
                  </a:lnTo>
                  <a:lnTo>
                    <a:pt x="9" y="36"/>
                  </a:lnTo>
                  <a:lnTo>
                    <a:pt x="3" y="58"/>
                  </a:lnTo>
                  <a:lnTo>
                    <a:pt x="0" y="81"/>
                  </a:lnTo>
                  <a:lnTo>
                    <a:pt x="3" y="58"/>
                  </a:lnTo>
                  <a:lnTo>
                    <a:pt x="9" y="36"/>
                  </a:lnTo>
                  <a:lnTo>
                    <a:pt x="20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solidFill>
                <a:srgbClr val="D75A4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026" y="1503"/>
              <a:ext cx="26" cy="45"/>
            </a:xfrm>
            <a:custGeom>
              <a:avLst/>
              <a:gdLst>
                <a:gd name="T0" fmla="*/ 115 w 230"/>
                <a:gd name="T1" fmla="*/ 0 h 403"/>
                <a:gd name="T2" fmla="*/ 230 w 230"/>
                <a:gd name="T3" fmla="*/ 0 h 403"/>
                <a:gd name="T4" fmla="*/ 230 w 230"/>
                <a:gd name="T5" fmla="*/ 403 h 403"/>
                <a:gd name="T6" fmla="*/ 0 w 230"/>
                <a:gd name="T7" fmla="*/ 403 h 403"/>
                <a:gd name="T8" fmla="*/ 0 w 230"/>
                <a:gd name="T9" fmla="*/ 114 h 403"/>
                <a:gd name="T10" fmla="*/ 3 w 230"/>
                <a:gd name="T11" fmla="*/ 91 h 403"/>
                <a:gd name="T12" fmla="*/ 9 w 230"/>
                <a:gd name="T13" fmla="*/ 69 h 403"/>
                <a:gd name="T14" fmla="*/ 20 w 230"/>
                <a:gd name="T15" fmla="*/ 50 h 403"/>
                <a:gd name="T16" fmla="*/ 34 w 230"/>
                <a:gd name="T17" fmla="*/ 33 h 403"/>
                <a:gd name="T18" fmla="*/ 51 w 230"/>
                <a:gd name="T19" fmla="*/ 19 h 403"/>
                <a:gd name="T20" fmla="*/ 70 w 230"/>
                <a:gd name="T21" fmla="*/ 8 h 403"/>
                <a:gd name="T22" fmla="*/ 91 w 230"/>
                <a:gd name="T23" fmla="*/ 2 h 403"/>
                <a:gd name="T24" fmla="*/ 115 w 230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403">
                  <a:moveTo>
                    <a:pt x="115" y="0"/>
                  </a:moveTo>
                  <a:lnTo>
                    <a:pt x="230" y="0"/>
                  </a:lnTo>
                  <a:lnTo>
                    <a:pt x="230" y="403"/>
                  </a:lnTo>
                  <a:lnTo>
                    <a:pt x="0" y="403"/>
                  </a:lnTo>
                  <a:lnTo>
                    <a:pt x="0" y="114"/>
                  </a:lnTo>
                  <a:lnTo>
                    <a:pt x="3" y="91"/>
                  </a:lnTo>
                  <a:lnTo>
                    <a:pt x="9" y="69"/>
                  </a:lnTo>
                  <a:lnTo>
                    <a:pt x="20" y="50"/>
                  </a:lnTo>
                  <a:lnTo>
                    <a:pt x="34" y="33"/>
                  </a:lnTo>
                  <a:lnTo>
                    <a:pt x="51" y="19"/>
                  </a:lnTo>
                  <a:lnTo>
                    <a:pt x="70" y="8"/>
                  </a:lnTo>
                  <a:lnTo>
                    <a:pt x="91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solidFill>
                <a:srgbClr val="D75A4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052" y="1574"/>
              <a:ext cx="26" cy="243"/>
            </a:xfrm>
            <a:prstGeom prst="rect">
              <a:avLst/>
            </a:prstGeom>
            <a:solidFill>
              <a:srgbClr val="DB7B1B"/>
            </a:solidFill>
            <a:ln w="0">
              <a:solidFill>
                <a:srgbClr val="DB7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052" y="1548"/>
              <a:ext cx="26" cy="26"/>
            </a:xfrm>
            <a:prstGeom prst="rect">
              <a:avLst/>
            </a:prstGeom>
            <a:solidFill>
              <a:srgbClr val="C4C4C4"/>
            </a:solidFill>
            <a:ln w="0">
              <a:solidFill>
                <a:srgbClr val="C4C4C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052" y="1503"/>
              <a:ext cx="26" cy="45"/>
            </a:xfrm>
            <a:custGeom>
              <a:avLst/>
              <a:gdLst>
                <a:gd name="T0" fmla="*/ 0 w 231"/>
                <a:gd name="T1" fmla="*/ 0 h 403"/>
                <a:gd name="T2" fmla="*/ 117 w 231"/>
                <a:gd name="T3" fmla="*/ 0 h 403"/>
                <a:gd name="T4" fmla="*/ 139 w 231"/>
                <a:gd name="T5" fmla="*/ 2 h 403"/>
                <a:gd name="T6" fmla="*/ 161 w 231"/>
                <a:gd name="T7" fmla="*/ 8 h 403"/>
                <a:gd name="T8" fmla="*/ 181 w 231"/>
                <a:gd name="T9" fmla="*/ 19 h 403"/>
                <a:gd name="T10" fmla="*/ 197 w 231"/>
                <a:gd name="T11" fmla="*/ 33 h 403"/>
                <a:gd name="T12" fmla="*/ 211 w 231"/>
                <a:gd name="T13" fmla="*/ 50 h 403"/>
                <a:gd name="T14" fmla="*/ 222 w 231"/>
                <a:gd name="T15" fmla="*/ 69 h 403"/>
                <a:gd name="T16" fmla="*/ 229 w 231"/>
                <a:gd name="T17" fmla="*/ 91 h 403"/>
                <a:gd name="T18" fmla="*/ 231 w 231"/>
                <a:gd name="T19" fmla="*/ 114 h 403"/>
                <a:gd name="T20" fmla="*/ 231 w 231"/>
                <a:gd name="T21" fmla="*/ 403 h 403"/>
                <a:gd name="T22" fmla="*/ 0 w 231"/>
                <a:gd name="T23" fmla="*/ 403 h 403"/>
                <a:gd name="T24" fmla="*/ 0 w 231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1" h="403">
                  <a:moveTo>
                    <a:pt x="0" y="0"/>
                  </a:moveTo>
                  <a:lnTo>
                    <a:pt x="117" y="0"/>
                  </a:lnTo>
                  <a:lnTo>
                    <a:pt x="139" y="2"/>
                  </a:lnTo>
                  <a:lnTo>
                    <a:pt x="161" y="8"/>
                  </a:lnTo>
                  <a:lnTo>
                    <a:pt x="181" y="19"/>
                  </a:lnTo>
                  <a:lnTo>
                    <a:pt x="197" y="33"/>
                  </a:lnTo>
                  <a:lnTo>
                    <a:pt x="211" y="50"/>
                  </a:lnTo>
                  <a:lnTo>
                    <a:pt x="222" y="69"/>
                  </a:lnTo>
                  <a:lnTo>
                    <a:pt x="229" y="91"/>
                  </a:lnTo>
                  <a:lnTo>
                    <a:pt x="231" y="114"/>
                  </a:lnTo>
                  <a:lnTo>
                    <a:pt x="231" y="403"/>
                  </a:lnTo>
                  <a:lnTo>
                    <a:pt x="0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4C44"/>
            </a:solidFill>
            <a:ln w="0">
              <a:solidFill>
                <a:srgbClr val="B74C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854" y="1503"/>
              <a:ext cx="57" cy="32"/>
            </a:xfrm>
            <a:prstGeom prst="rect">
              <a:avLst/>
            </a:prstGeom>
            <a:solidFill>
              <a:srgbClr val="303644"/>
            </a:solidFill>
            <a:ln w="0">
              <a:solidFill>
                <a:srgbClr val="3036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732" y="1516"/>
              <a:ext cx="301" cy="359"/>
            </a:xfrm>
            <a:custGeom>
              <a:avLst/>
              <a:gdLst>
                <a:gd name="T0" fmla="*/ 0 w 2708"/>
                <a:gd name="T1" fmla="*/ 0 h 3226"/>
                <a:gd name="T2" fmla="*/ 1095 w 2708"/>
                <a:gd name="T3" fmla="*/ 0 h 3226"/>
                <a:gd name="T4" fmla="*/ 1095 w 2708"/>
                <a:gd name="T5" fmla="*/ 172 h 3226"/>
                <a:gd name="T6" fmla="*/ 1613 w 2708"/>
                <a:gd name="T7" fmla="*/ 172 h 3226"/>
                <a:gd name="T8" fmla="*/ 1613 w 2708"/>
                <a:gd name="T9" fmla="*/ 0 h 3226"/>
                <a:gd name="T10" fmla="*/ 2650 w 2708"/>
                <a:gd name="T11" fmla="*/ 0 h 3226"/>
                <a:gd name="T12" fmla="*/ 2650 w 2708"/>
                <a:gd name="T13" fmla="*/ 2707 h 3226"/>
                <a:gd name="T14" fmla="*/ 2708 w 2708"/>
                <a:gd name="T15" fmla="*/ 2808 h 3226"/>
                <a:gd name="T16" fmla="*/ 2708 w 2708"/>
                <a:gd name="T17" fmla="*/ 3226 h 3226"/>
                <a:gd name="T18" fmla="*/ 0 w 2708"/>
                <a:gd name="T19" fmla="*/ 3226 h 3226"/>
                <a:gd name="T20" fmla="*/ 0 w 2708"/>
                <a:gd name="T21" fmla="*/ 0 h 3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08" h="3226">
                  <a:moveTo>
                    <a:pt x="0" y="0"/>
                  </a:moveTo>
                  <a:lnTo>
                    <a:pt x="1095" y="0"/>
                  </a:lnTo>
                  <a:lnTo>
                    <a:pt x="1095" y="172"/>
                  </a:lnTo>
                  <a:lnTo>
                    <a:pt x="1613" y="172"/>
                  </a:lnTo>
                  <a:lnTo>
                    <a:pt x="1613" y="0"/>
                  </a:lnTo>
                  <a:lnTo>
                    <a:pt x="2650" y="0"/>
                  </a:lnTo>
                  <a:lnTo>
                    <a:pt x="2650" y="2707"/>
                  </a:lnTo>
                  <a:lnTo>
                    <a:pt x="2708" y="2808"/>
                  </a:lnTo>
                  <a:lnTo>
                    <a:pt x="2708" y="3226"/>
                  </a:lnTo>
                  <a:lnTo>
                    <a:pt x="0" y="3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A60"/>
            </a:solidFill>
            <a:ln w="0">
              <a:solidFill>
                <a:srgbClr val="424A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809" y="1516"/>
              <a:ext cx="147" cy="39"/>
            </a:xfrm>
            <a:custGeom>
              <a:avLst/>
              <a:gdLst>
                <a:gd name="T0" fmla="*/ 0 w 1324"/>
                <a:gd name="T1" fmla="*/ 0 h 346"/>
                <a:gd name="T2" fmla="*/ 403 w 1324"/>
                <a:gd name="T3" fmla="*/ 0 h 346"/>
                <a:gd name="T4" fmla="*/ 403 w 1324"/>
                <a:gd name="T5" fmla="*/ 172 h 346"/>
                <a:gd name="T6" fmla="*/ 921 w 1324"/>
                <a:gd name="T7" fmla="*/ 172 h 346"/>
                <a:gd name="T8" fmla="*/ 921 w 1324"/>
                <a:gd name="T9" fmla="*/ 0 h 346"/>
                <a:gd name="T10" fmla="*/ 1324 w 1324"/>
                <a:gd name="T11" fmla="*/ 0 h 346"/>
                <a:gd name="T12" fmla="*/ 1324 w 1324"/>
                <a:gd name="T13" fmla="*/ 346 h 346"/>
                <a:gd name="T14" fmla="*/ 0 w 1324"/>
                <a:gd name="T15" fmla="*/ 346 h 346"/>
                <a:gd name="T16" fmla="*/ 0 w 1324"/>
                <a:gd name="T1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4" h="346">
                  <a:moveTo>
                    <a:pt x="0" y="0"/>
                  </a:moveTo>
                  <a:lnTo>
                    <a:pt x="403" y="0"/>
                  </a:lnTo>
                  <a:lnTo>
                    <a:pt x="403" y="172"/>
                  </a:lnTo>
                  <a:lnTo>
                    <a:pt x="921" y="172"/>
                  </a:lnTo>
                  <a:lnTo>
                    <a:pt x="921" y="0"/>
                  </a:lnTo>
                  <a:lnTo>
                    <a:pt x="1324" y="0"/>
                  </a:lnTo>
                  <a:lnTo>
                    <a:pt x="1324" y="346"/>
                  </a:lnTo>
                  <a:lnTo>
                    <a:pt x="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83BF"/>
            </a:solidFill>
            <a:ln w="0">
              <a:solidFill>
                <a:srgbClr val="7383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764" y="1548"/>
              <a:ext cx="237" cy="295"/>
            </a:xfrm>
            <a:custGeom>
              <a:avLst/>
              <a:gdLst>
                <a:gd name="T0" fmla="*/ 0 w 2131"/>
                <a:gd name="T1" fmla="*/ 0 h 2649"/>
                <a:gd name="T2" fmla="*/ 403 w 2131"/>
                <a:gd name="T3" fmla="*/ 0 h 2649"/>
                <a:gd name="T4" fmla="*/ 403 w 2131"/>
                <a:gd name="T5" fmla="*/ 58 h 2649"/>
                <a:gd name="T6" fmla="*/ 1727 w 2131"/>
                <a:gd name="T7" fmla="*/ 58 h 2649"/>
                <a:gd name="T8" fmla="*/ 1727 w 2131"/>
                <a:gd name="T9" fmla="*/ 0 h 2649"/>
                <a:gd name="T10" fmla="*/ 2131 w 2131"/>
                <a:gd name="T11" fmla="*/ 0 h 2649"/>
                <a:gd name="T12" fmla="*/ 2131 w 2131"/>
                <a:gd name="T13" fmla="*/ 2649 h 2649"/>
                <a:gd name="T14" fmla="*/ 0 w 2131"/>
                <a:gd name="T15" fmla="*/ 2649 h 2649"/>
                <a:gd name="T16" fmla="*/ 0 w 2131"/>
                <a:gd name="T17" fmla="*/ 0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1" h="2649">
                  <a:moveTo>
                    <a:pt x="0" y="0"/>
                  </a:moveTo>
                  <a:lnTo>
                    <a:pt x="403" y="0"/>
                  </a:lnTo>
                  <a:lnTo>
                    <a:pt x="403" y="58"/>
                  </a:lnTo>
                  <a:lnTo>
                    <a:pt x="1727" y="58"/>
                  </a:lnTo>
                  <a:lnTo>
                    <a:pt x="1727" y="0"/>
                  </a:lnTo>
                  <a:lnTo>
                    <a:pt x="2131" y="0"/>
                  </a:lnTo>
                  <a:lnTo>
                    <a:pt x="2131" y="2649"/>
                  </a:lnTo>
                  <a:lnTo>
                    <a:pt x="0" y="2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ADA"/>
            </a:solidFill>
            <a:ln w="0">
              <a:solidFill>
                <a:srgbClr val="EDEAD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802" y="1606"/>
              <a:ext cx="71" cy="13"/>
            </a:xfrm>
            <a:custGeom>
              <a:avLst/>
              <a:gdLst>
                <a:gd name="T0" fmla="*/ 58 w 634"/>
                <a:gd name="T1" fmla="*/ 0 h 116"/>
                <a:gd name="T2" fmla="*/ 576 w 634"/>
                <a:gd name="T3" fmla="*/ 0 h 116"/>
                <a:gd name="T4" fmla="*/ 594 w 634"/>
                <a:gd name="T5" fmla="*/ 3 h 116"/>
                <a:gd name="T6" fmla="*/ 610 w 634"/>
                <a:gd name="T7" fmla="*/ 11 h 116"/>
                <a:gd name="T8" fmla="*/ 622 w 634"/>
                <a:gd name="T9" fmla="*/ 24 h 116"/>
                <a:gd name="T10" fmla="*/ 631 w 634"/>
                <a:gd name="T11" fmla="*/ 40 h 116"/>
                <a:gd name="T12" fmla="*/ 634 w 634"/>
                <a:gd name="T13" fmla="*/ 58 h 116"/>
                <a:gd name="T14" fmla="*/ 631 w 634"/>
                <a:gd name="T15" fmla="*/ 76 h 116"/>
                <a:gd name="T16" fmla="*/ 622 w 634"/>
                <a:gd name="T17" fmla="*/ 92 h 116"/>
                <a:gd name="T18" fmla="*/ 610 w 634"/>
                <a:gd name="T19" fmla="*/ 104 h 116"/>
                <a:gd name="T20" fmla="*/ 594 w 634"/>
                <a:gd name="T21" fmla="*/ 113 h 116"/>
                <a:gd name="T22" fmla="*/ 576 w 634"/>
                <a:gd name="T23" fmla="*/ 116 h 116"/>
                <a:gd name="T24" fmla="*/ 58 w 634"/>
                <a:gd name="T25" fmla="*/ 116 h 116"/>
                <a:gd name="T26" fmla="*/ 40 w 634"/>
                <a:gd name="T27" fmla="*/ 113 h 116"/>
                <a:gd name="T28" fmla="*/ 23 w 634"/>
                <a:gd name="T29" fmla="*/ 104 h 116"/>
                <a:gd name="T30" fmla="*/ 11 w 634"/>
                <a:gd name="T31" fmla="*/ 92 h 116"/>
                <a:gd name="T32" fmla="*/ 3 w 634"/>
                <a:gd name="T33" fmla="*/ 76 h 116"/>
                <a:gd name="T34" fmla="*/ 0 w 634"/>
                <a:gd name="T35" fmla="*/ 58 h 116"/>
                <a:gd name="T36" fmla="*/ 3 w 634"/>
                <a:gd name="T37" fmla="*/ 40 h 116"/>
                <a:gd name="T38" fmla="*/ 11 w 634"/>
                <a:gd name="T39" fmla="*/ 24 h 116"/>
                <a:gd name="T40" fmla="*/ 23 w 634"/>
                <a:gd name="T41" fmla="*/ 11 h 116"/>
                <a:gd name="T42" fmla="*/ 40 w 634"/>
                <a:gd name="T43" fmla="*/ 3 h 116"/>
                <a:gd name="T44" fmla="*/ 58 w 6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4" h="116">
                  <a:moveTo>
                    <a:pt x="58" y="0"/>
                  </a:moveTo>
                  <a:lnTo>
                    <a:pt x="576" y="0"/>
                  </a:lnTo>
                  <a:lnTo>
                    <a:pt x="594" y="3"/>
                  </a:lnTo>
                  <a:lnTo>
                    <a:pt x="610" y="11"/>
                  </a:lnTo>
                  <a:lnTo>
                    <a:pt x="622" y="24"/>
                  </a:lnTo>
                  <a:lnTo>
                    <a:pt x="631" y="40"/>
                  </a:lnTo>
                  <a:lnTo>
                    <a:pt x="634" y="58"/>
                  </a:lnTo>
                  <a:lnTo>
                    <a:pt x="631" y="76"/>
                  </a:lnTo>
                  <a:lnTo>
                    <a:pt x="622" y="92"/>
                  </a:lnTo>
                  <a:lnTo>
                    <a:pt x="610" y="104"/>
                  </a:lnTo>
                  <a:lnTo>
                    <a:pt x="594" y="113"/>
                  </a:lnTo>
                  <a:lnTo>
                    <a:pt x="576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802" y="1651"/>
              <a:ext cx="45" cy="12"/>
            </a:xfrm>
            <a:custGeom>
              <a:avLst/>
              <a:gdLst>
                <a:gd name="T0" fmla="*/ 58 w 403"/>
                <a:gd name="T1" fmla="*/ 0 h 116"/>
                <a:gd name="T2" fmla="*/ 345 w 403"/>
                <a:gd name="T3" fmla="*/ 0 h 116"/>
                <a:gd name="T4" fmla="*/ 363 w 403"/>
                <a:gd name="T5" fmla="*/ 4 h 116"/>
                <a:gd name="T6" fmla="*/ 380 w 403"/>
                <a:gd name="T7" fmla="*/ 11 h 116"/>
                <a:gd name="T8" fmla="*/ 392 w 403"/>
                <a:gd name="T9" fmla="*/ 24 h 116"/>
                <a:gd name="T10" fmla="*/ 400 w 403"/>
                <a:gd name="T11" fmla="*/ 40 h 116"/>
                <a:gd name="T12" fmla="*/ 403 w 403"/>
                <a:gd name="T13" fmla="*/ 58 h 116"/>
                <a:gd name="T14" fmla="*/ 400 w 403"/>
                <a:gd name="T15" fmla="*/ 76 h 116"/>
                <a:gd name="T16" fmla="*/ 392 w 403"/>
                <a:gd name="T17" fmla="*/ 92 h 116"/>
                <a:gd name="T18" fmla="*/ 380 w 403"/>
                <a:gd name="T19" fmla="*/ 104 h 116"/>
                <a:gd name="T20" fmla="*/ 363 w 403"/>
                <a:gd name="T21" fmla="*/ 113 h 116"/>
                <a:gd name="T22" fmla="*/ 345 w 403"/>
                <a:gd name="T23" fmla="*/ 116 h 116"/>
                <a:gd name="T24" fmla="*/ 58 w 403"/>
                <a:gd name="T25" fmla="*/ 116 h 116"/>
                <a:gd name="T26" fmla="*/ 40 w 403"/>
                <a:gd name="T27" fmla="*/ 113 h 116"/>
                <a:gd name="T28" fmla="*/ 23 w 403"/>
                <a:gd name="T29" fmla="*/ 104 h 116"/>
                <a:gd name="T30" fmla="*/ 11 w 403"/>
                <a:gd name="T31" fmla="*/ 92 h 116"/>
                <a:gd name="T32" fmla="*/ 3 w 403"/>
                <a:gd name="T33" fmla="*/ 76 h 116"/>
                <a:gd name="T34" fmla="*/ 0 w 403"/>
                <a:gd name="T35" fmla="*/ 58 h 116"/>
                <a:gd name="T36" fmla="*/ 3 w 403"/>
                <a:gd name="T37" fmla="*/ 40 h 116"/>
                <a:gd name="T38" fmla="*/ 11 w 403"/>
                <a:gd name="T39" fmla="*/ 24 h 116"/>
                <a:gd name="T40" fmla="*/ 23 w 403"/>
                <a:gd name="T41" fmla="*/ 11 h 116"/>
                <a:gd name="T42" fmla="*/ 40 w 403"/>
                <a:gd name="T43" fmla="*/ 4 h 116"/>
                <a:gd name="T44" fmla="*/ 58 w 40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3" h="116">
                  <a:moveTo>
                    <a:pt x="58" y="0"/>
                  </a:moveTo>
                  <a:lnTo>
                    <a:pt x="345" y="0"/>
                  </a:lnTo>
                  <a:lnTo>
                    <a:pt x="363" y="4"/>
                  </a:lnTo>
                  <a:lnTo>
                    <a:pt x="380" y="11"/>
                  </a:lnTo>
                  <a:lnTo>
                    <a:pt x="392" y="24"/>
                  </a:lnTo>
                  <a:lnTo>
                    <a:pt x="400" y="40"/>
                  </a:lnTo>
                  <a:lnTo>
                    <a:pt x="403" y="58"/>
                  </a:lnTo>
                  <a:lnTo>
                    <a:pt x="400" y="76"/>
                  </a:lnTo>
                  <a:lnTo>
                    <a:pt x="392" y="92"/>
                  </a:lnTo>
                  <a:lnTo>
                    <a:pt x="380" y="104"/>
                  </a:lnTo>
                  <a:lnTo>
                    <a:pt x="363" y="113"/>
                  </a:lnTo>
                  <a:lnTo>
                    <a:pt x="345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885" y="1651"/>
              <a:ext cx="58" cy="12"/>
            </a:xfrm>
            <a:custGeom>
              <a:avLst/>
              <a:gdLst>
                <a:gd name="T0" fmla="*/ 58 w 519"/>
                <a:gd name="T1" fmla="*/ 0 h 116"/>
                <a:gd name="T2" fmla="*/ 462 w 519"/>
                <a:gd name="T3" fmla="*/ 0 h 116"/>
                <a:gd name="T4" fmla="*/ 480 w 519"/>
                <a:gd name="T5" fmla="*/ 4 h 116"/>
                <a:gd name="T6" fmla="*/ 495 w 519"/>
                <a:gd name="T7" fmla="*/ 11 h 116"/>
                <a:gd name="T8" fmla="*/ 508 w 519"/>
                <a:gd name="T9" fmla="*/ 24 h 116"/>
                <a:gd name="T10" fmla="*/ 516 w 519"/>
                <a:gd name="T11" fmla="*/ 40 h 116"/>
                <a:gd name="T12" fmla="*/ 519 w 519"/>
                <a:gd name="T13" fmla="*/ 58 h 116"/>
                <a:gd name="T14" fmla="*/ 516 w 519"/>
                <a:gd name="T15" fmla="*/ 76 h 116"/>
                <a:gd name="T16" fmla="*/ 508 w 519"/>
                <a:gd name="T17" fmla="*/ 92 h 116"/>
                <a:gd name="T18" fmla="*/ 495 w 519"/>
                <a:gd name="T19" fmla="*/ 104 h 116"/>
                <a:gd name="T20" fmla="*/ 480 w 519"/>
                <a:gd name="T21" fmla="*/ 113 h 116"/>
                <a:gd name="T22" fmla="*/ 462 w 519"/>
                <a:gd name="T23" fmla="*/ 116 h 116"/>
                <a:gd name="T24" fmla="*/ 58 w 519"/>
                <a:gd name="T25" fmla="*/ 116 h 116"/>
                <a:gd name="T26" fmla="*/ 40 w 519"/>
                <a:gd name="T27" fmla="*/ 113 h 116"/>
                <a:gd name="T28" fmla="*/ 24 w 519"/>
                <a:gd name="T29" fmla="*/ 104 h 116"/>
                <a:gd name="T30" fmla="*/ 12 w 519"/>
                <a:gd name="T31" fmla="*/ 92 h 116"/>
                <a:gd name="T32" fmla="*/ 4 w 519"/>
                <a:gd name="T33" fmla="*/ 76 h 116"/>
                <a:gd name="T34" fmla="*/ 0 w 519"/>
                <a:gd name="T35" fmla="*/ 58 h 116"/>
                <a:gd name="T36" fmla="*/ 4 w 519"/>
                <a:gd name="T37" fmla="*/ 40 h 116"/>
                <a:gd name="T38" fmla="*/ 12 w 519"/>
                <a:gd name="T39" fmla="*/ 24 h 116"/>
                <a:gd name="T40" fmla="*/ 24 w 519"/>
                <a:gd name="T41" fmla="*/ 11 h 116"/>
                <a:gd name="T42" fmla="*/ 40 w 519"/>
                <a:gd name="T43" fmla="*/ 4 h 116"/>
                <a:gd name="T44" fmla="*/ 58 w 51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9" h="116">
                  <a:moveTo>
                    <a:pt x="58" y="0"/>
                  </a:moveTo>
                  <a:lnTo>
                    <a:pt x="462" y="0"/>
                  </a:lnTo>
                  <a:lnTo>
                    <a:pt x="480" y="4"/>
                  </a:lnTo>
                  <a:lnTo>
                    <a:pt x="495" y="11"/>
                  </a:lnTo>
                  <a:lnTo>
                    <a:pt x="508" y="24"/>
                  </a:lnTo>
                  <a:lnTo>
                    <a:pt x="516" y="40"/>
                  </a:lnTo>
                  <a:lnTo>
                    <a:pt x="519" y="58"/>
                  </a:lnTo>
                  <a:lnTo>
                    <a:pt x="516" y="76"/>
                  </a:lnTo>
                  <a:lnTo>
                    <a:pt x="508" y="92"/>
                  </a:lnTo>
                  <a:lnTo>
                    <a:pt x="495" y="104"/>
                  </a:lnTo>
                  <a:lnTo>
                    <a:pt x="480" y="113"/>
                  </a:lnTo>
                  <a:lnTo>
                    <a:pt x="462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2860" y="1651"/>
              <a:ext cx="13" cy="12"/>
            </a:xfrm>
            <a:custGeom>
              <a:avLst/>
              <a:gdLst>
                <a:gd name="T0" fmla="*/ 57 w 115"/>
                <a:gd name="T1" fmla="*/ 0 h 115"/>
                <a:gd name="T2" fmla="*/ 72 w 115"/>
                <a:gd name="T3" fmla="*/ 1 h 115"/>
                <a:gd name="T4" fmla="*/ 86 w 115"/>
                <a:gd name="T5" fmla="*/ 7 h 115"/>
                <a:gd name="T6" fmla="*/ 98 w 115"/>
                <a:gd name="T7" fmla="*/ 16 h 115"/>
                <a:gd name="T8" fmla="*/ 106 w 115"/>
                <a:gd name="T9" fmla="*/ 28 h 115"/>
                <a:gd name="T10" fmla="*/ 113 w 115"/>
                <a:gd name="T11" fmla="*/ 42 h 115"/>
                <a:gd name="T12" fmla="*/ 115 w 115"/>
                <a:gd name="T13" fmla="*/ 57 h 115"/>
                <a:gd name="T14" fmla="*/ 113 w 115"/>
                <a:gd name="T15" fmla="*/ 72 h 115"/>
                <a:gd name="T16" fmla="*/ 106 w 115"/>
                <a:gd name="T17" fmla="*/ 86 h 115"/>
                <a:gd name="T18" fmla="*/ 98 w 115"/>
                <a:gd name="T19" fmla="*/ 98 h 115"/>
                <a:gd name="T20" fmla="*/ 86 w 115"/>
                <a:gd name="T21" fmla="*/ 107 h 115"/>
                <a:gd name="T22" fmla="*/ 72 w 115"/>
                <a:gd name="T23" fmla="*/ 113 h 115"/>
                <a:gd name="T24" fmla="*/ 57 w 115"/>
                <a:gd name="T25" fmla="*/ 115 h 115"/>
                <a:gd name="T26" fmla="*/ 42 w 115"/>
                <a:gd name="T27" fmla="*/ 113 h 115"/>
                <a:gd name="T28" fmla="*/ 28 w 115"/>
                <a:gd name="T29" fmla="*/ 107 h 115"/>
                <a:gd name="T30" fmla="*/ 16 w 115"/>
                <a:gd name="T31" fmla="*/ 98 h 115"/>
                <a:gd name="T32" fmla="*/ 7 w 115"/>
                <a:gd name="T33" fmla="*/ 86 h 115"/>
                <a:gd name="T34" fmla="*/ 2 w 115"/>
                <a:gd name="T35" fmla="*/ 72 h 115"/>
                <a:gd name="T36" fmla="*/ 0 w 115"/>
                <a:gd name="T37" fmla="*/ 57 h 115"/>
                <a:gd name="T38" fmla="*/ 2 w 115"/>
                <a:gd name="T39" fmla="*/ 42 h 115"/>
                <a:gd name="T40" fmla="*/ 7 w 115"/>
                <a:gd name="T41" fmla="*/ 28 h 115"/>
                <a:gd name="T42" fmla="*/ 16 w 115"/>
                <a:gd name="T43" fmla="*/ 16 h 115"/>
                <a:gd name="T44" fmla="*/ 28 w 115"/>
                <a:gd name="T45" fmla="*/ 7 h 115"/>
                <a:gd name="T46" fmla="*/ 42 w 115"/>
                <a:gd name="T47" fmla="*/ 1 h 115"/>
                <a:gd name="T48" fmla="*/ 57 w 115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2" y="1"/>
                  </a:lnTo>
                  <a:lnTo>
                    <a:pt x="86" y="7"/>
                  </a:lnTo>
                  <a:lnTo>
                    <a:pt x="98" y="16"/>
                  </a:lnTo>
                  <a:lnTo>
                    <a:pt x="106" y="28"/>
                  </a:lnTo>
                  <a:lnTo>
                    <a:pt x="113" y="42"/>
                  </a:lnTo>
                  <a:lnTo>
                    <a:pt x="115" y="57"/>
                  </a:lnTo>
                  <a:lnTo>
                    <a:pt x="113" y="72"/>
                  </a:lnTo>
                  <a:lnTo>
                    <a:pt x="106" y="86"/>
                  </a:lnTo>
                  <a:lnTo>
                    <a:pt x="98" y="98"/>
                  </a:lnTo>
                  <a:lnTo>
                    <a:pt x="86" y="107"/>
                  </a:lnTo>
                  <a:lnTo>
                    <a:pt x="72" y="113"/>
                  </a:lnTo>
                  <a:lnTo>
                    <a:pt x="57" y="115"/>
                  </a:lnTo>
                  <a:lnTo>
                    <a:pt x="42" y="113"/>
                  </a:lnTo>
                  <a:lnTo>
                    <a:pt x="28" y="107"/>
                  </a:lnTo>
                  <a:lnTo>
                    <a:pt x="16" y="98"/>
                  </a:lnTo>
                  <a:lnTo>
                    <a:pt x="7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7" y="28"/>
                  </a:lnTo>
                  <a:lnTo>
                    <a:pt x="16" y="16"/>
                  </a:lnTo>
                  <a:lnTo>
                    <a:pt x="28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2956" y="1651"/>
              <a:ext cx="13" cy="12"/>
            </a:xfrm>
            <a:custGeom>
              <a:avLst/>
              <a:gdLst>
                <a:gd name="T0" fmla="*/ 58 w 116"/>
                <a:gd name="T1" fmla="*/ 0 h 115"/>
                <a:gd name="T2" fmla="*/ 73 w 116"/>
                <a:gd name="T3" fmla="*/ 1 h 115"/>
                <a:gd name="T4" fmla="*/ 87 w 116"/>
                <a:gd name="T5" fmla="*/ 7 h 115"/>
                <a:gd name="T6" fmla="*/ 99 w 116"/>
                <a:gd name="T7" fmla="*/ 16 h 115"/>
                <a:gd name="T8" fmla="*/ 108 w 116"/>
                <a:gd name="T9" fmla="*/ 28 h 115"/>
                <a:gd name="T10" fmla="*/ 114 w 116"/>
                <a:gd name="T11" fmla="*/ 42 h 115"/>
                <a:gd name="T12" fmla="*/ 116 w 116"/>
                <a:gd name="T13" fmla="*/ 57 h 115"/>
                <a:gd name="T14" fmla="*/ 114 w 116"/>
                <a:gd name="T15" fmla="*/ 72 h 115"/>
                <a:gd name="T16" fmla="*/ 108 w 116"/>
                <a:gd name="T17" fmla="*/ 86 h 115"/>
                <a:gd name="T18" fmla="*/ 99 w 116"/>
                <a:gd name="T19" fmla="*/ 98 h 115"/>
                <a:gd name="T20" fmla="*/ 87 w 116"/>
                <a:gd name="T21" fmla="*/ 107 h 115"/>
                <a:gd name="T22" fmla="*/ 73 w 116"/>
                <a:gd name="T23" fmla="*/ 113 h 115"/>
                <a:gd name="T24" fmla="*/ 58 w 116"/>
                <a:gd name="T25" fmla="*/ 115 h 115"/>
                <a:gd name="T26" fmla="*/ 43 w 116"/>
                <a:gd name="T27" fmla="*/ 113 h 115"/>
                <a:gd name="T28" fmla="*/ 29 w 116"/>
                <a:gd name="T29" fmla="*/ 107 h 115"/>
                <a:gd name="T30" fmla="*/ 18 w 116"/>
                <a:gd name="T31" fmla="*/ 98 h 115"/>
                <a:gd name="T32" fmla="*/ 8 w 116"/>
                <a:gd name="T33" fmla="*/ 86 h 115"/>
                <a:gd name="T34" fmla="*/ 3 w 116"/>
                <a:gd name="T35" fmla="*/ 72 h 115"/>
                <a:gd name="T36" fmla="*/ 0 w 116"/>
                <a:gd name="T37" fmla="*/ 57 h 115"/>
                <a:gd name="T38" fmla="*/ 3 w 116"/>
                <a:gd name="T39" fmla="*/ 42 h 115"/>
                <a:gd name="T40" fmla="*/ 8 w 116"/>
                <a:gd name="T41" fmla="*/ 28 h 115"/>
                <a:gd name="T42" fmla="*/ 18 w 116"/>
                <a:gd name="T43" fmla="*/ 16 h 115"/>
                <a:gd name="T44" fmla="*/ 29 w 116"/>
                <a:gd name="T45" fmla="*/ 7 h 115"/>
                <a:gd name="T46" fmla="*/ 43 w 116"/>
                <a:gd name="T47" fmla="*/ 1 h 115"/>
                <a:gd name="T48" fmla="*/ 58 w 116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3" y="1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08" y="28"/>
                  </a:lnTo>
                  <a:lnTo>
                    <a:pt x="114" y="42"/>
                  </a:lnTo>
                  <a:lnTo>
                    <a:pt x="116" y="57"/>
                  </a:lnTo>
                  <a:lnTo>
                    <a:pt x="114" y="72"/>
                  </a:lnTo>
                  <a:lnTo>
                    <a:pt x="108" y="86"/>
                  </a:lnTo>
                  <a:lnTo>
                    <a:pt x="99" y="98"/>
                  </a:lnTo>
                  <a:lnTo>
                    <a:pt x="87" y="107"/>
                  </a:lnTo>
                  <a:lnTo>
                    <a:pt x="73" y="113"/>
                  </a:lnTo>
                  <a:lnTo>
                    <a:pt x="58" y="115"/>
                  </a:lnTo>
                  <a:lnTo>
                    <a:pt x="43" y="113"/>
                  </a:lnTo>
                  <a:lnTo>
                    <a:pt x="29" y="107"/>
                  </a:lnTo>
                  <a:lnTo>
                    <a:pt x="18" y="98"/>
                  </a:lnTo>
                  <a:lnTo>
                    <a:pt x="8" y="86"/>
                  </a:lnTo>
                  <a:lnTo>
                    <a:pt x="3" y="72"/>
                  </a:lnTo>
                  <a:lnTo>
                    <a:pt x="0" y="57"/>
                  </a:lnTo>
                  <a:lnTo>
                    <a:pt x="3" y="42"/>
                  </a:lnTo>
                  <a:lnTo>
                    <a:pt x="8" y="28"/>
                  </a:lnTo>
                  <a:lnTo>
                    <a:pt x="18" y="16"/>
                  </a:lnTo>
                  <a:lnTo>
                    <a:pt x="29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2828" y="1695"/>
              <a:ext cx="57" cy="13"/>
            </a:xfrm>
            <a:custGeom>
              <a:avLst/>
              <a:gdLst>
                <a:gd name="T0" fmla="*/ 57 w 517"/>
                <a:gd name="T1" fmla="*/ 0 h 116"/>
                <a:gd name="T2" fmla="*/ 460 w 517"/>
                <a:gd name="T3" fmla="*/ 0 h 116"/>
                <a:gd name="T4" fmla="*/ 479 w 517"/>
                <a:gd name="T5" fmla="*/ 4 h 116"/>
                <a:gd name="T6" fmla="*/ 494 w 517"/>
                <a:gd name="T7" fmla="*/ 12 h 116"/>
                <a:gd name="T8" fmla="*/ 507 w 517"/>
                <a:gd name="T9" fmla="*/ 24 h 116"/>
                <a:gd name="T10" fmla="*/ 515 w 517"/>
                <a:gd name="T11" fmla="*/ 40 h 116"/>
                <a:gd name="T12" fmla="*/ 517 w 517"/>
                <a:gd name="T13" fmla="*/ 58 h 116"/>
                <a:gd name="T14" fmla="*/ 515 w 517"/>
                <a:gd name="T15" fmla="*/ 76 h 116"/>
                <a:gd name="T16" fmla="*/ 507 w 517"/>
                <a:gd name="T17" fmla="*/ 92 h 116"/>
                <a:gd name="T18" fmla="*/ 494 w 517"/>
                <a:gd name="T19" fmla="*/ 105 h 116"/>
                <a:gd name="T20" fmla="*/ 479 w 517"/>
                <a:gd name="T21" fmla="*/ 113 h 116"/>
                <a:gd name="T22" fmla="*/ 460 w 517"/>
                <a:gd name="T23" fmla="*/ 116 h 116"/>
                <a:gd name="T24" fmla="*/ 57 w 517"/>
                <a:gd name="T25" fmla="*/ 116 h 116"/>
                <a:gd name="T26" fmla="*/ 38 w 517"/>
                <a:gd name="T27" fmla="*/ 113 h 116"/>
                <a:gd name="T28" fmla="*/ 23 w 517"/>
                <a:gd name="T29" fmla="*/ 105 h 116"/>
                <a:gd name="T30" fmla="*/ 11 w 517"/>
                <a:gd name="T31" fmla="*/ 92 h 116"/>
                <a:gd name="T32" fmla="*/ 2 w 517"/>
                <a:gd name="T33" fmla="*/ 76 h 116"/>
                <a:gd name="T34" fmla="*/ 0 w 517"/>
                <a:gd name="T35" fmla="*/ 58 h 116"/>
                <a:gd name="T36" fmla="*/ 2 w 517"/>
                <a:gd name="T37" fmla="*/ 40 h 116"/>
                <a:gd name="T38" fmla="*/ 11 w 517"/>
                <a:gd name="T39" fmla="*/ 24 h 116"/>
                <a:gd name="T40" fmla="*/ 23 w 517"/>
                <a:gd name="T41" fmla="*/ 12 h 116"/>
                <a:gd name="T42" fmla="*/ 38 w 517"/>
                <a:gd name="T43" fmla="*/ 4 h 116"/>
                <a:gd name="T44" fmla="*/ 57 w 517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116">
                  <a:moveTo>
                    <a:pt x="57" y="0"/>
                  </a:moveTo>
                  <a:lnTo>
                    <a:pt x="460" y="0"/>
                  </a:lnTo>
                  <a:lnTo>
                    <a:pt x="479" y="4"/>
                  </a:lnTo>
                  <a:lnTo>
                    <a:pt x="494" y="12"/>
                  </a:lnTo>
                  <a:lnTo>
                    <a:pt x="507" y="24"/>
                  </a:lnTo>
                  <a:lnTo>
                    <a:pt x="515" y="40"/>
                  </a:lnTo>
                  <a:lnTo>
                    <a:pt x="517" y="58"/>
                  </a:lnTo>
                  <a:lnTo>
                    <a:pt x="515" y="76"/>
                  </a:lnTo>
                  <a:lnTo>
                    <a:pt x="507" y="92"/>
                  </a:lnTo>
                  <a:lnTo>
                    <a:pt x="494" y="105"/>
                  </a:lnTo>
                  <a:lnTo>
                    <a:pt x="479" y="113"/>
                  </a:lnTo>
                  <a:lnTo>
                    <a:pt x="460" y="116"/>
                  </a:lnTo>
                  <a:lnTo>
                    <a:pt x="57" y="116"/>
                  </a:lnTo>
                  <a:lnTo>
                    <a:pt x="38" y="113"/>
                  </a:lnTo>
                  <a:lnTo>
                    <a:pt x="23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2802" y="1695"/>
              <a:ext cx="13" cy="13"/>
            </a:xfrm>
            <a:custGeom>
              <a:avLst/>
              <a:gdLst>
                <a:gd name="T0" fmla="*/ 58 w 115"/>
                <a:gd name="T1" fmla="*/ 0 h 115"/>
                <a:gd name="T2" fmla="*/ 73 w 115"/>
                <a:gd name="T3" fmla="*/ 3 h 115"/>
                <a:gd name="T4" fmla="*/ 87 w 115"/>
                <a:gd name="T5" fmla="*/ 7 h 115"/>
                <a:gd name="T6" fmla="*/ 98 w 115"/>
                <a:gd name="T7" fmla="*/ 16 h 115"/>
                <a:gd name="T8" fmla="*/ 108 w 115"/>
                <a:gd name="T9" fmla="*/ 28 h 115"/>
                <a:gd name="T10" fmla="*/ 113 w 115"/>
                <a:gd name="T11" fmla="*/ 42 h 115"/>
                <a:gd name="T12" fmla="*/ 115 w 115"/>
                <a:gd name="T13" fmla="*/ 57 h 115"/>
                <a:gd name="T14" fmla="*/ 113 w 115"/>
                <a:gd name="T15" fmla="*/ 72 h 115"/>
                <a:gd name="T16" fmla="*/ 108 w 115"/>
                <a:gd name="T17" fmla="*/ 86 h 115"/>
                <a:gd name="T18" fmla="*/ 98 w 115"/>
                <a:gd name="T19" fmla="*/ 98 h 115"/>
                <a:gd name="T20" fmla="*/ 87 w 115"/>
                <a:gd name="T21" fmla="*/ 107 h 115"/>
                <a:gd name="T22" fmla="*/ 73 w 115"/>
                <a:gd name="T23" fmla="*/ 113 h 115"/>
                <a:gd name="T24" fmla="*/ 58 w 115"/>
                <a:gd name="T25" fmla="*/ 115 h 115"/>
                <a:gd name="T26" fmla="*/ 43 w 115"/>
                <a:gd name="T27" fmla="*/ 113 h 115"/>
                <a:gd name="T28" fmla="*/ 29 w 115"/>
                <a:gd name="T29" fmla="*/ 107 h 115"/>
                <a:gd name="T30" fmla="*/ 17 w 115"/>
                <a:gd name="T31" fmla="*/ 98 h 115"/>
                <a:gd name="T32" fmla="*/ 7 w 115"/>
                <a:gd name="T33" fmla="*/ 86 h 115"/>
                <a:gd name="T34" fmla="*/ 2 w 115"/>
                <a:gd name="T35" fmla="*/ 72 h 115"/>
                <a:gd name="T36" fmla="*/ 0 w 115"/>
                <a:gd name="T37" fmla="*/ 57 h 115"/>
                <a:gd name="T38" fmla="*/ 2 w 115"/>
                <a:gd name="T39" fmla="*/ 42 h 115"/>
                <a:gd name="T40" fmla="*/ 7 w 115"/>
                <a:gd name="T41" fmla="*/ 28 h 115"/>
                <a:gd name="T42" fmla="*/ 17 w 115"/>
                <a:gd name="T43" fmla="*/ 16 h 115"/>
                <a:gd name="T44" fmla="*/ 29 w 115"/>
                <a:gd name="T45" fmla="*/ 7 h 115"/>
                <a:gd name="T46" fmla="*/ 43 w 115"/>
                <a:gd name="T47" fmla="*/ 3 h 115"/>
                <a:gd name="T48" fmla="*/ 58 w 115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lnTo>
                    <a:pt x="73" y="3"/>
                  </a:lnTo>
                  <a:lnTo>
                    <a:pt x="87" y="7"/>
                  </a:lnTo>
                  <a:lnTo>
                    <a:pt x="98" y="16"/>
                  </a:lnTo>
                  <a:lnTo>
                    <a:pt x="108" y="28"/>
                  </a:lnTo>
                  <a:lnTo>
                    <a:pt x="113" y="42"/>
                  </a:lnTo>
                  <a:lnTo>
                    <a:pt x="115" y="57"/>
                  </a:lnTo>
                  <a:lnTo>
                    <a:pt x="113" y="72"/>
                  </a:lnTo>
                  <a:lnTo>
                    <a:pt x="108" y="86"/>
                  </a:lnTo>
                  <a:lnTo>
                    <a:pt x="98" y="98"/>
                  </a:lnTo>
                  <a:lnTo>
                    <a:pt x="87" y="107"/>
                  </a:lnTo>
                  <a:lnTo>
                    <a:pt x="73" y="113"/>
                  </a:lnTo>
                  <a:lnTo>
                    <a:pt x="58" y="115"/>
                  </a:lnTo>
                  <a:lnTo>
                    <a:pt x="43" y="113"/>
                  </a:lnTo>
                  <a:lnTo>
                    <a:pt x="29" y="107"/>
                  </a:lnTo>
                  <a:lnTo>
                    <a:pt x="17" y="98"/>
                  </a:lnTo>
                  <a:lnTo>
                    <a:pt x="7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EC9AE"/>
            </a:solidFill>
            <a:ln w="0">
              <a:solidFill>
                <a:srgbClr val="CEC9A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805" y="1734"/>
              <a:ext cx="49" cy="56"/>
            </a:xfrm>
            <a:custGeom>
              <a:avLst/>
              <a:gdLst>
                <a:gd name="T0" fmla="*/ 387 w 443"/>
                <a:gd name="T1" fmla="*/ 0 h 501"/>
                <a:gd name="T2" fmla="*/ 402 w 443"/>
                <a:gd name="T3" fmla="*/ 3 h 501"/>
                <a:gd name="T4" fmla="*/ 415 w 443"/>
                <a:gd name="T5" fmla="*/ 10 h 501"/>
                <a:gd name="T6" fmla="*/ 426 w 443"/>
                <a:gd name="T7" fmla="*/ 19 h 501"/>
                <a:gd name="T8" fmla="*/ 434 w 443"/>
                <a:gd name="T9" fmla="*/ 31 h 501"/>
                <a:gd name="T10" fmla="*/ 440 w 443"/>
                <a:gd name="T11" fmla="*/ 44 h 501"/>
                <a:gd name="T12" fmla="*/ 443 w 443"/>
                <a:gd name="T13" fmla="*/ 57 h 501"/>
                <a:gd name="T14" fmla="*/ 442 w 443"/>
                <a:gd name="T15" fmla="*/ 71 h 501"/>
                <a:gd name="T16" fmla="*/ 438 w 443"/>
                <a:gd name="T17" fmla="*/ 85 h 501"/>
                <a:gd name="T18" fmla="*/ 428 w 443"/>
                <a:gd name="T19" fmla="*/ 97 h 501"/>
                <a:gd name="T20" fmla="*/ 414 w 443"/>
                <a:gd name="T21" fmla="*/ 107 h 501"/>
                <a:gd name="T22" fmla="*/ 385 w 443"/>
                <a:gd name="T23" fmla="*/ 125 h 501"/>
                <a:gd name="T24" fmla="*/ 361 w 443"/>
                <a:gd name="T25" fmla="*/ 145 h 501"/>
                <a:gd name="T26" fmla="*/ 340 w 443"/>
                <a:gd name="T27" fmla="*/ 170 h 501"/>
                <a:gd name="T28" fmla="*/ 324 w 443"/>
                <a:gd name="T29" fmla="*/ 195 h 501"/>
                <a:gd name="T30" fmla="*/ 311 w 443"/>
                <a:gd name="T31" fmla="*/ 223 h 501"/>
                <a:gd name="T32" fmla="*/ 301 w 443"/>
                <a:gd name="T33" fmla="*/ 253 h 501"/>
                <a:gd name="T34" fmla="*/ 293 w 443"/>
                <a:gd name="T35" fmla="*/ 284 h 501"/>
                <a:gd name="T36" fmla="*/ 288 w 443"/>
                <a:gd name="T37" fmla="*/ 316 h 501"/>
                <a:gd name="T38" fmla="*/ 284 w 443"/>
                <a:gd name="T39" fmla="*/ 348 h 501"/>
                <a:gd name="T40" fmla="*/ 281 w 443"/>
                <a:gd name="T41" fmla="*/ 381 h 501"/>
                <a:gd name="T42" fmla="*/ 280 w 443"/>
                <a:gd name="T43" fmla="*/ 414 h 501"/>
                <a:gd name="T44" fmla="*/ 278 w 443"/>
                <a:gd name="T45" fmla="*/ 445 h 501"/>
                <a:gd name="T46" fmla="*/ 276 w 443"/>
                <a:gd name="T47" fmla="*/ 464 h 501"/>
                <a:gd name="T48" fmla="*/ 268 w 443"/>
                <a:gd name="T49" fmla="*/ 479 h 501"/>
                <a:gd name="T50" fmla="*/ 257 w 443"/>
                <a:gd name="T51" fmla="*/ 489 h 501"/>
                <a:gd name="T52" fmla="*/ 243 w 443"/>
                <a:gd name="T53" fmla="*/ 497 h 501"/>
                <a:gd name="T54" fmla="*/ 228 w 443"/>
                <a:gd name="T55" fmla="*/ 501 h 501"/>
                <a:gd name="T56" fmla="*/ 212 w 443"/>
                <a:gd name="T57" fmla="*/ 500 h 501"/>
                <a:gd name="T58" fmla="*/ 196 w 443"/>
                <a:gd name="T59" fmla="*/ 495 h 501"/>
                <a:gd name="T60" fmla="*/ 181 w 443"/>
                <a:gd name="T61" fmla="*/ 485 h 501"/>
                <a:gd name="T62" fmla="*/ 18 w 443"/>
                <a:gd name="T63" fmla="*/ 350 h 501"/>
                <a:gd name="T64" fmla="*/ 7 w 443"/>
                <a:gd name="T65" fmla="*/ 337 h 501"/>
                <a:gd name="T66" fmla="*/ 0 w 443"/>
                <a:gd name="T67" fmla="*/ 322 h 501"/>
                <a:gd name="T68" fmla="*/ 0 w 443"/>
                <a:gd name="T69" fmla="*/ 307 h 501"/>
                <a:gd name="T70" fmla="*/ 3 w 443"/>
                <a:gd name="T71" fmla="*/ 293 h 501"/>
                <a:gd name="T72" fmla="*/ 12 w 443"/>
                <a:gd name="T73" fmla="*/ 280 h 501"/>
                <a:gd name="T74" fmla="*/ 23 w 443"/>
                <a:gd name="T75" fmla="*/ 268 h 501"/>
                <a:gd name="T76" fmla="*/ 37 w 443"/>
                <a:gd name="T77" fmla="*/ 261 h 501"/>
                <a:gd name="T78" fmla="*/ 52 w 443"/>
                <a:gd name="T79" fmla="*/ 255 h 501"/>
                <a:gd name="T80" fmla="*/ 68 w 443"/>
                <a:gd name="T81" fmla="*/ 254 h 501"/>
                <a:gd name="T82" fmla="*/ 85 w 443"/>
                <a:gd name="T83" fmla="*/ 258 h 501"/>
                <a:gd name="T84" fmla="*/ 100 w 443"/>
                <a:gd name="T85" fmla="*/ 269 h 501"/>
                <a:gd name="T86" fmla="*/ 171 w 443"/>
                <a:gd name="T87" fmla="*/ 329 h 501"/>
                <a:gd name="T88" fmla="*/ 177 w 443"/>
                <a:gd name="T89" fmla="*/ 293 h 501"/>
                <a:gd name="T90" fmla="*/ 183 w 443"/>
                <a:gd name="T91" fmla="*/ 258 h 501"/>
                <a:gd name="T92" fmla="*/ 192 w 443"/>
                <a:gd name="T93" fmla="*/ 224 h 501"/>
                <a:gd name="T94" fmla="*/ 202 w 443"/>
                <a:gd name="T95" fmla="*/ 191 h 501"/>
                <a:gd name="T96" fmla="*/ 215 w 443"/>
                <a:gd name="T97" fmla="*/ 159 h 501"/>
                <a:gd name="T98" fmla="*/ 230 w 443"/>
                <a:gd name="T99" fmla="*/ 128 h 501"/>
                <a:gd name="T100" fmla="*/ 248 w 443"/>
                <a:gd name="T101" fmla="*/ 100 h 501"/>
                <a:gd name="T102" fmla="*/ 270 w 443"/>
                <a:gd name="T103" fmla="*/ 74 h 501"/>
                <a:gd name="T104" fmla="*/ 295 w 443"/>
                <a:gd name="T105" fmla="*/ 49 h 501"/>
                <a:gd name="T106" fmla="*/ 323 w 443"/>
                <a:gd name="T107" fmla="*/ 26 h 501"/>
                <a:gd name="T108" fmla="*/ 356 w 443"/>
                <a:gd name="T109" fmla="*/ 7 h 501"/>
                <a:gd name="T110" fmla="*/ 372 w 443"/>
                <a:gd name="T111" fmla="*/ 1 h 501"/>
                <a:gd name="T112" fmla="*/ 387 w 443"/>
                <a:gd name="T1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501">
                  <a:moveTo>
                    <a:pt x="387" y="0"/>
                  </a:moveTo>
                  <a:lnTo>
                    <a:pt x="402" y="3"/>
                  </a:lnTo>
                  <a:lnTo>
                    <a:pt x="415" y="10"/>
                  </a:lnTo>
                  <a:lnTo>
                    <a:pt x="426" y="19"/>
                  </a:lnTo>
                  <a:lnTo>
                    <a:pt x="434" y="31"/>
                  </a:lnTo>
                  <a:lnTo>
                    <a:pt x="440" y="44"/>
                  </a:lnTo>
                  <a:lnTo>
                    <a:pt x="443" y="57"/>
                  </a:lnTo>
                  <a:lnTo>
                    <a:pt x="442" y="71"/>
                  </a:lnTo>
                  <a:lnTo>
                    <a:pt x="438" y="85"/>
                  </a:lnTo>
                  <a:lnTo>
                    <a:pt x="428" y="97"/>
                  </a:lnTo>
                  <a:lnTo>
                    <a:pt x="414" y="107"/>
                  </a:lnTo>
                  <a:lnTo>
                    <a:pt x="385" y="125"/>
                  </a:lnTo>
                  <a:lnTo>
                    <a:pt x="361" y="145"/>
                  </a:lnTo>
                  <a:lnTo>
                    <a:pt x="340" y="170"/>
                  </a:lnTo>
                  <a:lnTo>
                    <a:pt x="324" y="195"/>
                  </a:lnTo>
                  <a:lnTo>
                    <a:pt x="311" y="223"/>
                  </a:lnTo>
                  <a:lnTo>
                    <a:pt x="301" y="253"/>
                  </a:lnTo>
                  <a:lnTo>
                    <a:pt x="293" y="284"/>
                  </a:lnTo>
                  <a:lnTo>
                    <a:pt x="288" y="316"/>
                  </a:lnTo>
                  <a:lnTo>
                    <a:pt x="284" y="348"/>
                  </a:lnTo>
                  <a:lnTo>
                    <a:pt x="281" y="381"/>
                  </a:lnTo>
                  <a:lnTo>
                    <a:pt x="280" y="414"/>
                  </a:lnTo>
                  <a:lnTo>
                    <a:pt x="278" y="445"/>
                  </a:lnTo>
                  <a:lnTo>
                    <a:pt x="276" y="464"/>
                  </a:lnTo>
                  <a:lnTo>
                    <a:pt x="268" y="479"/>
                  </a:lnTo>
                  <a:lnTo>
                    <a:pt x="257" y="489"/>
                  </a:lnTo>
                  <a:lnTo>
                    <a:pt x="243" y="497"/>
                  </a:lnTo>
                  <a:lnTo>
                    <a:pt x="228" y="501"/>
                  </a:lnTo>
                  <a:lnTo>
                    <a:pt x="212" y="500"/>
                  </a:lnTo>
                  <a:lnTo>
                    <a:pt x="196" y="495"/>
                  </a:lnTo>
                  <a:lnTo>
                    <a:pt x="181" y="485"/>
                  </a:lnTo>
                  <a:lnTo>
                    <a:pt x="18" y="350"/>
                  </a:lnTo>
                  <a:lnTo>
                    <a:pt x="7" y="337"/>
                  </a:lnTo>
                  <a:lnTo>
                    <a:pt x="0" y="322"/>
                  </a:lnTo>
                  <a:lnTo>
                    <a:pt x="0" y="307"/>
                  </a:lnTo>
                  <a:lnTo>
                    <a:pt x="3" y="293"/>
                  </a:lnTo>
                  <a:lnTo>
                    <a:pt x="12" y="280"/>
                  </a:lnTo>
                  <a:lnTo>
                    <a:pt x="23" y="268"/>
                  </a:lnTo>
                  <a:lnTo>
                    <a:pt x="37" y="261"/>
                  </a:lnTo>
                  <a:lnTo>
                    <a:pt x="52" y="255"/>
                  </a:lnTo>
                  <a:lnTo>
                    <a:pt x="68" y="254"/>
                  </a:lnTo>
                  <a:lnTo>
                    <a:pt x="85" y="258"/>
                  </a:lnTo>
                  <a:lnTo>
                    <a:pt x="100" y="269"/>
                  </a:lnTo>
                  <a:lnTo>
                    <a:pt x="171" y="329"/>
                  </a:lnTo>
                  <a:lnTo>
                    <a:pt x="177" y="293"/>
                  </a:lnTo>
                  <a:lnTo>
                    <a:pt x="183" y="258"/>
                  </a:lnTo>
                  <a:lnTo>
                    <a:pt x="192" y="224"/>
                  </a:lnTo>
                  <a:lnTo>
                    <a:pt x="202" y="191"/>
                  </a:lnTo>
                  <a:lnTo>
                    <a:pt x="215" y="159"/>
                  </a:lnTo>
                  <a:lnTo>
                    <a:pt x="230" y="128"/>
                  </a:lnTo>
                  <a:lnTo>
                    <a:pt x="248" y="100"/>
                  </a:lnTo>
                  <a:lnTo>
                    <a:pt x="270" y="74"/>
                  </a:lnTo>
                  <a:lnTo>
                    <a:pt x="295" y="49"/>
                  </a:lnTo>
                  <a:lnTo>
                    <a:pt x="323" y="26"/>
                  </a:lnTo>
                  <a:lnTo>
                    <a:pt x="356" y="7"/>
                  </a:lnTo>
                  <a:lnTo>
                    <a:pt x="372" y="1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7383BF"/>
            </a:solidFill>
            <a:ln w="0">
              <a:solidFill>
                <a:srgbClr val="7383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2850" y="1758"/>
              <a:ext cx="55" cy="22"/>
            </a:xfrm>
            <a:custGeom>
              <a:avLst/>
              <a:gdLst>
                <a:gd name="T0" fmla="*/ 71 w 495"/>
                <a:gd name="T1" fmla="*/ 1 h 200"/>
                <a:gd name="T2" fmla="*/ 96 w 495"/>
                <a:gd name="T3" fmla="*/ 15 h 200"/>
                <a:gd name="T4" fmla="*/ 117 w 495"/>
                <a:gd name="T5" fmla="*/ 50 h 200"/>
                <a:gd name="T6" fmla="*/ 145 w 495"/>
                <a:gd name="T7" fmla="*/ 74 h 200"/>
                <a:gd name="T8" fmla="*/ 176 w 495"/>
                <a:gd name="T9" fmla="*/ 82 h 200"/>
                <a:gd name="T10" fmla="*/ 210 w 495"/>
                <a:gd name="T11" fmla="*/ 77 h 200"/>
                <a:gd name="T12" fmla="*/ 244 w 495"/>
                <a:gd name="T13" fmla="*/ 62 h 200"/>
                <a:gd name="T14" fmla="*/ 280 w 495"/>
                <a:gd name="T15" fmla="*/ 44 h 200"/>
                <a:gd name="T16" fmla="*/ 315 w 495"/>
                <a:gd name="T17" fmla="*/ 28 h 200"/>
                <a:gd name="T18" fmla="*/ 358 w 495"/>
                <a:gd name="T19" fmla="*/ 18 h 200"/>
                <a:gd name="T20" fmla="*/ 409 w 495"/>
                <a:gd name="T21" fmla="*/ 23 h 200"/>
                <a:gd name="T22" fmla="*/ 454 w 495"/>
                <a:gd name="T23" fmla="*/ 47 h 200"/>
                <a:gd name="T24" fmla="*/ 487 w 495"/>
                <a:gd name="T25" fmla="*/ 86 h 200"/>
                <a:gd name="T26" fmla="*/ 495 w 495"/>
                <a:gd name="T27" fmla="*/ 117 h 200"/>
                <a:gd name="T28" fmla="*/ 485 w 495"/>
                <a:gd name="T29" fmla="*/ 144 h 200"/>
                <a:gd name="T30" fmla="*/ 465 w 495"/>
                <a:gd name="T31" fmla="*/ 163 h 200"/>
                <a:gd name="T32" fmla="*/ 437 w 495"/>
                <a:gd name="T33" fmla="*/ 172 h 200"/>
                <a:gd name="T34" fmla="*/ 410 w 495"/>
                <a:gd name="T35" fmla="*/ 166 h 200"/>
                <a:gd name="T36" fmla="*/ 388 w 495"/>
                <a:gd name="T37" fmla="*/ 144 h 200"/>
                <a:gd name="T38" fmla="*/ 371 w 495"/>
                <a:gd name="T39" fmla="*/ 134 h 200"/>
                <a:gd name="T40" fmla="*/ 345 w 495"/>
                <a:gd name="T41" fmla="*/ 139 h 200"/>
                <a:gd name="T42" fmla="*/ 316 w 495"/>
                <a:gd name="T43" fmla="*/ 151 h 200"/>
                <a:gd name="T44" fmla="*/ 287 w 495"/>
                <a:gd name="T45" fmla="*/ 169 h 200"/>
                <a:gd name="T46" fmla="*/ 265 w 495"/>
                <a:gd name="T47" fmla="*/ 181 h 200"/>
                <a:gd name="T48" fmla="*/ 233 w 495"/>
                <a:gd name="T49" fmla="*/ 193 h 200"/>
                <a:gd name="T50" fmla="*/ 185 w 495"/>
                <a:gd name="T51" fmla="*/ 200 h 200"/>
                <a:gd name="T52" fmla="*/ 127 w 495"/>
                <a:gd name="T53" fmla="*/ 192 h 200"/>
                <a:gd name="T54" fmla="*/ 69 w 495"/>
                <a:gd name="T55" fmla="*/ 162 h 200"/>
                <a:gd name="T56" fmla="*/ 23 w 495"/>
                <a:gd name="T57" fmla="*/ 115 h 200"/>
                <a:gd name="T58" fmla="*/ 1 w 495"/>
                <a:gd name="T59" fmla="*/ 70 h 200"/>
                <a:gd name="T60" fmla="*/ 3 w 495"/>
                <a:gd name="T61" fmla="*/ 40 h 200"/>
                <a:gd name="T62" fmla="*/ 19 w 495"/>
                <a:gd name="T63" fmla="*/ 17 h 200"/>
                <a:gd name="T64" fmla="*/ 43 w 495"/>
                <a:gd name="T65" fmla="*/ 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5" h="200">
                  <a:moveTo>
                    <a:pt x="57" y="0"/>
                  </a:moveTo>
                  <a:lnTo>
                    <a:pt x="71" y="1"/>
                  </a:lnTo>
                  <a:lnTo>
                    <a:pt x="84" y="5"/>
                  </a:lnTo>
                  <a:lnTo>
                    <a:pt x="96" y="15"/>
                  </a:lnTo>
                  <a:lnTo>
                    <a:pt x="105" y="28"/>
                  </a:lnTo>
                  <a:lnTo>
                    <a:pt x="117" y="50"/>
                  </a:lnTo>
                  <a:lnTo>
                    <a:pt x="131" y="65"/>
                  </a:lnTo>
                  <a:lnTo>
                    <a:pt x="145" y="74"/>
                  </a:lnTo>
                  <a:lnTo>
                    <a:pt x="161" y="81"/>
                  </a:lnTo>
                  <a:lnTo>
                    <a:pt x="176" y="82"/>
                  </a:lnTo>
                  <a:lnTo>
                    <a:pt x="193" y="81"/>
                  </a:lnTo>
                  <a:lnTo>
                    <a:pt x="210" y="77"/>
                  </a:lnTo>
                  <a:lnTo>
                    <a:pt x="227" y="70"/>
                  </a:lnTo>
                  <a:lnTo>
                    <a:pt x="244" y="62"/>
                  </a:lnTo>
                  <a:lnTo>
                    <a:pt x="263" y="53"/>
                  </a:lnTo>
                  <a:lnTo>
                    <a:pt x="280" y="44"/>
                  </a:lnTo>
                  <a:lnTo>
                    <a:pt x="298" y="36"/>
                  </a:lnTo>
                  <a:lnTo>
                    <a:pt x="315" y="28"/>
                  </a:lnTo>
                  <a:lnTo>
                    <a:pt x="332" y="23"/>
                  </a:lnTo>
                  <a:lnTo>
                    <a:pt x="358" y="18"/>
                  </a:lnTo>
                  <a:lnTo>
                    <a:pt x="383" y="19"/>
                  </a:lnTo>
                  <a:lnTo>
                    <a:pt x="409" y="23"/>
                  </a:lnTo>
                  <a:lnTo>
                    <a:pt x="433" y="33"/>
                  </a:lnTo>
                  <a:lnTo>
                    <a:pt x="454" y="47"/>
                  </a:lnTo>
                  <a:lnTo>
                    <a:pt x="472" y="65"/>
                  </a:lnTo>
                  <a:lnTo>
                    <a:pt x="487" y="86"/>
                  </a:lnTo>
                  <a:lnTo>
                    <a:pt x="494" y="102"/>
                  </a:lnTo>
                  <a:lnTo>
                    <a:pt x="495" y="117"/>
                  </a:lnTo>
                  <a:lnTo>
                    <a:pt x="491" y="131"/>
                  </a:lnTo>
                  <a:lnTo>
                    <a:pt x="485" y="144"/>
                  </a:lnTo>
                  <a:lnTo>
                    <a:pt x="476" y="155"/>
                  </a:lnTo>
                  <a:lnTo>
                    <a:pt x="465" y="163"/>
                  </a:lnTo>
                  <a:lnTo>
                    <a:pt x="451" y="170"/>
                  </a:lnTo>
                  <a:lnTo>
                    <a:pt x="437" y="172"/>
                  </a:lnTo>
                  <a:lnTo>
                    <a:pt x="423" y="172"/>
                  </a:lnTo>
                  <a:lnTo>
                    <a:pt x="410" y="166"/>
                  </a:lnTo>
                  <a:lnTo>
                    <a:pt x="397" y="158"/>
                  </a:lnTo>
                  <a:lnTo>
                    <a:pt x="388" y="144"/>
                  </a:lnTo>
                  <a:lnTo>
                    <a:pt x="380" y="136"/>
                  </a:lnTo>
                  <a:lnTo>
                    <a:pt x="371" y="134"/>
                  </a:lnTo>
                  <a:lnTo>
                    <a:pt x="359" y="134"/>
                  </a:lnTo>
                  <a:lnTo>
                    <a:pt x="345" y="139"/>
                  </a:lnTo>
                  <a:lnTo>
                    <a:pt x="331" y="145"/>
                  </a:lnTo>
                  <a:lnTo>
                    <a:pt x="316" y="151"/>
                  </a:lnTo>
                  <a:lnTo>
                    <a:pt x="301" y="160"/>
                  </a:lnTo>
                  <a:lnTo>
                    <a:pt x="287" y="169"/>
                  </a:lnTo>
                  <a:lnTo>
                    <a:pt x="275" y="176"/>
                  </a:lnTo>
                  <a:lnTo>
                    <a:pt x="265" y="181"/>
                  </a:lnTo>
                  <a:lnTo>
                    <a:pt x="257" y="186"/>
                  </a:lnTo>
                  <a:lnTo>
                    <a:pt x="233" y="193"/>
                  </a:lnTo>
                  <a:lnTo>
                    <a:pt x="209" y="198"/>
                  </a:lnTo>
                  <a:lnTo>
                    <a:pt x="185" y="200"/>
                  </a:lnTo>
                  <a:lnTo>
                    <a:pt x="160" y="198"/>
                  </a:lnTo>
                  <a:lnTo>
                    <a:pt x="127" y="192"/>
                  </a:lnTo>
                  <a:lnTo>
                    <a:pt x="97" y="179"/>
                  </a:lnTo>
                  <a:lnTo>
                    <a:pt x="69" y="162"/>
                  </a:lnTo>
                  <a:lnTo>
                    <a:pt x="43" y="141"/>
                  </a:lnTo>
                  <a:lnTo>
                    <a:pt x="23" y="115"/>
                  </a:lnTo>
                  <a:lnTo>
                    <a:pt x="6" y="87"/>
                  </a:lnTo>
                  <a:lnTo>
                    <a:pt x="1" y="70"/>
                  </a:lnTo>
                  <a:lnTo>
                    <a:pt x="0" y="55"/>
                  </a:lnTo>
                  <a:lnTo>
                    <a:pt x="3" y="40"/>
                  </a:lnTo>
                  <a:lnTo>
                    <a:pt x="9" y="27"/>
                  </a:lnTo>
                  <a:lnTo>
                    <a:pt x="19" y="17"/>
                  </a:lnTo>
                  <a:lnTo>
                    <a:pt x="31" y="8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7383BF"/>
            </a:solidFill>
            <a:ln w="0">
              <a:solidFill>
                <a:srgbClr val="7383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3026" y="1817"/>
              <a:ext cx="52" cy="45"/>
            </a:xfrm>
            <a:custGeom>
              <a:avLst/>
              <a:gdLst>
                <a:gd name="T0" fmla="*/ 0 w 461"/>
                <a:gd name="T1" fmla="*/ 0 h 403"/>
                <a:gd name="T2" fmla="*/ 461 w 461"/>
                <a:gd name="T3" fmla="*/ 0 h 403"/>
                <a:gd name="T4" fmla="*/ 230 w 461"/>
                <a:gd name="T5" fmla="*/ 403 h 403"/>
                <a:gd name="T6" fmla="*/ 0 w 461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403">
                  <a:moveTo>
                    <a:pt x="0" y="0"/>
                  </a:moveTo>
                  <a:lnTo>
                    <a:pt x="461" y="0"/>
                  </a:lnTo>
                  <a:lnTo>
                    <a:pt x="230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D6BD"/>
            </a:solidFill>
            <a:ln w="0">
              <a:solidFill>
                <a:srgbClr val="EBD6B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046" y="1849"/>
              <a:ext cx="12" cy="32"/>
            </a:xfrm>
            <a:custGeom>
              <a:avLst/>
              <a:gdLst>
                <a:gd name="T0" fmla="*/ 0 w 115"/>
                <a:gd name="T1" fmla="*/ 0 h 288"/>
                <a:gd name="T2" fmla="*/ 115 w 115"/>
                <a:gd name="T3" fmla="*/ 0 h 288"/>
                <a:gd name="T4" fmla="*/ 115 w 115"/>
                <a:gd name="T5" fmla="*/ 231 h 288"/>
                <a:gd name="T6" fmla="*/ 112 w 115"/>
                <a:gd name="T7" fmla="*/ 249 h 288"/>
                <a:gd name="T8" fmla="*/ 104 w 115"/>
                <a:gd name="T9" fmla="*/ 265 h 288"/>
                <a:gd name="T10" fmla="*/ 92 w 115"/>
                <a:gd name="T11" fmla="*/ 277 h 288"/>
                <a:gd name="T12" fmla="*/ 75 w 115"/>
                <a:gd name="T13" fmla="*/ 285 h 288"/>
                <a:gd name="T14" fmla="*/ 57 w 115"/>
                <a:gd name="T15" fmla="*/ 288 h 288"/>
                <a:gd name="T16" fmla="*/ 39 w 115"/>
                <a:gd name="T17" fmla="*/ 285 h 288"/>
                <a:gd name="T18" fmla="*/ 23 w 115"/>
                <a:gd name="T19" fmla="*/ 277 h 288"/>
                <a:gd name="T20" fmla="*/ 11 w 115"/>
                <a:gd name="T21" fmla="*/ 265 h 288"/>
                <a:gd name="T22" fmla="*/ 3 w 115"/>
                <a:gd name="T23" fmla="*/ 249 h 288"/>
                <a:gd name="T24" fmla="*/ 0 w 115"/>
                <a:gd name="T25" fmla="*/ 231 h 288"/>
                <a:gd name="T26" fmla="*/ 0 w 115"/>
                <a:gd name="T2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288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  <a:lnTo>
                    <a:pt x="112" y="249"/>
                  </a:lnTo>
                  <a:lnTo>
                    <a:pt x="104" y="265"/>
                  </a:lnTo>
                  <a:lnTo>
                    <a:pt x="92" y="277"/>
                  </a:lnTo>
                  <a:lnTo>
                    <a:pt x="75" y="285"/>
                  </a:lnTo>
                  <a:lnTo>
                    <a:pt x="57" y="288"/>
                  </a:lnTo>
                  <a:lnTo>
                    <a:pt x="39" y="285"/>
                  </a:lnTo>
                  <a:lnTo>
                    <a:pt x="23" y="277"/>
                  </a:lnTo>
                  <a:lnTo>
                    <a:pt x="11" y="265"/>
                  </a:lnTo>
                  <a:lnTo>
                    <a:pt x="3" y="249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4C"/>
            </a:solidFill>
            <a:ln w="0">
              <a:solidFill>
                <a:srgbClr val="4C4C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026" y="1574"/>
              <a:ext cx="26" cy="243"/>
            </a:xfrm>
            <a:prstGeom prst="rect">
              <a:avLst/>
            </a:prstGeom>
            <a:solidFill>
              <a:srgbClr val="ED8A19"/>
            </a:solidFill>
            <a:ln w="0">
              <a:solidFill>
                <a:srgbClr val="ED8A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5F59BC6-A906-40A2-8E28-BA9BC81AF87A}"/>
              </a:ext>
            </a:extLst>
          </p:cNvPr>
          <p:cNvSpPr txBox="1"/>
          <p:nvPr/>
        </p:nvSpPr>
        <p:spPr>
          <a:xfrm>
            <a:off x="12701" y="4935070"/>
            <a:ext cx="921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Github</a:t>
            </a:r>
            <a:r>
              <a:rPr lang="en-US" altLang="ko-KR" sz="2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link : </a:t>
            </a:r>
            <a:br>
              <a:rPr lang="en-US" altLang="ko-KR" sz="2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</a:br>
            <a:r>
              <a:rPr lang="en-US" altLang="ko-KR" sz="2800" dirty="0">
                <a:hlinkClick r:id="rId2"/>
              </a:rPr>
              <a:t>https://github.com/Yoojin99/CatDogClassification</a:t>
            </a:r>
            <a:endParaRPr lang="ko-KR" altLang="en-US" sz="28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7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8.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신경망 모델 구성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8EDED2-5183-4F3A-8F8A-6E3E323E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484784"/>
            <a:ext cx="8316416" cy="45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7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9. </a:t>
            </a:r>
            <a:r>
              <a:rPr lang="ko-KR" altLang="en-US" sz="32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콜백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정의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early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stopping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정의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learning Rate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조정 정의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callback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설정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629905-BB2B-453B-B65A-E87F7A46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6381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10.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개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고양이를 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string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으로 변환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train-validation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분리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A8631-1840-47FE-8C26-ABC37B6C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843212"/>
            <a:ext cx="6657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11. train, validation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분포 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E9940A-3794-407A-9DD5-9CE21562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75" y="1255553"/>
            <a:ext cx="3447449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7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12.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학습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검증 데이터 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학습데이터 및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validation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의 형상 확인하고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batch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사이즈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F1A76A-E89F-4AF3-B573-BFAE8174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3005137"/>
            <a:ext cx="35528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8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13.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학습데이터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validation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뻥튀기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3735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데이터들을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augmentation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해서 개수를 늘림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많을수록 학습 잘 될 가능성 높음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C9B86D-CAA5-40B0-98DD-C333A60A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44" y="1412776"/>
            <a:ext cx="4398814" cy="51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14.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샘플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확인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이미지 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45873E-65BE-4DE4-BEF4-59975F87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13" y="1082456"/>
            <a:ext cx="5670773" cy="55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3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15.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학습 시작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A54B09-ED3F-4837-9C38-CB00B805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288329"/>
            <a:ext cx="69151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16.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모델 저장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13249-FFBE-47C2-AB4D-D455063C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171825"/>
            <a:ext cx="2924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9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17.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학습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내용 확인 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그래프 확인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1897B5-7E57-4A09-A799-3BBFAF45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105025"/>
            <a:ext cx="64103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1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402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430857"/>
            <a:ext cx="8632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이 프로젝트는 개와 고양이 이미지 데이터로 딥러닝 모델을 학습시켜 이미지를 입력 값으로 넣었을 때 </a:t>
            </a:r>
            <a:br>
              <a:rPr lang="en-US" altLang="ko-KR" sz="2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</a:br>
            <a:r>
              <a:rPr lang="ko-KR" altLang="en-US" sz="2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출력 값으로 개인지 고양이인지 분류할 수 있게 하는 것이 목표이다</a:t>
            </a:r>
            <a:r>
              <a:rPr lang="en-US" altLang="ko-KR" sz="2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18. test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디렉토리에 있는 개와 고양이 사진으로 평가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디렉토리는 임의로 설정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D36C1A-EFC9-46CC-B403-BA48AC95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31774"/>
            <a:ext cx="6696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9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19.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준비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F8FCF5-1B47-4378-8214-03859097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928812"/>
            <a:ext cx="69056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9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20.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모델 불러오기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F206FB-B689-45CE-B278-9C64F4FF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4"/>
            <a:ext cx="9144000" cy="48786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0047CF-E492-4904-B65A-2E880EB9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6025416"/>
            <a:ext cx="5353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21.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예측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분류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20172B-F322-468F-8263-4065BE0F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908918"/>
            <a:ext cx="83153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결과 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개는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고양이는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0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으로 분류가 잘 되었다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46F44D-D113-4D2A-92E3-C30013D1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877"/>
            <a:ext cx="9144000" cy="26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jupyter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notebook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에서 실행시킬 경우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)</a:t>
            </a:r>
            <a:b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warning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출력 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off</a:t>
            </a: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주피터 노트북 셀 </a:t>
            </a:r>
            <a:r>
              <a:rPr lang="ko-KR" altLang="en-US" sz="20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시행시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주황색으로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warning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이 많이 뜨는데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출력하지 않도록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6C3727-3AA8-4F82-91B8-496E9C0C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212976"/>
            <a:ext cx="6915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필요한 패키지 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import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필요한 패키지들을 </a:t>
            </a:r>
            <a:r>
              <a:rPr lang="en-US" altLang="ko-KR" sz="20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impor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하고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데이터가 잘 저장되어 있는지 확인한다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D16BC6-EA49-461A-B24F-B192A7A6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708920"/>
            <a:ext cx="6877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글로벌 변수 선언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이미지들의 가로크기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세로크기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사이즈와 채널을 정의한다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63967A-55D4-405B-B3A3-6C1F8A47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0" y="3133973"/>
            <a:ext cx="6810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파일명과 정답 설정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개에 해당하는 파일명과 정답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(‘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개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’, 1)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을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그리고 고양이에 해당되는 파일명과 정답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(‘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고양이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’, 0)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을 </a:t>
            </a:r>
            <a:r>
              <a:rPr lang="en-US" altLang="ko-KR" sz="20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dataframe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에 저장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4707E8-61DB-421F-8C41-B2664D9B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10" y="3182774"/>
            <a:ext cx="68484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5.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저장이 잘 되어 있는지 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179512" y="1272940"/>
            <a:ext cx="6070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셋의 제일 앞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개와 제일 뒤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개를 샘플링해서 봄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파일 이름이 고양이로 시작된 것은 </a:t>
            </a:r>
            <a:r>
              <a:rPr lang="en-US" altLang="ko-KR" sz="20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categor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으로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파일 이름이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dog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으로 시작되는 파일은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category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로 잘 저장되어 있는 것을 확인할 수 있음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C3530F-8A50-43C5-83B0-F2710BCF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67" y="1780772"/>
            <a:ext cx="2562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6.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</a:t>
            </a:r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balance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데이터가 카테고리 별로 잘 분포되어 있는지 확인한다</a:t>
            </a:r>
            <a:r>
              <a:rPr lang="en-US" altLang="ko-KR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3E85E7-DF12-4379-9D9E-07E88132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08639"/>
            <a:ext cx="49815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008" y="467961"/>
            <a:ext cx="798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7. Sample </a:t>
            </a:r>
            <a:r>
              <a:rPr lang="ko-KR" altLang="en-US" sz="32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데이터 확인</a:t>
            </a:r>
            <a:endParaRPr lang="en-US" altLang="ko-KR" sz="3200" dirty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16200000">
            <a:off x="81285" y="724344"/>
            <a:ext cx="429438" cy="72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9A683-EA62-42F6-B913-F19AE5591FE1}"/>
              </a:ext>
            </a:extLst>
          </p:cNvPr>
          <p:cNvSpPr/>
          <p:nvPr/>
        </p:nvSpPr>
        <p:spPr>
          <a:xfrm>
            <a:off x="0" y="-28280"/>
            <a:ext cx="914400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93921-568B-4114-B82F-35C3BC9A7256}"/>
              </a:ext>
            </a:extLst>
          </p:cNvPr>
          <p:cNvSpPr txBox="1"/>
          <p:nvPr/>
        </p:nvSpPr>
        <p:spPr>
          <a:xfrm>
            <a:off x="332008" y="1780772"/>
            <a:ext cx="863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임의 데이터 하나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DA0CD0-035E-492A-9499-F66BB204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51439"/>
            <a:ext cx="6477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343</Words>
  <Application>Microsoft Office PowerPoint</Application>
  <PresentationFormat>화면 슬라이드 쇼(4:3)</PresentationFormat>
  <Paragraphs>38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Sandoll 격동고딕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정 유진</cp:lastModifiedBy>
  <cp:revision>12</cp:revision>
  <dcterms:created xsi:type="dcterms:W3CDTF">2017-03-08T00:37:31Z</dcterms:created>
  <dcterms:modified xsi:type="dcterms:W3CDTF">2020-06-22T13:47:50Z</dcterms:modified>
</cp:coreProperties>
</file>