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6" r:id="rId5"/>
    <p:sldId id="268" r:id="rId6"/>
    <p:sldId id="269" r:id="rId7"/>
    <p:sldId id="270" r:id="rId8"/>
    <p:sldId id="271" r:id="rId9"/>
    <p:sldId id="257" r:id="rId10"/>
    <p:sldId id="273" r:id="rId11"/>
    <p:sldId id="274" r:id="rId12"/>
    <p:sldId id="276" r:id="rId13"/>
    <p:sldId id="272" r:id="rId14"/>
    <p:sldId id="275" r:id="rId15"/>
    <p:sldId id="277" r:id="rId16"/>
    <p:sldId id="25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45" d="100"/>
          <a:sy n="45" d="100"/>
        </p:scale>
        <p:origin x="78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FFB2-C114-40F7-99AF-B69F1063B6C0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BE93-30BE-41FF-8E7E-832B5E5B0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64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FFB2-C114-40F7-99AF-B69F1063B6C0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BE93-30BE-41FF-8E7E-832B5E5B0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68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FFB2-C114-40F7-99AF-B69F1063B6C0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BE93-30BE-41FF-8E7E-832B5E5B0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14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FFB2-C114-40F7-99AF-B69F1063B6C0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BE93-30BE-41FF-8E7E-832B5E5B0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08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FFB2-C114-40F7-99AF-B69F1063B6C0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BE93-30BE-41FF-8E7E-832B5E5B0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1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FFB2-C114-40F7-99AF-B69F1063B6C0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BE93-30BE-41FF-8E7E-832B5E5B0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9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FFB2-C114-40F7-99AF-B69F1063B6C0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BE93-30BE-41FF-8E7E-832B5E5B0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89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FFB2-C114-40F7-99AF-B69F1063B6C0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BE93-30BE-41FF-8E7E-832B5E5B0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2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FFB2-C114-40F7-99AF-B69F1063B6C0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BE93-30BE-41FF-8E7E-832B5E5B0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4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FFB2-C114-40F7-99AF-B69F1063B6C0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BE93-30BE-41FF-8E7E-832B5E5B0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12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FFB2-C114-40F7-99AF-B69F1063B6C0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BE93-30BE-41FF-8E7E-832B5E5B0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18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3FFB2-C114-40F7-99AF-B69F1063B6C0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E93-30BE-41FF-8E7E-832B5E5B0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04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v.media.daum.net/v/2016112020451146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X-Nf2fkAF5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PbylkUSAZVU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zipbob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95300" y="1465263"/>
            <a:ext cx="10896600" cy="2387600"/>
          </a:xfrm>
        </p:spPr>
        <p:txBody>
          <a:bodyPr>
            <a:normAutofit/>
          </a:bodyPr>
          <a:lstStyle/>
          <a:p>
            <a:r>
              <a:rPr lang="en-US" altLang="ko-KR" sz="4400" b="1" dirty="0" smtClean="0"/>
              <a:t/>
            </a:r>
            <a:br>
              <a:rPr lang="en-US" altLang="ko-KR" sz="4400" b="1" dirty="0" smtClean="0"/>
            </a:br>
            <a:r>
              <a:rPr lang="en-US" altLang="ko-KR" sz="4400" b="1" dirty="0"/>
              <a:t>【</a:t>
            </a:r>
            <a:r>
              <a:rPr lang="ko-KR" altLang="en-US" sz="4400" b="1" dirty="0"/>
              <a:t>주제 </a:t>
            </a:r>
            <a:r>
              <a:rPr lang="en-US" altLang="ko-KR" sz="4400" b="1" dirty="0"/>
              <a:t>3】 </a:t>
            </a:r>
            <a:r>
              <a:rPr lang="ko-KR" altLang="en-US" sz="4400" b="1" dirty="0"/>
              <a:t>현대시민사회와 선물경제 </a:t>
            </a:r>
            <a:r>
              <a:rPr lang="ko-KR" altLang="en-US" sz="4400" dirty="0"/>
              <a:t/>
            </a:r>
            <a:br>
              <a:rPr lang="ko-KR" altLang="en-US" sz="4400" dirty="0"/>
            </a:br>
            <a:r>
              <a:rPr lang="en-US" altLang="ko-KR" sz="4400" b="1" dirty="0" smtClean="0"/>
              <a:t>3.1. </a:t>
            </a:r>
            <a:r>
              <a:rPr lang="ko-KR" altLang="en-US" sz="4400" b="1" dirty="0" err="1" smtClean="0"/>
              <a:t>나눔사회의</a:t>
            </a:r>
            <a:r>
              <a:rPr lang="ko-KR" altLang="en-US" sz="4400" b="1" dirty="0" smtClean="0"/>
              <a:t> 새로운 </a:t>
            </a:r>
            <a:r>
              <a:rPr lang="ko-KR" altLang="en-US" sz="4400" b="1" dirty="0" err="1" smtClean="0"/>
              <a:t>트랜드</a:t>
            </a:r>
            <a:r>
              <a:rPr lang="ko-KR" altLang="en-US" sz="4400" b="1" dirty="0" smtClean="0"/>
              <a:t> </a:t>
            </a:r>
            <a:r>
              <a:rPr lang="en-US" altLang="ko-KR" sz="4400" b="1" dirty="0" smtClean="0"/>
              <a:t>: </a:t>
            </a:r>
            <a:r>
              <a:rPr lang="ko-KR" altLang="en-US" sz="4400" b="1" dirty="0" smtClean="0"/>
              <a:t>공유경제</a:t>
            </a:r>
            <a:endParaRPr lang="ko-KR" alt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56909" y="500149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김혜령 교수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9785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383631"/>
            <a:ext cx="11366500" cy="1325563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그러나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공유경제는 결국 </a:t>
            </a:r>
            <a:r>
              <a:rPr lang="ko-KR" altLang="en-US" b="1" dirty="0" err="1" smtClean="0"/>
              <a:t>렌탈사업</a:t>
            </a:r>
            <a:r>
              <a:rPr lang="ko-KR" altLang="en-US" b="1" dirty="0" smtClean="0"/>
              <a:t> 아닐까</a:t>
            </a:r>
            <a:r>
              <a:rPr lang="en-US" altLang="ko-KR" b="1" dirty="0" smtClean="0"/>
              <a:t>?</a:t>
            </a:r>
            <a:br>
              <a:rPr lang="en-US" altLang="ko-KR" b="1" dirty="0" smtClean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>
                <a:hlinkClick r:id="rId2"/>
              </a:rPr>
              <a:t>영상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2822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20800" y="1498601"/>
            <a:ext cx="10871200" cy="5181600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1. </a:t>
            </a:r>
            <a:r>
              <a:rPr lang="ko-KR" altLang="en-US" sz="4000" b="1" dirty="0" smtClean="0"/>
              <a:t>기존의 전통적 시장 질서 위협</a:t>
            </a:r>
            <a:r>
              <a:rPr lang="en-US" altLang="ko-KR" sz="4000" b="1" dirty="0" smtClean="0"/>
              <a:t/>
            </a:r>
            <a:br>
              <a:rPr lang="en-US" altLang="ko-KR" sz="4000" b="1" dirty="0" smtClean="0"/>
            </a:br>
            <a:r>
              <a:rPr lang="en-US" altLang="ko-KR" sz="4000" b="1" dirty="0" smtClean="0"/>
              <a:t>2. </a:t>
            </a:r>
            <a:r>
              <a:rPr lang="ko-KR" altLang="en-US" sz="4000" b="1" dirty="0" smtClean="0"/>
              <a:t>현행법과 위반</a:t>
            </a:r>
            <a:r>
              <a:rPr lang="en-US" altLang="ko-KR" sz="4000" b="1" dirty="0" smtClean="0"/>
              <a:t/>
            </a:r>
            <a:br>
              <a:rPr lang="en-US" altLang="ko-KR" sz="4000" b="1" dirty="0" smtClean="0"/>
            </a:br>
            <a:r>
              <a:rPr lang="en-US" altLang="ko-KR" sz="4000" b="1" dirty="0" smtClean="0"/>
              <a:t>3. </a:t>
            </a:r>
            <a:r>
              <a:rPr lang="ko-KR" altLang="en-US" sz="4000" b="1" dirty="0" smtClean="0"/>
              <a:t>시장경제와 결국 다르지 않은 이윤추구의 </a:t>
            </a:r>
            <a:r>
              <a:rPr lang="en-US" altLang="ko-KR" sz="4000" b="1" dirty="0" smtClean="0"/>
              <a:t/>
            </a:r>
            <a:br>
              <a:rPr lang="en-US" altLang="ko-KR" sz="4000" b="1" dirty="0" smtClean="0"/>
            </a:br>
            <a:r>
              <a:rPr lang="en-US" altLang="ko-KR" sz="4000" b="1" dirty="0" smtClean="0"/>
              <a:t>   </a:t>
            </a:r>
            <a:r>
              <a:rPr lang="ko-KR" altLang="en-US" sz="4000" b="1" dirty="0" smtClean="0"/>
              <a:t>극대화 위험</a:t>
            </a:r>
            <a:endParaRPr lang="ko-KR" altLang="en-US" sz="4000" b="1" dirty="0"/>
          </a:p>
        </p:txBody>
      </p:sp>
      <p:pic>
        <p:nvPicPr>
          <p:cNvPr id="4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694530"/>
            <a:ext cx="2095500" cy="1819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812" y="937418"/>
            <a:ext cx="21621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46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6550" y="711200"/>
            <a:ext cx="11518900" cy="5084763"/>
          </a:xfrm>
        </p:spPr>
        <p:txBody>
          <a:bodyPr>
            <a:normAutofit/>
          </a:bodyPr>
          <a:lstStyle/>
          <a:p>
            <a:endParaRPr lang="en-US" altLang="ko-KR" sz="3600" dirty="0" smtClean="0"/>
          </a:p>
          <a:p>
            <a:pPr marL="0" indent="0">
              <a:buNone/>
            </a:pPr>
            <a:endParaRPr lang="en-US" altLang="ko-KR" sz="3600" dirty="0" smtClean="0"/>
          </a:p>
          <a:p>
            <a:pPr marL="0" indent="0" algn="ctr">
              <a:buNone/>
            </a:pPr>
            <a:r>
              <a:rPr lang="ko-KR" altLang="en-US" sz="6000" b="1" dirty="0" smtClean="0"/>
              <a:t>공유경제는 </a:t>
            </a:r>
            <a:endParaRPr lang="en-US" altLang="ko-KR" sz="6000" b="1" dirty="0"/>
          </a:p>
          <a:p>
            <a:pPr marL="0" indent="0" algn="ctr">
              <a:buNone/>
            </a:pPr>
            <a:r>
              <a:rPr lang="ko-KR" altLang="en-US" sz="6000" b="1" dirty="0" smtClean="0"/>
              <a:t>시장경제의 신종 </a:t>
            </a:r>
            <a:r>
              <a:rPr lang="en-US" altLang="ko-KR" sz="6000" b="1" dirty="0" smtClean="0"/>
              <a:t>“</a:t>
            </a:r>
            <a:r>
              <a:rPr lang="ko-KR" altLang="en-US" sz="6000" b="1" dirty="0" err="1" smtClean="0"/>
              <a:t>렌탈</a:t>
            </a:r>
            <a:r>
              <a:rPr lang="ko-KR" altLang="en-US" sz="6000" b="1" dirty="0" smtClean="0"/>
              <a:t> 사업</a:t>
            </a:r>
            <a:r>
              <a:rPr lang="en-US" altLang="ko-KR" sz="6000" b="1" dirty="0" smtClean="0"/>
              <a:t>”</a:t>
            </a:r>
            <a:r>
              <a:rPr lang="ko-KR" altLang="en-US" sz="6000" b="1" dirty="0"/>
              <a:t>에</a:t>
            </a:r>
            <a:r>
              <a:rPr lang="en-US" altLang="ko-KR" sz="6000" b="1" dirty="0" smtClean="0"/>
              <a:t/>
            </a:r>
            <a:br>
              <a:rPr lang="en-US" altLang="ko-KR" sz="6000" b="1" dirty="0" smtClean="0"/>
            </a:br>
            <a:r>
              <a:rPr lang="ko-KR" altLang="en-US" sz="6000" b="1" dirty="0" smtClean="0"/>
              <a:t>멈추고 말까</a:t>
            </a:r>
            <a:r>
              <a:rPr lang="en-US" altLang="ko-KR" sz="6000" b="1" dirty="0" smtClean="0"/>
              <a:t>?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84269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다른 공유경제로 사는 사람들 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sz="6000" dirty="0" smtClean="0"/>
          </a:p>
          <a:p>
            <a:pPr marL="0" indent="0">
              <a:buNone/>
            </a:pPr>
            <a:r>
              <a:rPr lang="ko-KR" altLang="en-US" sz="6000" dirty="0" err="1" smtClean="0"/>
              <a:t>민달팽이</a:t>
            </a:r>
            <a:r>
              <a:rPr lang="ko-KR" altLang="en-US" sz="6000" dirty="0" smtClean="0"/>
              <a:t> </a:t>
            </a:r>
            <a:r>
              <a:rPr lang="ko-KR" altLang="en-US" sz="6000" dirty="0" err="1" smtClean="0"/>
              <a:t>유니온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en-US" altLang="ko-KR" dirty="0"/>
          </a:p>
        </p:txBody>
      </p:sp>
      <p:pic>
        <p:nvPicPr>
          <p:cNvPr id="4" name="그림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675" y="3249612"/>
            <a:ext cx="43624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34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다른 공유경제로 사는 사람들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6000" dirty="0" err="1" smtClean="0"/>
              <a:t>열린옷장</a:t>
            </a:r>
            <a:endParaRPr lang="ko-KR" altLang="en-US" sz="6000" dirty="0"/>
          </a:p>
        </p:txBody>
      </p:sp>
      <p:pic>
        <p:nvPicPr>
          <p:cNvPr id="4" name="그림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4" y="2689225"/>
            <a:ext cx="3559175" cy="120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69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700" y="-304800"/>
            <a:ext cx="11290300" cy="1882775"/>
          </a:xfrm>
        </p:spPr>
        <p:txBody>
          <a:bodyPr>
            <a:normAutofit/>
          </a:bodyPr>
          <a:lstStyle/>
          <a:p>
            <a:r>
              <a:rPr lang="ko-KR" altLang="en-US" sz="4000" b="1" dirty="0" smtClean="0"/>
              <a:t>단순한 </a:t>
            </a:r>
            <a:r>
              <a:rPr lang="ko-KR" altLang="en-US" sz="4000" b="1" dirty="0" err="1" smtClean="0"/>
              <a:t>렌탈이</a:t>
            </a:r>
            <a:r>
              <a:rPr lang="ko-KR" altLang="en-US" sz="4000" b="1" dirty="0" smtClean="0"/>
              <a:t> 아닌</a:t>
            </a:r>
            <a:r>
              <a:rPr lang="en-US" altLang="ko-KR" sz="4000" b="1" dirty="0" smtClean="0"/>
              <a:t>, </a:t>
            </a:r>
            <a:br>
              <a:rPr lang="en-US" altLang="ko-KR" sz="4000" b="1" dirty="0" smtClean="0"/>
            </a:br>
            <a:r>
              <a:rPr lang="ko-KR" altLang="en-US" sz="4000" b="1" dirty="0" smtClean="0"/>
              <a:t>공유가치를 살리는 공유경제의 요건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7550" y="1257300"/>
            <a:ext cx="11614150" cy="56007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3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3600" b="1" dirty="0" smtClean="0">
                <a:solidFill>
                  <a:srgbClr val="FF0000"/>
                </a:solidFill>
              </a:rPr>
              <a:t>1.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참여자들의 인식 전환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3600" b="1" dirty="0" smtClean="0"/>
              <a:t>  </a:t>
            </a:r>
            <a:r>
              <a:rPr lang="ko-KR" altLang="en-US" sz="3600" b="1" dirty="0" smtClean="0"/>
              <a:t>공유 </a:t>
            </a:r>
            <a:r>
              <a:rPr lang="en-US" altLang="ko-KR" sz="3600" b="1" dirty="0" smtClean="0"/>
              <a:t>= </a:t>
            </a:r>
            <a:r>
              <a:rPr lang="ko-KR" altLang="en-US" sz="3600" b="1" dirty="0" smtClean="0"/>
              <a:t>나눔</a:t>
            </a:r>
            <a:r>
              <a:rPr lang="en-US" altLang="ko-KR" sz="3600" b="1" dirty="0" smtClean="0"/>
              <a:t> </a:t>
            </a:r>
            <a:br>
              <a:rPr lang="en-US" altLang="ko-KR" sz="3600" b="1" dirty="0" smtClean="0"/>
            </a:br>
            <a:r>
              <a:rPr lang="en-US" altLang="ko-KR" sz="3600" b="1" dirty="0" smtClean="0"/>
              <a:t> (</a:t>
            </a:r>
            <a:r>
              <a:rPr lang="ko-KR" altLang="en-US" sz="3600" b="1" dirty="0" smtClean="0"/>
              <a:t>이웃 뿐 만 아니라 환경과 더불어 사는 경제행위 방식</a:t>
            </a:r>
            <a:r>
              <a:rPr lang="en-US" altLang="ko-KR" sz="3600" b="1" dirty="0" smtClean="0"/>
              <a:t>)</a:t>
            </a:r>
            <a:br>
              <a:rPr lang="en-US" altLang="ko-KR" sz="3600" b="1" dirty="0" smtClean="0"/>
            </a:br>
            <a:r>
              <a:rPr lang="en-US" altLang="ko-KR" sz="3600" b="1" dirty="0" smtClean="0"/>
              <a:t>    </a:t>
            </a:r>
            <a:endParaRPr lang="en-US" altLang="ko-KR" sz="3600" b="1" dirty="0"/>
          </a:p>
          <a:p>
            <a:pPr marL="0" indent="0">
              <a:buNone/>
            </a:pPr>
            <a:r>
              <a:rPr lang="en-US" altLang="ko-KR" sz="3600" b="1" dirty="0" smtClean="0">
                <a:solidFill>
                  <a:srgbClr val="FF0000"/>
                </a:solidFill>
              </a:rPr>
              <a:t>2.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작은 경제 </a:t>
            </a:r>
            <a:endParaRPr lang="en-US" altLang="ko-KR" sz="3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3600" b="1" dirty="0" smtClean="0"/>
              <a:t>    - </a:t>
            </a:r>
            <a:r>
              <a:rPr lang="ko-KR" altLang="en-US" sz="3600" b="1" dirty="0" smtClean="0"/>
              <a:t>무상공유 혹은 이윤추구의 최소화</a:t>
            </a:r>
            <a:r>
              <a:rPr lang="en-US" altLang="ko-KR" sz="3600" b="1" dirty="0" smtClean="0"/>
              <a:t> </a:t>
            </a:r>
          </a:p>
          <a:p>
            <a:pPr marL="0" indent="0">
              <a:buNone/>
            </a:pPr>
            <a:r>
              <a:rPr lang="en-US" altLang="ko-KR" sz="3600" b="1" dirty="0" smtClean="0"/>
              <a:t>    - </a:t>
            </a:r>
            <a:r>
              <a:rPr lang="ko-KR" altLang="en-US" sz="3600" b="1" dirty="0" smtClean="0"/>
              <a:t>소비의 규모를 줄이기</a:t>
            </a:r>
            <a:endParaRPr lang="en-US" altLang="ko-KR" sz="3600" b="1" dirty="0" smtClean="0"/>
          </a:p>
          <a:p>
            <a:pPr marL="0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07262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700" y="-304800"/>
            <a:ext cx="11290300" cy="1882775"/>
          </a:xfrm>
        </p:spPr>
        <p:txBody>
          <a:bodyPr>
            <a:normAutofit/>
          </a:bodyPr>
          <a:lstStyle/>
          <a:p>
            <a:r>
              <a:rPr lang="ko-KR" altLang="en-US" sz="4000" b="1" dirty="0" smtClean="0"/>
              <a:t>단순한 </a:t>
            </a:r>
            <a:r>
              <a:rPr lang="ko-KR" altLang="en-US" sz="4000" b="1" dirty="0" err="1" smtClean="0"/>
              <a:t>렌탈이</a:t>
            </a:r>
            <a:r>
              <a:rPr lang="ko-KR" altLang="en-US" sz="4000" b="1" dirty="0" smtClean="0"/>
              <a:t> 아닌</a:t>
            </a:r>
            <a:r>
              <a:rPr lang="en-US" altLang="ko-KR" sz="4000" b="1" dirty="0" smtClean="0"/>
              <a:t>, </a:t>
            </a:r>
            <a:br>
              <a:rPr lang="en-US" altLang="ko-KR" sz="4000" b="1" dirty="0" smtClean="0"/>
            </a:br>
            <a:r>
              <a:rPr lang="ko-KR" altLang="en-US" sz="4000" b="1" dirty="0" smtClean="0"/>
              <a:t>공유가치를 살리는 공유경제의 요건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7550" y="1257300"/>
            <a:ext cx="11614150" cy="56007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3600" b="1" dirty="0"/>
          </a:p>
          <a:p>
            <a:pPr marL="0" indent="0">
              <a:buNone/>
            </a:pPr>
            <a:r>
              <a:rPr lang="en-US" altLang="ko-KR" sz="3600" b="1" dirty="0" smtClean="0">
                <a:solidFill>
                  <a:srgbClr val="FF0000"/>
                </a:solidFill>
              </a:rPr>
              <a:t>3.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공유로 만들어지는 관계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/>
            </a:r>
            <a:br>
              <a:rPr lang="en-US" altLang="ko-KR" sz="3600" b="1" dirty="0" smtClean="0">
                <a:solidFill>
                  <a:srgbClr val="FF0000"/>
                </a:solidFill>
              </a:rPr>
            </a:b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 smtClean="0"/>
              <a:t>    - </a:t>
            </a:r>
            <a:r>
              <a:rPr lang="ko-KR" altLang="en-US" sz="3600" b="1" dirty="0" smtClean="0"/>
              <a:t>경제적 관계와 인격적 관계의 공존 가능성</a:t>
            </a:r>
            <a:endParaRPr lang="en-US" altLang="ko-KR" sz="3600" b="1" dirty="0" smtClean="0"/>
          </a:p>
          <a:p>
            <a:pPr marL="0" indent="0">
              <a:buNone/>
            </a:pPr>
            <a:r>
              <a:rPr lang="en-US" altLang="ko-KR" sz="3600" b="1" dirty="0"/>
              <a:t> </a:t>
            </a:r>
            <a:r>
              <a:rPr lang="en-US" altLang="ko-KR" sz="3600" b="1" dirty="0" smtClean="0"/>
              <a:t>   - </a:t>
            </a:r>
            <a:r>
              <a:rPr lang="ko-KR" altLang="en-US" sz="3600" b="1" dirty="0" smtClean="0"/>
              <a:t>공유경제의 정신을 유지하기 위한 사업의 투명화</a:t>
            </a: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 smtClean="0"/>
              <a:t>      &amp; </a:t>
            </a:r>
            <a:r>
              <a:rPr lang="ko-KR" altLang="en-US" sz="3600" b="1" dirty="0" smtClean="0"/>
              <a:t>소통 구조의 민주화</a:t>
            </a:r>
            <a:r>
              <a:rPr lang="en-US" altLang="ko-KR" sz="36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162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600" y="365125"/>
            <a:ext cx="108712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 smtClean="0"/>
              <a:t>지식공유</a:t>
            </a:r>
            <a:endParaRPr lang="ko-KR" altLang="en-US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517525"/>
            <a:ext cx="8396288" cy="60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6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1" y="228600"/>
            <a:ext cx="8496300" cy="607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0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68800" cy="1095375"/>
          </a:xfrm>
        </p:spPr>
        <p:txBody>
          <a:bodyPr/>
          <a:lstStyle/>
          <a:p>
            <a:r>
              <a:rPr lang="ko-KR" altLang="en-US" dirty="0" smtClean="0"/>
              <a:t>공간 공유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7750" y="550862"/>
            <a:ext cx="2095500" cy="1819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0"/>
            <a:ext cx="3850783" cy="68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9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식사 공유</a:t>
            </a:r>
            <a:endParaRPr lang="ko-KR" altLang="en-US" dirty="0"/>
          </a:p>
        </p:txBody>
      </p:sp>
      <p:pic>
        <p:nvPicPr>
          <p:cNvPr id="4" name="내용 개체 틀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6248" y="1216025"/>
            <a:ext cx="67325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7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358901"/>
            <a:ext cx="6819900" cy="502984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28900" cy="1325563"/>
          </a:xfrm>
        </p:spPr>
        <p:txBody>
          <a:bodyPr/>
          <a:lstStyle/>
          <a:p>
            <a:r>
              <a:rPr lang="ko-KR" altLang="en-US" smtClean="0"/>
              <a:t>재화 공유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15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b="1" dirty="0" smtClean="0"/>
              <a:t>공유경제란</a:t>
            </a:r>
            <a:r>
              <a:rPr lang="en-US" altLang="ko-KR" sz="4800" b="1" dirty="0" smtClean="0"/>
              <a:t>?</a:t>
            </a:r>
            <a:endParaRPr lang="ko-KR" altLang="en-US" sz="4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3200" y="936624"/>
            <a:ext cx="11849100" cy="55022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4800" dirty="0" smtClean="0"/>
          </a:p>
          <a:p>
            <a:pPr marL="0" indent="0">
              <a:buNone/>
            </a:pPr>
            <a:r>
              <a:rPr lang="ko-KR" altLang="en-US" sz="4800" dirty="0" smtClean="0"/>
              <a:t>물건을 소유하는 개념에서 벗어나</a:t>
            </a:r>
            <a:r>
              <a:rPr lang="en-US" altLang="ko-KR" sz="4800" dirty="0" smtClean="0"/>
              <a:t>, </a:t>
            </a:r>
            <a:br>
              <a:rPr lang="en-US" altLang="ko-KR" sz="4800" dirty="0" smtClean="0"/>
            </a:br>
            <a:r>
              <a:rPr lang="ko-KR" altLang="en-US" sz="4800" dirty="0" smtClean="0"/>
              <a:t>자신에게 영구히 혹은 임시적으로 필요하지 않는 것들을 다른 사람들과 함께 나누어 쓰거나 돌려쓰는 방식</a:t>
            </a:r>
            <a:r>
              <a:rPr lang="en-US" altLang="ko-KR" sz="4800" b="1" dirty="0" smtClean="0"/>
              <a:t>. </a:t>
            </a:r>
            <a:r>
              <a:rPr lang="en-US" altLang="ko-KR" sz="4800" b="1" dirty="0" smtClean="0">
                <a:solidFill>
                  <a:srgbClr val="FF0000"/>
                </a:solidFill>
              </a:rPr>
              <a:t>=&gt; </a:t>
            </a:r>
            <a:r>
              <a:rPr lang="ko-KR" altLang="en-US" sz="4800" b="1" dirty="0" smtClean="0">
                <a:solidFill>
                  <a:srgbClr val="FF0000"/>
                </a:solidFill>
              </a:rPr>
              <a:t>협력적 소비</a:t>
            </a:r>
            <a:endParaRPr lang="en-US" altLang="ko-KR" sz="4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4800" dirty="0" smtClean="0"/>
          </a:p>
          <a:p>
            <a:pPr marL="0" indent="0">
              <a:buNone/>
            </a:pPr>
            <a:r>
              <a:rPr lang="ko-KR" altLang="en-US" sz="4800" dirty="0" smtClean="0"/>
              <a:t>무상 혹은 시장의 가격과 비교해 매우 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smtClean="0"/>
              <a:t>낮은 가격에 공유</a:t>
            </a:r>
            <a:r>
              <a:rPr lang="en-US" altLang="ko-KR" sz="4800" dirty="0" smtClean="0"/>
              <a:t>.</a:t>
            </a:r>
          </a:p>
          <a:p>
            <a:pPr marL="0" indent="0">
              <a:buNone/>
            </a:pP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59978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300" b="1" dirty="0" smtClean="0"/>
              <a:t>공유대상</a:t>
            </a:r>
            <a:r>
              <a:rPr lang="ko-KR" altLang="en-US" dirty="0" smtClean="0"/>
              <a:t> </a:t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/>
              <a:t>자신의 방</a:t>
            </a:r>
            <a:r>
              <a:rPr lang="en-US" altLang="ko-KR" sz="4400" dirty="0" smtClean="0"/>
              <a:t>, </a:t>
            </a:r>
            <a:r>
              <a:rPr lang="ko-KR" altLang="en-US" sz="4400" dirty="0" smtClean="0"/>
              <a:t>빈집</a:t>
            </a:r>
            <a:r>
              <a:rPr lang="en-US" altLang="ko-KR" sz="4400" dirty="0" smtClean="0"/>
              <a:t>, </a:t>
            </a:r>
            <a:r>
              <a:rPr lang="ko-KR" altLang="en-US" sz="4400" dirty="0" smtClean="0"/>
              <a:t>별장</a:t>
            </a:r>
            <a:r>
              <a:rPr lang="en-US" altLang="ko-KR" sz="4400" dirty="0" smtClean="0"/>
              <a:t>… </a:t>
            </a:r>
            <a:r>
              <a:rPr lang="ko-KR" altLang="en-US" sz="4400" dirty="0" smtClean="0"/>
              <a:t>기술</a:t>
            </a:r>
            <a:r>
              <a:rPr lang="en-US" altLang="ko-KR" sz="4400" dirty="0" smtClean="0"/>
              <a:t>, </a:t>
            </a:r>
            <a:r>
              <a:rPr lang="ko-KR" altLang="en-US" sz="4400" dirty="0" smtClean="0"/>
              <a:t>재능</a:t>
            </a:r>
            <a:r>
              <a:rPr lang="en-US" altLang="ko-KR" sz="4400" dirty="0" smtClean="0"/>
              <a:t>, </a:t>
            </a:r>
            <a:r>
              <a:rPr lang="ko-KR" altLang="en-US" sz="4400" dirty="0" smtClean="0"/>
              <a:t>물건</a:t>
            </a:r>
            <a:r>
              <a:rPr lang="en-US" altLang="ko-KR" sz="4400" dirty="0" smtClean="0"/>
              <a:t>, </a:t>
            </a:r>
            <a:r>
              <a:rPr lang="ko-KR" altLang="en-US" sz="4400" dirty="0" smtClean="0"/>
              <a:t>지식 등 공유대상이 점차 확대되고 있음 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5338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갑자기 왠 공유경제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1300" y="1690688"/>
            <a:ext cx="12166600" cy="5167312"/>
          </a:xfrm>
        </p:spPr>
        <p:txBody>
          <a:bodyPr>
            <a:normAutofit/>
          </a:bodyPr>
          <a:lstStyle/>
          <a:p>
            <a:r>
              <a:rPr lang="ko-KR" altLang="en-US" sz="4000" b="1" dirty="0" smtClean="0"/>
              <a:t>자본주의 자체의 변화 </a:t>
            </a:r>
            <a:r>
              <a:rPr lang="en-US" altLang="ko-KR" sz="4000" b="1" dirty="0" smtClean="0"/>
              <a:t>: </a:t>
            </a:r>
            <a:br>
              <a:rPr lang="en-US" altLang="ko-KR" sz="4000" b="1" dirty="0" smtClean="0"/>
            </a:br>
            <a:r>
              <a:rPr lang="en-US" altLang="ko-KR" sz="4000" b="1" dirty="0" smtClean="0"/>
              <a:t>&lt;</a:t>
            </a:r>
            <a:r>
              <a:rPr lang="ko-KR" altLang="en-US" sz="4000" b="1" dirty="0" smtClean="0"/>
              <a:t>소유의 종말</a:t>
            </a:r>
            <a:r>
              <a:rPr lang="en-US" altLang="ko-KR" sz="4000" b="1" dirty="0" smtClean="0"/>
              <a:t>&gt; (</a:t>
            </a:r>
            <a:r>
              <a:rPr lang="ko-KR" altLang="en-US" sz="4000" b="1" dirty="0" err="1" smtClean="0"/>
              <a:t>제러미</a:t>
            </a:r>
            <a:r>
              <a:rPr lang="ko-KR" altLang="en-US" sz="4000" b="1" dirty="0" smtClean="0"/>
              <a:t> </a:t>
            </a:r>
            <a:r>
              <a:rPr lang="ko-KR" altLang="en-US" sz="4000" b="1" dirty="0" err="1" smtClean="0"/>
              <a:t>리프킨</a:t>
            </a:r>
            <a:r>
              <a:rPr lang="en-US" altLang="ko-KR" sz="4000" b="1" dirty="0" smtClean="0"/>
              <a:t>)</a:t>
            </a:r>
          </a:p>
          <a:p>
            <a:endParaRPr lang="en-US" altLang="ko-KR" sz="4000" b="1" dirty="0"/>
          </a:p>
          <a:p>
            <a:r>
              <a:rPr lang="ko-KR" altLang="en-US" sz="4000" b="1" dirty="0" smtClean="0"/>
              <a:t>인터넷 플랫폼의 발전</a:t>
            </a:r>
            <a:endParaRPr lang="en-US" altLang="ko-KR" sz="4000" b="1" dirty="0" smtClean="0"/>
          </a:p>
          <a:p>
            <a:endParaRPr lang="en-US" altLang="ko-KR" sz="4000" b="1" dirty="0"/>
          </a:p>
          <a:p>
            <a:r>
              <a:rPr lang="ko-KR" altLang="en-US" sz="4000" b="1" dirty="0" smtClean="0"/>
              <a:t>시장경제에서 경제적 주체가 되기 힘들었던 사람들에게 쉽고 간편하고 비용이 적게 드는 방식의 경제활동이 가능해짐</a:t>
            </a:r>
            <a:r>
              <a:rPr lang="en-US" altLang="ko-KR" sz="4000" b="1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274" y="566737"/>
            <a:ext cx="2397125" cy="340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40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100</Words>
  <Application>Microsoft Office PowerPoint</Application>
  <PresentationFormat>와이드스크린</PresentationFormat>
  <Paragraphs>44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 【주제 3】 현대시민사회와 선물경제  3.1. 나눔사회의 새로운 트랜드 : 공유경제</vt:lpstr>
      <vt:lpstr>PowerPoint 프레젠테이션</vt:lpstr>
      <vt:lpstr>PowerPoint 프레젠테이션</vt:lpstr>
      <vt:lpstr>공간 공유</vt:lpstr>
      <vt:lpstr>식사 공유</vt:lpstr>
      <vt:lpstr>재화 공유</vt:lpstr>
      <vt:lpstr>공유경제란?</vt:lpstr>
      <vt:lpstr> 공유대상  </vt:lpstr>
      <vt:lpstr>갑자기 왠 공유경제?</vt:lpstr>
      <vt:lpstr>그러나, 공유경제는 결국 렌탈사업 아닐까?  영상</vt:lpstr>
      <vt:lpstr>1. 기존의 전통적 시장 질서 위협 2. 현행법과 위반 3. 시장경제와 결국 다르지 않은 이윤추구의     극대화 위험</vt:lpstr>
      <vt:lpstr>PowerPoint 프레젠테이션</vt:lpstr>
      <vt:lpstr>다른 공유경제로 사는 사람들 1</vt:lpstr>
      <vt:lpstr>다른 공유경제로 사는 사람들 2</vt:lpstr>
      <vt:lpstr>단순한 렌탈이 아닌,  공유가치를 살리는 공유경제의 요건</vt:lpstr>
      <vt:lpstr>단순한 렌탈이 아닌,  공유가치를 살리는 공유경제의 요건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2.1.5. 공유경제로 사는 사람들</dc:title>
  <dc:creator>Registered User</dc:creator>
  <cp:lastModifiedBy>김혜령</cp:lastModifiedBy>
  <cp:revision>16</cp:revision>
  <dcterms:created xsi:type="dcterms:W3CDTF">2015-10-11T13:35:46Z</dcterms:created>
  <dcterms:modified xsi:type="dcterms:W3CDTF">2016-11-20T15:25:15Z</dcterms:modified>
</cp:coreProperties>
</file>