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7"/>
  </p:notesMasterIdLst>
  <p:sldIdLst>
    <p:sldId id="256" r:id="rId2"/>
    <p:sldId id="258" r:id="rId3"/>
    <p:sldId id="382" r:id="rId4"/>
    <p:sldId id="383" r:id="rId5"/>
    <p:sldId id="384" r:id="rId6"/>
    <p:sldId id="355" r:id="rId7"/>
    <p:sldId id="350" r:id="rId8"/>
    <p:sldId id="353" r:id="rId9"/>
    <p:sldId id="354" r:id="rId10"/>
    <p:sldId id="390" r:id="rId11"/>
    <p:sldId id="391" r:id="rId12"/>
    <p:sldId id="385" r:id="rId13"/>
    <p:sldId id="356" r:id="rId14"/>
    <p:sldId id="357" r:id="rId15"/>
    <p:sldId id="413" r:id="rId16"/>
    <p:sldId id="392" r:id="rId17"/>
    <p:sldId id="395" r:id="rId18"/>
    <p:sldId id="394" r:id="rId19"/>
    <p:sldId id="397" r:id="rId20"/>
    <p:sldId id="435" r:id="rId21"/>
    <p:sldId id="359" r:id="rId22"/>
    <p:sldId id="463" r:id="rId23"/>
    <p:sldId id="412" r:id="rId24"/>
    <p:sldId id="416" r:id="rId25"/>
    <p:sldId id="417" r:id="rId26"/>
    <p:sldId id="399" r:id="rId27"/>
    <p:sldId id="400" r:id="rId28"/>
    <p:sldId id="401" r:id="rId29"/>
    <p:sldId id="402" r:id="rId30"/>
    <p:sldId id="403" r:id="rId31"/>
    <p:sldId id="406" r:id="rId32"/>
    <p:sldId id="407" r:id="rId33"/>
    <p:sldId id="408" r:id="rId34"/>
    <p:sldId id="409" r:id="rId35"/>
    <p:sldId id="410" r:id="rId36"/>
    <p:sldId id="411" r:id="rId37"/>
    <p:sldId id="398" r:id="rId38"/>
    <p:sldId id="415" r:id="rId39"/>
    <p:sldId id="418" r:id="rId40"/>
    <p:sldId id="419" r:id="rId41"/>
    <p:sldId id="420" r:id="rId42"/>
    <p:sldId id="421" r:id="rId43"/>
    <p:sldId id="422" r:id="rId44"/>
    <p:sldId id="423" r:id="rId45"/>
    <p:sldId id="461" r:id="rId46"/>
    <p:sldId id="430" r:id="rId47"/>
    <p:sldId id="468" r:id="rId48"/>
    <p:sldId id="469" r:id="rId49"/>
    <p:sldId id="414" r:id="rId50"/>
    <p:sldId id="437" r:id="rId51"/>
    <p:sldId id="442" r:id="rId52"/>
    <p:sldId id="451" r:id="rId53"/>
    <p:sldId id="443" r:id="rId54"/>
    <p:sldId id="456" r:id="rId55"/>
    <p:sldId id="455" r:id="rId56"/>
    <p:sldId id="453" r:id="rId57"/>
    <p:sldId id="454" r:id="rId58"/>
    <p:sldId id="452" r:id="rId59"/>
    <p:sldId id="439" r:id="rId60"/>
    <p:sldId id="457" r:id="rId61"/>
    <p:sldId id="458" r:id="rId62"/>
    <p:sldId id="438" r:id="rId63"/>
    <p:sldId id="459" r:id="rId64"/>
    <p:sldId id="436" r:id="rId65"/>
    <p:sldId id="464" r:id="rId66"/>
    <p:sldId id="472" r:id="rId67"/>
    <p:sldId id="471" r:id="rId68"/>
    <p:sldId id="470" r:id="rId69"/>
    <p:sldId id="473" r:id="rId70"/>
    <p:sldId id="474" r:id="rId71"/>
    <p:sldId id="432" r:id="rId72"/>
    <p:sldId id="476" r:id="rId73"/>
    <p:sldId id="477" r:id="rId74"/>
    <p:sldId id="479" r:id="rId75"/>
    <p:sldId id="475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40"/>
    <a:srgbClr val="127755"/>
    <a:srgbClr val="4E57A5"/>
    <a:srgbClr val="44A3BD"/>
    <a:srgbClr val="409659"/>
    <a:srgbClr val="00311E"/>
    <a:srgbClr val="BCC922"/>
    <a:srgbClr val="DEDBC4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29" autoAdjust="0"/>
    <p:restoredTop sz="88351" autoAdjust="0"/>
  </p:normalViewPr>
  <p:slideViewPr>
    <p:cSldViewPr snapToGrid="0">
      <p:cViewPr varScale="1">
        <p:scale>
          <a:sx n="67" d="100"/>
          <a:sy n="67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91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https://www.youtube.com/watch?v=WsHR1XEeqUU </a:t>
            </a:r>
            <a:r>
              <a:rPr lang="ko-KR" altLang="en-US" dirty="0"/>
              <a:t>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43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https://www.youtube.com/watch?v=WsHR1XEeqUU </a:t>
            </a:r>
            <a:r>
              <a:rPr lang="ko-KR" altLang="en-US" dirty="0"/>
              <a:t>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1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5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7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https://www.youtube.com/watch?v=wkHSjIBbk4Q </a:t>
            </a:r>
            <a:r>
              <a:rPr lang="ko-KR" altLang="en-US" dirty="0"/>
              <a:t>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1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http://guswnsxodlf.github.io/software-license </a:t>
            </a:r>
            <a:r>
              <a:rPr lang="ko-KR" altLang="en-US" dirty="0"/>
              <a:t>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5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https://www.youtube.com/watch?v=wkHSjIBbk4Q </a:t>
            </a:r>
            <a:r>
              <a:rPr lang="ko-KR" altLang="en-US" dirty="0"/>
              <a:t>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6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https://www.youtube.com/watch?v=WsHR1XEeqUU </a:t>
            </a:r>
            <a:r>
              <a:rPr lang="ko-KR" altLang="en-US" dirty="0"/>
              <a:t>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5D9-07ED-415E-B35A-5C5A5B890F68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81A-DC07-49B7-AEBF-D184284BB20E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FDA1-4D36-4BAB-B2CD-FD7CFD24261C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437-21A0-41C5-A301-426AD5A54AF6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835-C33C-4013-AF7C-766CB8EE5872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7193-0CC4-479C-A14C-F92F6E6ADB07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3E3-C0AF-4755-907B-C4D24CDBADEE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A71-A0D3-468A-A2A3-8688F00A6E68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68C-2AFA-4EC9-A718-5F61D22B384A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EBA-26F4-4F55-9FB7-E07D62BDCF30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A01-CBC4-420F-8960-B9B5F25222D1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B5095B23-4AF9-4363-8F18-A5B77E1C7A9C}" type="datetime1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korea.gnu.org/documents/copyleft/osd-korea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korea.gnu.org/documents/copyleft/osd-korea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korea.gnu.org/documents/copyleft/osd-korea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ran.oh@ewha.ac.kr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korea.gnu.org/documents/copyleft/osd-korean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korea.gnu.org/documents/copyleft/osd-korean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korea.gnu.org/documents/copyleft/osd-korea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korea.gnu.org/documents/copyleft/osd-korea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korea.gnu.org/documents/copyleft/osd-korean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korea.gnu.org/documents/copyleft/osd-korean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korea.gnu.org/documents/copyleft/osd-korean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mailto:jjihyeon@ewhain.ne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olis.or.kr/license/Detailselect.do?lId=1005&amp;mapCode=010005" TargetMode="External"/><Relationship Id="rId3" Type="http://schemas.openxmlformats.org/officeDocument/2006/relationships/hyperlink" Target="https://olis.or.kr/license/Detailselect.do?lId=1093&amp;mapCode=010003" TargetMode="External"/><Relationship Id="rId7" Type="http://schemas.openxmlformats.org/officeDocument/2006/relationships/hyperlink" Target="https://olis.or.kr/license/Detailselect.do?lId=1072&amp;mapCode=010072" TargetMode="External"/><Relationship Id="rId2" Type="http://schemas.openxmlformats.org/officeDocument/2006/relationships/hyperlink" Target="https://www.olis.or.kr/license/Detailselect.do?lId=1006&amp;mapCode=0100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lis.or.kr/license/Detailselect.do?lId=1004&amp;mapCode=010004" TargetMode="External"/><Relationship Id="rId5" Type="http://schemas.openxmlformats.org/officeDocument/2006/relationships/hyperlink" Target="https://www.olis.or.kr/license/Detailselect.do?lId=1002&amp;mapCode=010002" TargetMode="External"/><Relationship Id="rId4" Type="http://schemas.openxmlformats.org/officeDocument/2006/relationships/hyperlink" Target="https://olis.or.kr/license/Detailselect.do?lId=1092&amp;mapCode=010003" TargetMode="External"/><Relationship Id="rId9" Type="http://schemas.openxmlformats.org/officeDocument/2006/relationships/hyperlink" Target="https://olis.or.kr/license/Detailselect.do?lId=1007&amp;mapCode=010007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" TargetMode="External"/><Relationship Id="rId2" Type="http://schemas.openxmlformats.org/officeDocument/2006/relationships/hyperlink" Target="https://github.com/torvalds/linux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7qpiEN4DRI" TargetMode="External"/><Relationship Id="rId4" Type="http://schemas.openxmlformats.org/officeDocument/2006/relationships/hyperlink" Target="https://youtu.be/K7qpiEN4DR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lab.gnome.org/GNOME/gimp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24pullrequests.com/" TargetMode="External"/><Relationship Id="rId3" Type="http://schemas.openxmlformats.org/officeDocument/2006/relationships/hyperlink" Target="https://github.com/explore/" TargetMode="External"/><Relationship Id="rId7" Type="http://schemas.openxmlformats.org/officeDocument/2006/relationships/hyperlink" Target="https://www.codetriag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rfirstpr.github.io/" TargetMode="External"/><Relationship Id="rId5" Type="http://schemas.openxmlformats.org/officeDocument/2006/relationships/hyperlink" Target="http://www.firsttimersonly.com/" TargetMode="External"/><Relationship Id="rId10" Type="http://schemas.openxmlformats.org/officeDocument/2006/relationships/hyperlink" Target="https://contributor.ninja/" TargetMode="External"/><Relationship Id="rId4" Type="http://schemas.openxmlformats.org/officeDocument/2006/relationships/hyperlink" Target="https://opensourcefriday.com/" TargetMode="External"/><Relationship Id="rId9" Type="http://schemas.openxmlformats.org/officeDocument/2006/relationships/hyperlink" Target="http://up-for-grabs.net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nding" TargetMode="External"/><Relationship Id="rId2" Type="http://schemas.openxmlformats.org/officeDocument/2006/relationships/hyperlink" Target="https://opensource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ver.github.io/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633" y="1992710"/>
            <a:ext cx="7950742" cy="1550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2018-2</a:t>
            </a:r>
            <a:r>
              <a:rPr lang="ko-KR" altLang="en-US" b="1" dirty="0"/>
              <a:t>학기 오픈</a:t>
            </a:r>
            <a:r>
              <a:rPr lang="en-US" altLang="ko-KR" b="1" dirty="0"/>
              <a:t>SW</a:t>
            </a:r>
            <a:r>
              <a:rPr lang="ko-KR" altLang="en-US" b="1" dirty="0"/>
              <a:t>플랫폼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1CBC78-BD42-4BEF-ACAA-007ACABB2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2018-09-05</a:t>
            </a:r>
          </a:p>
          <a:p>
            <a:r>
              <a:rPr lang="ko-KR" altLang="en-US" sz="3200" dirty="0"/>
              <a:t>강의 소개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학습평가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성적 평가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</a:t>
            </a:r>
          </a:p>
          <a:p>
            <a:pPr lvl="1"/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</a:t>
            </a:r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40-50%</a:t>
            </a:r>
            <a:endParaRPr lang="en-US" altLang="ko-KR" sz="3500" dirty="0">
              <a:solidFill>
                <a:srgbClr val="FF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 50-60%</a:t>
            </a:r>
          </a:p>
          <a:p>
            <a:pPr lvl="1"/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나머지 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C</a:t>
            </a:r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or F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수업일수의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1/3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 결석인 경우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  <a:endParaRPr lang="ko-KR" altLang="en-US" dirty="0"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078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4"/>
    </mc:Choice>
    <mc:Fallback xmlns="">
      <p:transition spd="slow" advTm="18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학습평가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매 수업 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</a:t>
            </a:r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회 출석 확인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</a:t>
            </a:r>
          </a:p>
          <a:p>
            <a:pPr lvl="1"/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강의 시작 직후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사이버캠퍼스 출석 </a:t>
            </a:r>
            <a:endParaRPr lang="en-US" altLang="ko-KR" sz="35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강의 종료 전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실습 결과물 제출 </a:t>
            </a:r>
            <a:endParaRPr lang="en-US" altLang="ko-KR" sz="35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8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4"/>
    </mc:Choice>
    <mc:Fallback xmlns="">
      <p:transition spd="slow" advTm="18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DF88-AD48-4EEE-836C-766CA51A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강의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9378F-91D9-47BA-ACD2-4279252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B37AFB-93B6-48F2-B1C1-6AF26B4E4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68342"/>
              </p:ext>
            </p:extLst>
          </p:nvPr>
        </p:nvGraphicFramePr>
        <p:xfrm>
          <a:off x="766762" y="128588"/>
          <a:ext cx="7610475" cy="6363592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138742264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29070771"/>
                    </a:ext>
                  </a:extLst>
                </a:gridCol>
                <a:gridCol w="4776787">
                  <a:extLst>
                    <a:ext uri="{9D8B030D-6E8A-4147-A177-3AD203B41FA5}">
                      <a16:colId xmlns:a16="http://schemas.microsoft.com/office/drawing/2014/main" val="1700625196"/>
                    </a:ext>
                  </a:extLst>
                </a:gridCol>
              </a:tblGrid>
              <a:tr h="3700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 별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날 짜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주요강의내용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및 자료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과제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104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2018/09/05(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교과목 소개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: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오픈소스 소프트웨어란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67636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2018/09/12(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오픈소스 소프트웨어 플랫폼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프로젝트 소개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28306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3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2018/09/19(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안드로이드 소개 및 실습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31791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4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>
                          <a:solidFill>
                            <a:srgbClr val="FF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2018/09/26(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추석 연휴</a:t>
                      </a:r>
                      <a:endParaRPr lang="en-US" altLang="ko-KR" sz="1600" b="1" dirty="0">
                        <a:solidFill>
                          <a:srgbClr val="FF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882348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보강계획 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2018/09/29(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토</a:t>
                      </a: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오픈소스 소프트웨어 개발 툴 및 방법론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93719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5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>
                          <a:solidFill>
                            <a:srgbClr val="FF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2018/10/03(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개천절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493718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6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2018/10/10(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프로젝트 중간 발표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4739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7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2018/10/17(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Git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사용법 소개 및 실습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71842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8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2018/10/24(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안드로이드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, Git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복습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332721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9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2018/10/31(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중간고사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91808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10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2018/11/07(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데이터베이스 관련 오픈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72707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11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2018/11/14(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지도관련 위치기반 오픈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932815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12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2018/11/21(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카메라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영상관련 오픈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89743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13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2018/11/28(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웹 크롤링 관련 오픈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16998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14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2018/12/05(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검색관련 오픈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33058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15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2018/12/12(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시각화관련 오픈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998952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16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2018/12/19(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프로젝트 최종 발표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9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8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C0BB806-6C48-440A-B1F1-79F8BFE0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37" y="2834448"/>
            <a:ext cx="8142126" cy="1189104"/>
          </a:xfrm>
        </p:spPr>
        <p:txBody>
          <a:bodyPr>
            <a:noAutofit/>
          </a:bodyPr>
          <a:lstStyle/>
          <a:p>
            <a:pPr algn="ctr"/>
            <a:r>
              <a:rPr lang="en-US" altLang="ko-KR" b="1" dirty="0"/>
              <a:t>Q &amp; A</a:t>
            </a:r>
            <a:endParaRPr lang="ko-KR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533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633" y="1992710"/>
            <a:ext cx="7950742" cy="1550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2018-2</a:t>
            </a:r>
            <a:r>
              <a:rPr lang="ko-KR" altLang="en-US" b="1" dirty="0"/>
              <a:t>학기 오픈</a:t>
            </a:r>
            <a:r>
              <a:rPr lang="en-US" altLang="ko-KR" b="1" dirty="0"/>
              <a:t>SW</a:t>
            </a:r>
            <a:r>
              <a:rPr lang="ko-KR" altLang="en-US" b="1" dirty="0"/>
              <a:t>플랫폼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0FB6E33-82F2-4B79-B37A-695D4EE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2018-09-05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8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900" b="1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30371" y="2607015"/>
            <a:ext cx="7236836" cy="314064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오픈 소스 소프트웨어란</a:t>
            </a:r>
            <a:r>
              <a:rPr lang="en-US" altLang="ko-KR" sz="36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오픈 소스 정의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오픈 소스 라이선스 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오픈 소스 프로젝트 사례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오픈 소스에 기여하는 방법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유명 오픈 </a:t>
            </a:r>
            <a:r>
              <a:rPr lang="en-US" altLang="ko-KR" sz="3600" dirty="0"/>
              <a:t>API </a:t>
            </a:r>
            <a:r>
              <a:rPr lang="ko-KR" altLang="en-US" sz="3600" dirty="0"/>
              <a:t>소개   </a:t>
            </a:r>
            <a:endParaRPr lang="en-US" altLang="ko-KR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15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4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4"/>
    </mc:Choice>
    <mc:Fallback xmlns="">
      <p:transition spd="slow" advTm="18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소프트웨어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Picture 6" descr="Image result for open source software">
            <a:extLst>
              <a:ext uri="{FF2B5EF4-FFF2-40B4-BE49-F238E27FC236}">
                <a16:creationId xmlns:a16="http://schemas.microsoft.com/office/drawing/2014/main" id="{30D7F7DC-7804-4ED3-9E88-BDA89F3D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52" y="1609724"/>
            <a:ext cx="7019296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4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4"/>
    </mc:Choice>
    <mc:Fallback xmlns="">
      <p:transition spd="slow" advTm="1166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38D283-CF5C-4A7C-8A34-C66D2EB6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170" name="Picture 2" descr="Image result for open source software">
            <a:extLst>
              <a:ext uri="{FF2B5EF4-FFF2-40B4-BE49-F238E27FC236}">
                <a16:creationId xmlns:a16="http://schemas.microsoft.com/office/drawing/2014/main" id="{310520E5-7686-4DCB-A989-1C751BECB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0" r="48438"/>
          <a:stretch/>
        </p:blipFill>
        <p:spPr bwMode="auto">
          <a:xfrm>
            <a:off x="628650" y="1437011"/>
            <a:ext cx="8001000" cy="539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C4C5DBD-3A12-4071-A021-63A4EB4F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395724" cy="1325563"/>
          </a:xfrm>
        </p:spPr>
        <p:txBody>
          <a:bodyPr/>
          <a:lstStyle/>
          <a:p>
            <a:r>
              <a:rPr lang="ko-KR" altLang="en-US" dirty="0"/>
              <a:t>오픈 소스 소프트웨어 추세</a:t>
            </a:r>
          </a:p>
        </p:txBody>
      </p:sp>
    </p:spTree>
    <p:extLst>
      <p:ext uri="{BB962C8B-B14F-4D97-AF65-F5344CB8AC3E}">
        <p14:creationId xmlns:p14="http://schemas.microsoft.com/office/powerpoint/2010/main" val="181226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소프트웨어란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7A1A120-9B22-4977-AFF0-6178B3F7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7" y="1643062"/>
            <a:ext cx="8660042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chemeClr val="tx1"/>
                </a:solidFill>
              </a:rPr>
              <a:t>오픈 소스 소프트웨어</a:t>
            </a:r>
            <a:r>
              <a:rPr lang="en-US" altLang="ko-KR" sz="2400" dirty="0">
                <a:solidFill>
                  <a:schemeClr val="tx1"/>
                </a:solidFill>
              </a:rPr>
              <a:t>(Open Source Software; OSS)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소스코드가 공개되어 있는 소프트웨어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일반적으로 자유롭게 사용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복제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배포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수정할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정확히는 </a:t>
            </a:r>
            <a:r>
              <a:rPr lang="ko-KR" altLang="en-US" u="sng" dirty="0">
                <a:solidFill>
                  <a:schemeClr val="tx1"/>
                </a:solidFill>
              </a:rPr>
              <a:t>오픈 소스 라이센스</a:t>
            </a:r>
            <a:r>
              <a:rPr lang="ko-KR" altLang="en-US" dirty="0">
                <a:solidFill>
                  <a:schemeClr val="tx1"/>
                </a:solidFill>
              </a:rPr>
              <a:t>를 만족하는 소프트웨어를 지칭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99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8FFC3-49E9-4675-A735-0CC900C7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2" descr="Image result for open source software">
            <a:extLst>
              <a:ext uri="{FF2B5EF4-FFF2-40B4-BE49-F238E27FC236}">
                <a16:creationId xmlns:a16="http://schemas.microsoft.com/office/drawing/2014/main" id="{BE1309D0-DB99-4737-BEFF-23A02326F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65" y="1350218"/>
            <a:ext cx="7856835" cy="473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9815D9A-88F2-499C-A87F-B8E43018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소프트웨어란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51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900" b="1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30371" y="2607015"/>
            <a:ext cx="7236836" cy="314064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교과목 개요 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선수학습사항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강의 방식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교과목표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학습평가 방식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강의 일정 </a:t>
            </a:r>
            <a:endParaRPr lang="en-US" altLang="ko-KR" sz="4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2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09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4"/>
    </mc:Choice>
    <mc:Fallback xmlns="">
      <p:transition spd="slow" advTm="18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위키피디아의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C4F95A-C7E0-44E8-BB2A-C6AFB715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8" y="1244251"/>
            <a:ext cx="8772526" cy="55890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4"/>
    </mc:Choice>
    <mc:Fallback xmlns="">
      <p:transition spd="slow" advTm="1166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ì¿ í¤">
            <a:extLst>
              <a:ext uri="{FF2B5EF4-FFF2-40B4-BE49-F238E27FC236}">
                <a16:creationId xmlns:a16="http://schemas.microsoft.com/office/drawing/2014/main" id="{26657200-CE7C-4E9C-BE49-CBD1F8680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00" b="90400" l="4125" r="95250">
                        <a14:foregroundMark x1="11375" y1="22200" x2="7500" y2="31600"/>
                        <a14:foregroundMark x1="7500" y1="31600" x2="12875" y2="38200"/>
                        <a14:foregroundMark x1="12875" y1="38200" x2="13125" y2="29400"/>
                        <a14:foregroundMark x1="8250" y1="52800" x2="3750" y2="61000"/>
                        <a14:foregroundMark x1="3750" y1="61000" x2="6125" y2="71600"/>
                        <a14:foregroundMark x1="6125" y1="71600" x2="10375" y2="79400"/>
                        <a14:foregroundMark x1="10375" y1="79400" x2="11000" y2="79800"/>
                        <a14:foregroundMark x1="4125" y1="59400" x2="4250" y2="67000"/>
                        <a14:foregroundMark x1="27000" y1="89200" x2="40000" y2="90800"/>
                        <a14:foregroundMark x1="40000" y1="90800" x2="46625" y2="89200"/>
                        <a14:foregroundMark x1="46625" y1="89200" x2="47625" y2="87600"/>
                        <a14:foregroundMark x1="87750" y1="40200" x2="92625" y2="47400"/>
                        <a14:foregroundMark x1="92625" y1="47400" x2="92125" y2="67800"/>
                        <a14:foregroundMark x1="92125" y1="67800" x2="89750" y2="75400"/>
                        <a14:foregroundMark x1="93500" y1="60400" x2="95250" y2="70400"/>
                        <a14:foregroundMark x1="95250" y1="70400" x2="93500" y2="75600"/>
                        <a14:foregroundMark x1="74000" y1="88000" x2="79125" y2="88800"/>
                        <a14:foregroundMark x1="61875" y1="11400" x2="55125" y2="9400"/>
                        <a14:foregroundMark x1="55125" y1="9400" x2="53250" y2="10200"/>
                        <a14:foregroundMark x1="44750" y1="9400" x2="42500" y2="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3062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쿠키 레시피의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2D06AA-329C-4FDC-A018-6F0CFB3372E0}"/>
              </a:ext>
            </a:extLst>
          </p:cNvPr>
          <p:cNvSpPr/>
          <p:nvPr/>
        </p:nvSpPr>
        <p:spPr>
          <a:xfrm>
            <a:off x="1600200" y="1957388"/>
            <a:ext cx="7424174" cy="4286573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660043" cy="478346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 인터넷에서 찾은 레시피를 보고 쿠키를 만들어 옴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 쿠키 제조법을 친구들에게 적어 줌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복제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 설탕을 줄이는 게 좋겠다고 제안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수정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C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 수정된 제조법을 다시 인터넷에 올림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배포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493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4"/>
    </mc:Choice>
    <mc:Fallback xmlns="">
      <p:transition spd="slow" advTm="116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0231C-7A58-4194-BAAE-203C6FC7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0218"/>
            <a:ext cx="2757488" cy="607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소스코드 공개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046C4-CB1E-461A-A021-939E25F0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DF82A39-80F0-40C6-8277-8A3E0A14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소스의 흐름도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6CB8DF-ED18-4240-A410-ABF75D863D70}"/>
              </a:ext>
            </a:extLst>
          </p:cNvPr>
          <p:cNvSpPr txBox="1">
            <a:spLocks/>
          </p:cNvSpPr>
          <p:nvPr/>
        </p:nvSpPr>
        <p:spPr>
          <a:xfrm>
            <a:off x="2424111" y="2308856"/>
            <a:ext cx="3848101" cy="607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600" dirty="0"/>
              <a:t>사람들이 사용하기 시작</a:t>
            </a:r>
            <a:endParaRPr lang="en-US" altLang="ko-KR" sz="2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5C0B3BD-A652-41BB-B1A5-0BAA4471CB03}"/>
              </a:ext>
            </a:extLst>
          </p:cNvPr>
          <p:cNvSpPr txBox="1">
            <a:spLocks/>
          </p:cNvSpPr>
          <p:nvPr/>
        </p:nvSpPr>
        <p:spPr>
          <a:xfrm>
            <a:off x="3824004" y="3456620"/>
            <a:ext cx="4896415" cy="607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600" dirty="0"/>
              <a:t>버그 발견</a:t>
            </a:r>
            <a:r>
              <a:rPr lang="en-US" altLang="ko-KR" sz="2600" dirty="0"/>
              <a:t>, </a:t>
            </a:r>
            <a:r>
              <a:rPr lang="ko-KR" altLang="en-US" sz="2600" dirty="0"/>
              <a:t>기능 추가</a:t>
            </a:r>
            <a:r>
              <a:rPr lang="en-US" altLang="ko-KR" sz="2600" dirty="0"/>
              <a:t>, </a:t>
            </a:r>
            <a:r>
              <a:rPr lang="ko-KR" altLang="en-US" sz="2600" dirty="0"/>
              <a:t>분서 보강</a:t>
            </a:r>
            <a:r>
              <a:rPr lang="en-US" altLang="ko-KR" sz="2600" dirty="0"/>
              <a:t>, </a:t>
            </a:r>
            <a:r>
              <a:rPr lang="ko-KR" altLang="en-US" sz="2600" dirty="0"/>
              <a:t>새로운 아이디어</a:t>
            </a:r>
            <a:endParaRPr lang="en-US" altLang="ko-KR" sz="2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BADAD6-E45D-4191-9A9C-23B8428D2D87}"/>
              </a:ext>
            </a:extLst>
          </p:cNvPr>
          <p:cNvSpPr txBox="1">
            <a:spLocks/>
          </p:cNvSpPr>
          <p:nvPr/>
        </p:nvSpPr>
        <p:spPr>
          <a:xfrm>
            <a:off x="3414713" y="5629598"/>
            <a:ext cx="5357812" cy="607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600"/>
              <a:t>사람들의 참여로 제품이 더 좋아짐</a:t>
            </a:r>
            <a:endParaRPr lang="en-US" altLang="ko-KR" sz="26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776C147-7510-4289-8C89-F919D6BF26B4}"/>
              </a:ext>
            </a:extLst>
          </p:cNvPr>
          <p:cNvSpPr txBox="1">
            <a:spLocks/>
          </p:cNvSpPr>
          <p:nvPr/>
        </p:nvSpPr>
        <p:spPr>
          <a:xfrm>
            <a:off x="76198" y="4815210"/>
            <a:ext cx="5357812" cy="607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600" dirty="0"/>
              <a:t>더 많은 사람들이 사용</a:t>
            </a:r>
            <a:endParaRPr lang="en-US" altLang="ko-KR" sz="2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755049-3EBB-4446-A45B-793CE63148F0}"/>
              </a:ext>
            </a:extLst>
          </p:cNvPr>
          <p:cNvCxnSpPr/>
          <p:nvPr/>
        </p:nvCxnSpPr>
        <p:spPr>
          <a:xfrm>
            <a:off x="3186113" y="1757363"/>
            <a:ext cx="637891" cy="5514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4FC78A-C2B2-455D-B946-10BB3E5B7928}"/>
              </a:ext>
            </a:extLst>
          </p:cNvPr>
          <p:cNvCxnSpPr/>
          <p:nvPr/>
        </p:nvCxnSpPr>
        <p:spPr>
          <a:xfrm>
            <a:off x="4748210" y="2897934"/>
            <a:ext cx="637891" cy="5514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ECDA22-777B-49A3-8C30-2237A4C0C76B}"/>
              </a:ext>
            </a:extLst>
          </p:cNvPr>
          <p:cNvCxnSpPr>
            <a:cxnSpLocks/>
          </p:cNvCxnSpPr>
          <p:nvPr/>
        </p:nvCxnSpPr>
        <p:spPr>
          <a:xfrm>
            <a:off x="6093619" y="4486275"/>
            <a:ext cx="235177" cy="11361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878CC4-1EC9-4D15-B915-DB4F410E3F8F}"/>
              </a:ext>
            </a:extLst>
          </p:cNvPr>
          <p:cNvCxnSpPr>
            <a:cxnSpLocks/>
          </p:cNvCxnSpPr>
          <p:nvPr/>
        </p:nvCxnSpPr>
        <p:spPr>
          <a:xfrm flipH="1" flipV="1">
            <a:off x="2007394" y="5392403"/>
            <a:ext cx="1378744" cy="5407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6ABF73-A777-4FFC-B2C4-B87FA7F7789E}"/>
              </a:ext>
            </a:extLst>
          </p:cNvPr>
          <p:cNvCxnSpPr>
            <a:cxnSpLocks/>
          </p:cNvCxnSpPr>
          <p:nvPr/>
        </p:nvCxnSpPr>
        <p:spPr>
          <a:xfrm flipV="1">
            <a:off x="2181225" y="3856572"/>
            <a:ext cx="1642779" cy="9000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4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0231C-7A58-4194-BAAE-203C6FC7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0218"/>
            <a:ext cx="7886700" cy="510773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여러 사람들이 함께 개발</a:t>
            </a:r>
            <a:endParaRPr lang="en-US" altLang="ko-KR" dirty="0"/>
          </a:p>
          <a:p>
            <a:pPr lvl="1"/>
            <a:r>
              <a:rPr lang="ko-KR" altLang="en-US" dirty="0"/>
              <a:t>소프트웨어의 질 향상</a:t>
            </a:r>
            <a:endParaRPr lang="en-US" altLang="ko-KR" dirty="0"/>
          </a:p>
          <a:p>
            <a:pPr lvl="1"/>
            <a:r>
              <a:rPr lang="ko-KR" altLang="en-US" dirty="0"/>
              <a:t>다양한 식견</a:t>
            </a:r>
            <a:r>
              <a:rPr lang="en-US" altLang="ko-KR" dirty="0"/>
              <a:t>, </a:t>
            </a:r>
            <a:r>
              <a:rPr lang="ko-KR" altLang="en-US" dirty="0"/>
              <a:t>스킬 </a:t>
            </a:r>
            <a:endParaRPr lang="en-US" altLang="ko-KR" dirty="0"/>
          </a:p>
          <a:p>
            <a:pPr lvl="1"/>
            <a:r>
              <a:rPr lang="ko-KR" altLang="en-US" dirty="0"/>
              <a:t>개발 속도 향상 </a:t>
            </a:r>
            <a:r>
              <a:rPr lang="en-US" altLang="ko-KR" dirty="0"/>
              <a:t>(</a:t>
            </a:r>
            <a:r>
              <a:rPr lang="ko-KR" altLang="en-US" dirty="0"/>
              <a:t>버그 찾기</a:t>
            </a:r>
            <a:r>
              <a:rPr lang="en-US" altLang="ko-KR" dirty="0"/>
              <a:t>, </a:t>
            </a:r>
            <a:r>
              <a:rPr lang="ko-KR" altLang="en-US" dirty="0"/>
              <a:t>시간 제약 </a:t>
            </a:r>
            <a:r>
              <a:rPr lang="en-US" altLang="ko-KR" dirty="0"/>
              <a:t>x)</a:t>
            </a:r>
          </a:p>
          <a:p>
            <a:r>
              <a:rPr lang="ko-KR" altLang="en-US" dirty="0"/>
              <a:t>복제</a:t>
            </a:r>
            <a:r>
              <a:rPr lang="en-US" altLang="ko-KR" dirty="0"/>
              <a:t> </a:t>
            </a:r>
            <a:r>
              <a:rPr lang="ko-KR" altLang="en-US" dirty="0"/>
              <a:t>및 필요에 맞게 변형 가능</a:t>
            </a:r>
            <a:endParaRPr lang="en-US" altLang="ko-KR" dirty="0"/>
          </a:p>
          <a:p>
            <a:pPr lvl="1"/>
            <a:r>
              <a:rPr lang="ko-KR" altLang="en-US" dirty="0"/>
              <a:t>비용 절감</a:t>
            </a:r>
            <a:endParaRPr lang="en-US" altLang="ko-KR" dirty="0"/>
          </a:p>
          <a:p>
            <a:pPr lvl="1"/>
            <a:r>
              <a:rPr lang="ko-KR" altLang="en-US" dirty="0"/>
              <a:t>개발 속도 향상 </a:t>
            </a:r>
            <a:r>
              <a:rPr lang="en-US" altLang="ko-KR" dirty="0"/>
              <a:t>(</a:t>
            </a:r>
            <a:r>
              <a:rPr lang="ko-KR" altLang="en-US" dirty="0"/>
              <a:t>코드의 재사용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코드를 전부 확인할 수 있으므로 보안 측면에서 도 유리</a:t>
            </a:r>
            <a:endParaRPr lang="en-US" altLang="ko-KR" dirty="0"/>
          </a:p>
          <a:p>
            <a:r>
              <a:rPr lang="ko-KR" altLang="en-US" dirty="0"/>
              <a:t>특정 회사에 종속되는 것이 아니므로 더 안정적</a:t>
            </a:r>
            <a:endParaRPr lang="en-US" altLang="ko-KR" dirty="0"/>
          </a:p>
          <a:p>
            <a:r>
              <a:rPr lang="ko-KR" altLang="en-US" dirty="0"/>
              <a:t>개인적 이득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다른 사람의 코드를 보고 배울 수 있음</a:t>
            </a:r>
            <a:endParaRPr lang="en-US" altLang="ko-KR" dirty="0"/>
          </a:p>
          <a:p>
            <a:pPr lvl="1"/>
            <a:r>
              <a:rPr lang="ko-KR" altLang="en-US" dirty="0"/>
              <a:t>자기 홍보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046C4-CB1E-461A-A021-939E25F0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DF82A39-80F0-40C6-8277-8A3E0A14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소스의 장점</a:t>
            </a:r>
          </a:p>
        </p:txBody>
      </p:sp>
    </p:spTree>
    <p:extLst>
      <p:ext uri="{BB962C8B-B14F-4D97-AF65-F5344CB8AC3E}">
        <p14:creationId xmlns:p14="http://schemas.microsoft.com/office/powerpoint/2010/main" val="41342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자유 소프트웨어 운동 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7A1A120-9B22-4977-AFF0-6178B3F7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7" y="1643062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1980</a:t>
            </a:r>
            <a:r>
              <a:rPr lang="ko-KR" altLang="en-US" sz="2400" dirty="0">
                <a:solidFill>
                  <a:schemeClr val="tx1"/>
                </a:solidFill>
              </a:rPr>
              <a:t>년대 소프트웨어 시장의 성장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지적재산권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라이선스 계약을 통해 소프트웨어의 사용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복제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배포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수정을 제한하려고 함 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이에 반대하여 리처드 </a:t>
            </a:r>
            <a:r>
              <a:rPr lang="ko-KR" altLang="en-US" sz="2400" dirty="0" err="1">
                <a:solidFill>
                  <a:schemeClr val="tx1"/>
                </a:solidFill>
              </a:rPr>
              <a:t>스톨만이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                                Free Software Foundation</a:t>
            </a:r>
            <a:r>
              <a:rPr lang="ko-KR" altLang="en-US" sz="2400" dirty="0">
                <a:solidFill>
                  <a:schemeClr val="tx1"/>
                </a:solidFill>
              </a:rPr>
              <a:t>을 설립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자유</a:t>
            </a:r>
            <a:r>
              <a:rPr lang="en-US" altLang="ko-KR" sz="2400" dirty="0">
                <a:solidFill>
                  <a:schemeClr val="tx1"/>
                </a:solidFill>
              </a:rPr>
              <a:t>(Free)</a:t>
            </a:r>
            <a:r>
              <a:rPr lang="ko-KR" altLang="en-US" sz="2400" dirty="0">
                <a:solidFill>
                  <a:schemeClr val="tx1"/>
                </a:solidFill>
              </a:rPr>
              <a:t> 소프트웨어 운동                                               </a:t>
            </a:r>
            <a:r>
              <a:rPr lang="en-US" altLang="ko-KR" sz="2400" dirty="0">
                <a:solidFill>
                  <a:schemeClr val="tx1"/>
                </a:solidFill>
              </a:rPr>
              <a:t>(GNU Project)</a:t>
            </a:r>
            <a:r>
              <a:rPr lang="ko-KR" altLang="en-US" sz="2400" dirty="0">
                <a:solidFill>
                  <a:schemeClr val="tx1"/>
                </a:solidFill>
              </a:rPr>
              <a:t>의 시작 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2772" name="Picture 4" descr="Image result for gnu project">
            <a:extLst>
              <a:ext uri="{FF2B5EF4-FFF2-40B4-BE49-F238E27FC236}">
                <a16:creationId xmlns:a16="http://schemas.microsoft.com/office/drawing/2014/main" id="{99CFCC07-73AC-4664-8C9F-04706DF4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74" y="2836392"/>
            <a:ext cx="3407569" cy="34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3DD11-96D5-4676-8519-FC2DE9DC65BA}"/>
              </a:ext>
            </a:extLst>
          </p:cNvPr>
          <p:cNvSpPr txBox="1"/>
          <p:nvPr/>
        </p:nvSpPr>
        <p:spPr>
          <a:xfrm>
            <a:off x="628650" y="5365746"/>
            <a:ext cx="473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*GNU(</a:t>
            </a:r>
            <a:r>
              <a:rPr lang="en-US" altLang="ko-KR" b="1" dirty="0">
                <a:solidFill>
                  <a:schemeClr val="accent6"/>
                </a:solidFill>
              </a:rPr>
              <a:t>G</a:t>
            </a:r>
            <a:r>
              <a:rPr lang="en-US" altLang="ko-KR" dirty="0">
                <a:solidFill>
                  <a:schemeClr val="accent6"/>
                </a:solidFill>
              </a:rPr>
              <a:t>NU is </a:t>
            </a:r>
            <a:r>
              <a:rPr lang="en-US" altLang="ko-KR" b="1" dirty="0">
                <a:solidFill>
                  <a:schemeClr val="accent6"/>
                </a:solidFill>
              </a:rPr>
              <a:t>N</a:t>
            </a:r>
            <a:r>
              <a:rPr lang="en-US" altLang="ko-KR" dirty="0">
                <a:solidFill>
                  <a:schemeClr val="accent6"/>
                </a:solidFill>
              </a:rPr>
              <a:t>ot </a:t>
            </a:r>
            <a:r>
              <a:rPr lang="en-US" altLang="ko-KR" b="1" dirty="0">
                <a:solidFill>
                  <a:schemeClr val="accent6"/>
                </a:solidFill>
              </a:rPr>
              <a:t>U</a:t>
            </a:r>
            <a:r>
              <a:rPr lang="en-US" altLang="ko-KR" dirty="0">
                <a:solidFill>
                  <a:schemeClr val="accent6"/>
                </a:solidFill>
              </a:rPr>
              <a:t>NIX)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Project: </a:t>
            </a:r>
            <a:r>
              <a:rPr lang="ko-KR" altLang="en-US" dirty="0">
                <a:solidFill>
                  <a:schemeClr val="accent6"/>
                </a:solidFill>
              </a:rPr>
              <a:t>완전히 자유인 운영체제를 만드는 프로젝트</a:t>
            </a:r>
          </a:p>
        </p:txBody>
      </p:sp>
    </p:spTree>
    <p:extLst>
      <p:ext uri="{BB962C8B-B14F-4D97-AF65-F5344CB8AC3E}">
        <p14:creationId xmlns:p14="http://schemas.microsoft.com/office/powerpoint/2010/main" val="38599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자유 소프트웨어 운동 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7A1A120-9B22-4977-AFF0-6178B3F7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7" y="1643062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‘</a:t>
            </a:r>
            <a:r>
              <a:rPr lang="ko-KR" altLang="en-US" sz="3200" dirty="0">
                <a:solidFill>
                  <a:schemeClr val="tx1"/>
                </a:solidFill>
              </a:rPr>
              <a:t>자유</a:t>
            </a:r>
            <a:r>
              <a:rPr lang="en-US" altLang="ko-KR" sz="3200" dirty="0">
                <a:solidFill>
                  <a:schemeClr val="tx1"/>
                </a:solidFill>
              </a:rPr>
              <a:t>’</a:t>
            </a:r>
            <a:r>
              <a:rPr lang="ko-KR" altLang="en-US" sz="3200" dirty="0">
                <a:solidFill>
                  <a:schemeClr val="tx1"/>
                </a:solidFill>
              </a:rPr>
              <a:t>가 </a:t>
            </a:r>
            <a:r>
              <a:rPr lang="en-US" altLang="ko-KR" sz="3200" dirty="0">
                <a:solidFill>
                  <a:schemeClr val="tx1"/>
                </a:solidFill>
              </a:rPr>
              <a:t>‘</a:t>
            </a:r>
            <a:r>
              <a:rPr lang="ko-KR" altLang="en-US" sz="3200" dirty="0">
                <a:solidFill>
                  <a:schemeClr val="tx1"/>
                </a:solidFill>
              </a:rPr>
              <a:t>무료</a:t>
            </a:r>
            <a:r>
              <a:rPr lang="en-US" altLang="ko-KR" sz="3200" dirty="0">
                <a:solidFill>
                  <a:schemeClr val="tx1"/>
                </a:solidFill>
              </a:rPr>
              <a:t>’</a:t>
            </a:r>
            <a:r>
              <a:rPr lang="ko-KR" altLang="en-US" sz="3200" dirty="0">
                <a:solidFill>
                  <a:schemeClr val="tx1"/>
                </a:solidFill>
              </a:rPr>
              <a:t>로 인식됨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“Free software” </a:t>
            </a:r>
            <a:r>
              <a:rPr lang="ko-KR" altLang="en-US" sz="3200" dirty="0">
                <a:solidFill>
                  <a:schemeClr val="tx1"/>
                </a:solidFill>
              </a:rPr>
              <a:t>대신 </a:t>
            </a:r>
            <a:r>
              <a:rPr lang="en-US" altLang="ko-KR" sz="3200" dirty="0">
                <a:solidFill>
                  <a:schemeClr val="tx1"/>
                </a:solidFill>
              </a:rPr>
              <a:t>“Open software”</a:t>
            </a:r>
            <a:r>
              <a:rPr lang="ko-KR" altLang="en-US" sz="3200" dirty="0">
                <a:solidFill>
                  <a:schemeClr val="tx1"/>
                </a:solidFill>
              </a:rPr>
              <a:t>라는 새로운 용어를 사용하기 시작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1998</a:t>
            </a:r>
            <a:r>
              <a:rPr lang="ko-KR" altLang="en-US" sz="3200" dirty="0">
                <a:solidFill>
                  <a:schemeClr val="tx1"/>
                </a:solidFill>
              </a:rPr>
              <a:t>년</a:t>
            </a:r>
            <a:r>
              <a:rPr lang="en-US" altLang="ko-KR" sz="3200" dirty="0">
                <a:solidFill>
                  <a:schemeClr val="tx1"/>
                </a:solidFill>
              </a:rPr>
              <a:t>, Open Source Initiative (OSI)</a:t>
            </a:r>
            <a:r>
              <a:rPr lang="ko-KR" altLang="en-US" sz="3200" dirty="0">
                <a:solidFill>
                  <a:schemeClr val="tx1"/>
                </a:solidFill>
              </a:rPr>
              <a:t> 결성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오픈소스에 해당하는 라이선스의 최소한의 기준 정의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3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소프트웨어란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7A1A120-9B22-4977-AFF0-6178B3F7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13" y="1460500"/>
            <a:ext cx="8890461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chemeClr val="tx1"/>
                </a:solidFill>
              </a:rPr>
              <a:t>오픈 소스 이니셔티브</a:t>
            </a:r>
            <a:r>
              <a:rPr lang="en-US" altLang="ko-KR" sz="2400" dirty="0">
                <a:solidFill>
                  <a:schemeClr val="tx1"/>
                </a:solidFill>
              </a:rPr>
              <a:t>(Open Source Initiative; OSI)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오픈 소스 소프트웨어를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장려하기위해 설립된 비영리 기관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오픈 소스 정의에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따라 오픈소스를 인증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관리 및 촉진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196" name="Picture 4" descr="Image result for open source initiative">
            <a:extLst>
              <a:ext uri="{FF2B5EF4-FFF2-40B4-BE49-F238E27FC236}">
                <a16:creationId xmlns:a16="http://schemas.microsoft.com/office/drawing/2014/main" id="{C4BCCFD7-10B0-466A-AB7F-4A1410824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49" y="1986405"/>
            <a:ext cx="1254597" cy="17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EE8119F1-2B1D-4EE5-B028-053DB96FF877}"/>
              </a:ext>
            </a:extLst>
          </p:cNvPr>
          <p:cNvSpPr txBox="1">
            <a:spLocks/>
          </p:cNvSpPr>
          <p:nvPr/>
        </p:nvSpPr>
        <p:spPr>
          <a:xfrm>
            <a:off x="133913" y="3932255"/>
            <a:ext cx="9024373" cy="213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>
                <a:solidFill>
                  <a:schemeClr val="tx1"/>
                </a:solidFill>
              </a:rPr>
              <a:t>오픈 소스 정의</a:t>
            </a:r>
            <a:r>
              <a:rPr lang="en-US" altLang="ko-KR" sz="2400" dirty="0">
                <a:solidFill>
                  <a:schemeClr val="tx1"/>
                </a:solidFill>
              </a:rPr>
              <a:t>(Open Source Definition; OSD)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소프트웨어 라이선스에 오픈 소스 인증 마크를 붙일 수 있는지 결정하기 위해 발행한 문서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정의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D33DEB5-D3F8-4410-9A31-7AFB1765F341}"/>
              </a:ext>
            </a:extLst>
          </p:cNvPr>
          <p:cNvSpPr txBox="1">
            <a:spLocks/>
          </p:cNvSpPr>
          <p:nvPr/>
        </p:nvSpPr>
        <p:spPr>
          <a:xfrm>
            <a:off x="59813" y="1350218"/>
            <a:ext cx="9024373" cy="4893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자유로운 </a:t>
            </a:r>
            <a:r>
              <a:rPr lang="ko-KR" altLang="en-US" sz="3200" dirty="0" err="1">
                <a:solidFill>
                  <a:schemeClr val="tx1"/>
                </a:solidFill>
              </a:rPr>
              <a:t>재배포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원시 코드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파생 저작물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저작자의 원시 코드 원형 유지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개인 및 단체에 대한 차별 금지 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사용 분야에 대한 차별 금지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사용 허가의 배포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특정 제품에만 유효한 사용 허가의 금지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다른 소프트웨어를 제한하는 사용 허가의 금지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92E08-A0C1-4ED9-AB65-7F9650B4E2DF}"/>
              </a:ext>
            </a:extLst>
          </p:cNvPr>
          <p:cNvSpPr/>
          <p:nvPr/>
        </p:nvSpPr>
        <p:spPr>
          <a:xfrm>
            <a:off x="2451128" y="6534702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http://korea.gnu.org/documents/copyleft/osd-korean.html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85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정의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D33DEB5-D3F8-4410-9A31-7AFB1765F341}"/>
              </a:ext>
            </a:extLst>
          </p:cNvPr>
          <p:cNvSpPr txBox="1">
            <a:spLocks/>
          </p:cNvSpPr>
          <p:nvPr/>
        </p:nvSpPr>
        <p:spPr>
          <a:xfrm>
            <a:off x="59813" y="1350218"/>
            <a:ext cx="9024373" cy="478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자유로운 </a:t>
            </a:r>
            <a:r>
              <a:rPr lang="ko-KR" altLang="en-US" dirty="0" err="1">
                <a:solidFill>
                  <a:schemeClr val="tx1"/>
                </a:solidFill>
              </a:rPr>
              <a:t>재배포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(Free Redistribution): </a:t>
            </a:r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판매나 무상배포에 대한 제한이 없음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사용료나 그 밖의 다른 비용을 요구해서는 안됨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92E08-A0C1-4ED9-AB65-7F9650B4E2DF}"/>
              </a:ext>
            </a:extLst>
          </p:cNvPr>
          <p:cNvSpPr/>
          <p:nvPr/>
        </p:nvSpPr>
        <p:spPr>
          <a:xfrm>
            <a:off x="2451128" y="6534702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http://korea.gnu.org/documents/copyleft/osd-korean.html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C525B-23E3-453A-B461-9FD98BC7710F}"/>
              </a:ext>
            </a:extLst>
          </p:cNvPr>
          <p:cNvSpPr txBox="1"/>
          <p:nvPr/>
        </p:nvSpPr>
        <p:spPr>
          <a:xfrm>
            <a:off x="628650" y="4572000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*</a:t>
            </a:r>
            <a:r>
              <a:rPr lang="ko-KR" altLang="en-US" sz="2400" dirty="0">
                <a:solidFill>
                  <a:srgbClr val="C00000"/>
                </a:solidFill>
              </a:rPr>
              <a:t>이유</a:t>
            </a:r>
            <a:r>
              <a:rPr lang="en-US" altLang="ko-KR" sz="2400" dirty="0">
                <a:solidFill>
                  <a:srgbClr val="C00000"/>
                </a:solidFill>
              </a:rPr>
              <a:t>: </a:t>
            </a:r>
            <a:r>
              <a:rPr lang="ko-KR" altLang="en-US" sz="2400" dirty="0">
                <a:solidFill>
                  <a:srgbClr val="C00000"/>
                </a:solidFill>
              </a:rPr>
              <a:t>오픈 소스 협력자들이 단기간에 적은 판매 수익을 얻기 위해 장기적 큰 이익을 포기하는 것을 예방하기 위해</a:t>
            </a:r>
          </a:p>
        </p:txBody>
      </p:sp>
    </p:spTree>
    <p:extLst>
      <p:ext uri="{BB962C8B-B14F-4D97-AF65-F5344CB8AC3E}">
        <p14:creationId xmlns:p14="http://schemas.microsoft.com/office/powerpoint/2010/main" val="371710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정의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D33DEB5-D3F8-4410-9A31-7AFB1765F341}"/>
              </a:ext>
            </a:extLst>
          </p:cNvPr>
          <p:cNvSpPr txBox="1">
            <a:spLocks/>
          </p:cNvSpPr>
          <p:nvPr/>
        </p:nvSpPr>
        <p:spPr>
          <a:xfrm>
            <a:off x="59813" y="1350218"/>
            <a:ext cx="9024373" cy="478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원시 코드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소스 코드</a:t>
            </a:r>
            <a:r>
              <a:rPr lang="en-US" altLang="ko-KR" dirty="0">
                <a:solidFill>
                  <a:schemeClr val="tx1"/>
                </a:solidFill>
              </a:rPr>
              <a:t>): 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오픈 소스 프로그램에 원시 코드가 포함되어야 함 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포함되어 있지 않다면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쉽게 구하는 방법을 알려줘야 함 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원시 코드는 프로그래머가 수정하기에 용이한 형태여야 함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고의로 복잡하고 혼란하게 만들어진 형태나 중간 형태 코드는 인정 안함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92E08-A0C1-4ED9-AB65-7F9650B4E2DF}"/>
              </a:ext>
            </a:extLst>
          </p:cNvPr>
          <p:cNvSpPr/>
          <p:nvPr/>
        </p:nvSpPr>
        <p:spPr>
          <a:xfrm>
            <a:off x="2451128" y="6534702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http://korea.gnu.org/documents/copyleft/osd-korean.html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EF100-E91A-44DB-B88E-D738FC8BBA78}"/>
              </a:ext>
            </a:extLst>
          </p:cNvPr>
          <p:cNvSpPr txBox="1"/>
          <p:nvPr/>
        </p:nvSpPr>
        <p:spPr>
          <a:xfrm>
            <a:off x="488686" y="5013177"/>
            <a:ext cx="8166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*</a:t>
            </a:r>
            <a:r>
              <a:rPr lang="ko-KR" altLang="en-US" sz="2400" dirty="0">
                <a:solidFill>
                  <a:srgbClr val="C00000"/>
                </a:solidFill>
              </a:rPr>
              <a:t>이유</a:t>
            </a:r>
            <a:r>
              <a:rPr lang="en-US" altLang="ko-KR" sz="2400" dirty="0">
                <a:solidFill>
                  <a:srgbClr val="C00000"/>
                </a:solidFill>
              </a:rPr>
              <a:t>: </a:t>
            </a:r>
            <a:r>
              <a:rPr lang="ko-KR" altLang="en-US" sz="2400" dirty="0">
                <a:solidFill>
                  <a:srgbClr val="C00000"/>
                </a:solidFill>
              </a:rPr>
              <a:t>발전을 용이하게 하려면 수정도 용이하게 이루어 질 수 있어야 함</a:t>
            </a:r>
            <a:r>
              <a:rPr lang="en-US" altLang="ko-KR" sz="2400" dirty="0">
                <a:solidFill>
                  <a:srgbClr val="C00000"/>
                </a:solidFill>
              </a:rPr>
              <a:t>.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7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담당교수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오유란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연구실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진선미관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#316</a:t>
            </a:r>
          </a:p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이메일 주소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  <a:hlinkClick r:id="rId3"/>
              </a:rPr>
              <a:t>uran.oh@ewha.ac.kr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면담시간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이메일로 면담 신청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교과목 개요 </a:t>
            </a:r>
            <a:r>
              <a:rPr lang="en-US" altLang="ko-KR" dirty="0"/>
              <a:t>- </a:t>
            </a:r>
            <a:r>
              <a:rPr lang="ko-KR" altLang="en-US" dirty="0"/>
              <a:t>담당교수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87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정의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D33DEB5-D3F8-4410-9A31-7AFB1765F341}"/>
              </a:ext>
            </a:extLst>
          </p:cNvPr>
          <p:cNvSpPr txBox="1">
            <a:spLocks/>
          </p:cNvSpPr>
          <p:nvPr/>
        </p:nvSpPr>
        <p:spPr>
          <a:xfrm>
            <a:off x="59813" y="1350218"/>
            <a:ext cx="9024373" cy="478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파생 저작물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프로그램의 </a:t>
            </a:r>
            <a:r>
              <a:rPr lang="ko-KR" altLang="en-US" b="1" dirty="0">
                <a:solidFill>
                  <a:schemeClr val="tx1"/>
                </a:solidFill>
              </a:rPr>
              <a:t>수정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차적 프로그램의 창작이 </a:t>
            </a:r>
            <a:r>
              <a:rPr lang="ko-KR" altLang="en-US" b="1" dirty="0">
                <a:solidFill>
                  <a:schemeClr val="tx1"/>
                </a:solidFill>
              </a:rPr>
              <a:t>허용</a:t>
            </a:r>
            <a:r>
              <a:rPr lang="ko-KR" altLang="en-US" dirty="0">
                <a:solidFill>
                  <a:schemeClr val="tx1"/>
                </a:solidFill>
              </a:rPr>
              <a:t>되어야 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이러한 파생 저작물이 원프로그램에 적용된 것과 동일한 사용 허가의 규정에 따라 </a:t>
            </a:r>
            <a:r>
              <a:rPr lang="ko-KR" altLang="en-US" b="1" dirty="0">
                <a:solidFill>
                  <a:schemeClr val="tx1"/>
                </a:solidFill>
              </a:rPr>
              <a:t>배포</a:t>
            </a:r>
            <a:r>
              <a:rPr lang="ko-KR" altLang="en-US" dirty="0">
                <a:solidFill>
                  <a:schemeClr val="tx1"/>
                </a:solidFill>
              </a:rPr>
              <a:t>되는 것을 </a:t>
            </a:r>
            <a:r>
              <a:rPr lang="ko-KR" altLang="en-US" b="1" dirty="0">
                <a:solidFill>
                  <a:schemeClr val="tx1"/>
                </a:solidFill>
              </a:rPr>
              <a:t>허용</a:t>
            </a:r>
            <a:r>
              <a:rPr lang="ko-KR" altLang="en-US" dirty="0">
                <a:solidFill>
                  <a:schemeClr val="tx1"/>
                </a:solidFill>
              </a:rPr>
              <a:t>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92E08-A0C1-4ED9-AB65-7F9650B4E2DF}"/>
              </a:ext>
            </a:extLst>
          </p:cNvPr>
          <p:cNvSpPr/>
          <p:nvPr/>
        </p:nvSpPr>
        <p:spPr>
          <a:xfrm>
            <a:off x="2451128" y="6534702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http://korea.gnu.org/documents/copyleft/osd-korean.html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4FE63-1EEE-4051-BAF4-01C8C67FE69B}"/>
              </a:ext>
            </a:extLst>
          </p:cNvPr>
          <p:cNvSpPr txBox="1"/>
          <p:nvPr/>
        </p:nvSpPr>
        <p:spPr>
          <a:xfrm>
            <a:off x="628650" y="3994870"/>
            <a:ext cx="8166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*</a:t>
            </a:r>
            <a:r>
              <a:rPr lang="ko-KR" altLang="en-US" sz="2400" dirty="0">
                <a:solidFill>
                  <a:srgbClr val="C00000"/>
                </a:solidFill>
              </a:rPr>
              <a:t>이유</a:t>
            </a:r>
            <a:r>
              <a:rPr lang="en-US" altLang="ko-KR" sz="2400" dirty="0">
                <a:solidFill>
                  <a:srgbClr val="C00000"/>
                </a:solidFill>
              </a:rPr>
              <a:t>: </a:t>
            </a:r>
            <a:r>
              <a:rPr lang="ko-KR" altLang="en-US" sz="2400" dirty="0">
                <a:solidFill>
                  <a:srgbClr val="C00000"/>
                </a:solidFill>
              </a:rPr>
              <a:t>단순 열람만으로는 프로그램을 빠르게 발전시킬 수 없음 </a:t>
            </a:r>
          </a:p>
        </p:txBody>
      </p:sp>
    </p:spTree>
    <p:extLst>
      <p:ext uri="{BB962C8B-B14F-4D97-AF65-F5344CB8AC3E}">
        <p14:creationId xmlns:p14="http://schemas.microsoft.com/office/powerpoint/2010/main" val="8405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정의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D33DEB5-D3F8-4410-9A31-7AFB1765F341}"/>
              </a:ext>
            </a:extLst>
          </p:cNvPr>
          <p:cNvSpPr txBox="1">
            <a:spLocks/>
          </p:cNvSpPr>
          <p:nvPr/>
        </p:nvSpPr>
        <p:spPr>
          <a:xfrm>
            <a:off x="59813" y="1350218"/>
            <a:ext cx="9024373" cy="478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저작자의 원시 코드 원형 유지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패치로 인해 변경된 원시 코드의 배포를 제한할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하지만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변경된 원시 코드를 통해 만들어진 소프트웨어의 배포는 명시적으로 허용해야 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파생 저작물에 최초의 소프트웨어와 다른 판 번호와 이름이 사용되도록 규정할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92E08-A0C1-4ED9-AB65-7F9650B4E2DF}"/>
              </a:ext>
            </a:extLst>
          </p:cNvPr>
          <p:cNvSpPr/>
          <p:nvPr/>
        </p:nvSpPr>
        <p:spPr>
          <a:xfrm>
            <a:off x="2451128" y="6534702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http://korea.gnu.org/documents/copyleft/osd-korean.html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4FE63-1EEE-4051-BAF4-01C8C67FE69B}"/>
              </a:ext>
            </a:extLst>
          </p:cNvPr>
          <p:cNvSpPr txBox="1"/>
          <p:nvPr/>
        </p:nvSpPr>
        <p:spPr>
          <a:xfrm>
            <a:off x="488686" y="4564019"/>
            <a:ext cx="8166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*</a:t>
            </a:r>
            <a:r>
              <a:rPr lang="ko-KR" altLang="en-US" sz="2400" dirty="0">
                <a:solidFill>
                  <a:srgbClr val="C00000"/>
                </a:solidFill>
              </a:rPr>
              <a:t>이유</a:t>
            </a:r>
            <a:r>
              <a:rPr lang="en-US" altLang="ko-KR" sz="2400" dirty="0">
                <a:solidFill>
                  <a:srgbClr val="C00000"/>
                </a:solidFill>
              </a:rPr>
              <a:t>: (1) </a:t>
            </a:r>
            <a:r>
              <a:rPr lang="ko-KR" altLang="en-US" sz="2400" dirty="0">
                <a:solidFill>
                  <a:srgbClr val="C00000"/>
                </a:solidFill>
              </a:rPr>
              <a:t>사용자들에게 그들이 사용하는 소프트웨어의 책임자가 누구인지 알 권리가 있음</a:t>
            </a:r>
            <a:r>
              <a:rPr lang="en-US" altLang="ko-KR" sz="2400" dirty="0">
                <a:solidFill>
                  <a:srgbClr val="C00000"/>
                </a:solidFill>
              </a:rPr>
              <a:t>. (2) </a:t>
            </a:r>
            <a:r>
              <a:rPr lang="ko-KR" altLang="en-US" sz="2400" dirty="0">
                <a:solidFill>
                  <a:srgbClr val="C00000"/>
                </a:solidFill>
              </a:rPr>
              <a:t>저작자와 관리자도 사용자들이 어떤 지원을 요구하는지를 알 권리와 그들의 명성을 보호할 권리가 있음</a:t>
            </a:r>
            <a:r>
              <a:rPr lang="en-US" altLang="ko-KR" sz="2400" dirty="0">
                <a:solidFill>
                  <a:srgbClr val="C00000"/>
                </a:solidFill>
              </a:rPr>
              <a:t>. 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정의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D33DEB5-D3F8-4410-9A31-7AFB1765F341}"/>
              </a:ext>
            </a:extLst>
          </p:cNvPr>
          <p:cNvSpPr txBox="1">
            <a:spLocks/>
          </p:cNvSpPr>
          <p:nvPr/>
        </p:nvSpPr>
        <p:spPr>
          <a:xfrm>
            <a:off x="59813" y="1350218"/>
            <a:ext cx="9024373" cy="478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개인 및 단체에 대한 차별 금지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오픈 소스 사용 허가는 특정 개인이나 단체를 차별해서는 안 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92E08-A0C1-4ED9-AB65-7F9650B4E2DF}"/>
              </a:ext>
            </a:extLst>
          </p:cNvPr>
          <p:cNvSpPr/>
          <p:nvPr/>
        </p:nvSpPr>
        <p:spPr>
          <a:xfrm>
            <a:off x="2451128" y="6534702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http://korea.gnu.org/documents/copyleft/osd-korean.html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4FE63-1EEE-4051-BAF4-01C8C67FE69B}"/>
              </a:ext>
            </a:extLst>
          </p:cNvPr>
          <p:cNvSpPr txBox="1"/>
          <p:nvPr/>
        </p:nvSpPr>
        <p:spPr>
          <a:xfrm>
            <a:off x="488686" y="3235282"/>
            <a:ext cx="816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*</a:t>
            </a:r>
            <a:r>
              <a:rPr lang="ko-KR" altLang="en-US" sz="2400" dirty="0">
                <a:solidFill>
                  <a:srgbClr val="C00000"/>
                </a:solidFill>
              </a:rPr>
              <a:t>이유</a:t>
            </a:r>
            <a:r>
              <a:rPr lang="en-US" altLang="ko-KR" sz="2400" dirty="0">
                <a:solidFill>
                  <a:srgbClr val="C00000"/>
                </a:solidFill>
              </a:rPr>
              <a:t>: </a:t>
            </a:r>
            <a:r>
              <a:rPr lang="ko-KR" altLang="en-US" sz="2400" dirty="0">
                <a:solidFill>
                  <a:srgbClr val="C00000"/>
                </a:solidFill>
              </a:rPr>
              <a:t>최대의 이익을 끌어내기 위해 최대한 다양한 </a:t>
            </a:r>
            <a:r>
              <a:rPr lang="ko-KR" altLang="en-US" sz="2400" dirty="0" err="1">
                <a:solidFill>
                  <a:srgbClr val="C00000"/>
                </a:solidFill>
              </a:rPr>
              <a:t>개인과</a:t>
            </a:r>
            <a:r>
              <a:rPr lang="ko-KR" altLang="en-US" sz="2400" dirty="0">
                <a:solidFill>
                  <a:srgbClr val="C00000"/>
                </a:solidFill>
              </a:rPr>
              <a:t> 단체에게 오픈 소스에 기여할 수 있는 동등한 자격이 부여되어야 함</a:t>
            </a:r>
            <a:r>
              <a:rPr lang="en-US" altLang="ko-KR" sz="2400" dirty="0">
                <a:solidFill>
                  <a:srgbClr val="C00000"/>
                </a:solidFill>
              </a:rPr>
              <a:t>. 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정의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D33DEB5-D3F8-4410-9A31-7AFB1765F341}"/>
              </a:ext>
            </a:extLst>
          </p:cNvPr>
          <p:cNvSpPr txBox="1">
            <a:spLocks/>
          </p:cNvSpPr>
          <p:nvPr/>
        </p:nvSpPr>
        <p:spPr>
          <a:xfrm>
            <a:off x="59813" y="1350218"/>
            <a:ext cx="9024373" cy="478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사용 분야에 대한 차별 금지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프로그램이 특정 분야에서 사용되는 것을 금지하는 제한을 설정해서는 안 됨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: “</a:t>
            </a:r>
            <a:r>
              <a:rPr lang="ko-KR" altLang="en-US" dirty="0">
                <a:solidFill>
                  <a:schemeClr val="tx1"/>
                </a:solidFill>
              </a:rPr>
              <a:t>기업이나 유전학 연구에 프로그램을 사용할 수 없다</a:t>
            </a:r>
            <a:r>
              <a:rPr lang="en-US" altLang="ko-KR" dirty="0">
                <a:solidFill>
                  <a:schemeClr val="tx1"/>
                </a:solidFill>
              </a:rPr>
              <a:t>“ (x)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92E08-A0C1-4ED9-AB65-7F9650B4E2DF}"/>
              </a:ext>
            </a:extLst>
          </p:cNvPr>
          <p:cNvSpPr/>
          <p:nvPr/>
        </p:nvSpPr>
        <p:spPr>
          <a:xfrm>
            <a:off x="2451128" y="6534702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http://korea.gnu.org/documents/copyleft/osd-korean.html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4FE63-1EEE-4051-BAF4-01C8C67FE69B}"/>
              </a:ext>
            </a:extLst>
          </p:cNvPr>
          <p:cNvSpPr txBox="1"/>
          <p:nvPr/>
        </p:nvSpPr>
        <p:spPr>
          <a:xfrm>
            <a:off x="628650" y="3849644"/>
            <a:ext cx="8166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*</a:t>
            </a:r>
            <a:r>
              <a:rPr lang="ko-KR" altLang="en-US" sz="2400" dirty="0">
                <a:solidFill>
                  <a:srgbClr val="C00000"/>
                </a:solidFill>
              </a:rPr>
              <a:t>이유</a:t>
            </a:r>
            <a:r>
              <a:rPr lang="en-US" altLang="ko-KR" sz="2400" dirty="0">
                <a:solidFill>
                  <a:srgbClr val="C00000"/>
                </a:solidFill>
              </a:rPr>
              <a:t>: </a:t>
            </a:r>
            <a:r>
              <a:rPr lang="ko-KR" altLang="en-US" sz="2400" dirty="0">
                <a:solidFill>
                  <a:srgbClr val="C00000"/>
                </a:solidFill>
              </a:rPr>
              <a:t>오픈 소스가 상업적으로 이용되지 못하게 방해하는 규정이 사용허가에 포함되는 것을 금지하기 위함 </a:t>
            </a:r>
          </a:p>
        </p:txBody>
      </p:sp>
    </p:spTree>
    <p:extLst>
      <p:ext uri="{BB962C8B-B14F-4D97-AF65-F5344CB8AC3E}">
        <p14:creationId xmlns:p14="http://schemas.microsoft.com/office/powerpoint/2010/main" val="27522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정의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D33DEB5-D3F8-4410-9A31-7AFB1765F341}"/>
              </a:ext>
            </a:extLst>
          </p:cNvPr>
          <p:cNvSpPr txBox="1">
            <a:spLocks/>
          </p:cNvSpPr>
          <p:nvPr/>
        </p:nvSpPr>
        <p:spPr>
          <a:xfrm>
            <a:off x="59813" y="1350218"/>
            <a:ext cx="9024373" cy="478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7. </a:t>
            </a:r>
            <a:r>
              <a:rPr lang="ko-KR" altLang="en-US" dirty="0">
                <a:solidFill>
                  <a:schemeClr val="tx1"/>
                </a:solidFill>
              </a:rPr>
              <a:t>사용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허가의 배포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프로그램에 대한 권리는 배포에 따른 각 단계에서 배포자에 의한 별도의 사용 허가가 없어도 프로그램을 </a:t>
            </a:r>
            <a:r>
              <a:rPr lang="ko-KR" altLang="en-US" dirty="0" err="1">
                <a:solidFill>
                  <a:schemeClr val="tx1"/>
                </a:solidFill>
              </a:rPr>
              <a:t>재배포받은</a:t>
            </a:r>
            <a:r>
              <a:rPr lang="ko-KR" altLang="en-US" dirty="0">
                <a:solidFill>
                  <a:schemeClr val="tx1"/>
                </a:solidFill>
              </a:rPr>
              <a:t> 모든 사람에게 동일하게 인정되어야 함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92E08-A0C1-4ED9-AB65-7F9650B4E2DF}"/>
              </a:ext>
            </a:extLst>
          </p:cNvPr>
          <p:cNvSpPr/>
          <p:nvPr/>
        </p:nvSpPr>
        <p:spPr>
          <a:xfrm>
            <a:off x="2451128" y="6534702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http://korea.gnu.org/documents/copyleft/osd-korean.html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4FE63-1EEE-4051-BAF4-01C8C67FE69B}"/>
              </a:ext>
            </a:extLst>
          </p:cNvPr>
          <p:cNvSpPr txBox="1"/>
          <p:nvPr/>
        </p:nvSpPr>
        <p:spPr>
          <a:xfrm>
            <a:off x="672789" y="3863932"/>
            <a:ext cx="8166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*</a:t>
            </a:r>
            <a:r>
              <a:rPr lang="ko-KR" altLang="en-US" sz="2400" dirty="0">
                <a:solidFill>
                  <a:srgbClr val="C00000"/>
                </a:solidFill>
              </a:rPr>
              <a:t>이유</a:t>
            </a:r>
            <a:r>
              <a:rPr lang="en-US" altLang="ko-KR" sz="2400" dirty="0">
                <a:solidFill>
                  <a:srgbClr val="C00000"/>
                </a:solidFill>
              </a:rPr>
              <a:t>: </a:t>
            </a:r>
            <a:r>
              <a:rPr lang="ko-KR" altLang="en-US" sz="2400" dirty="0">
                <a:solidFill>
                  <a:srgbClr val="C00000"/>
                </a:solidFill>
              </a:rPr>
              <a:t>비공개 계약을 요구하는 것과 같은 간접적인 수단을 통해 소프트웨어가 제한되는 것을 금지하기 위해</a:t>
            </a:r>
          </a:p>
        </p:txBody>
      </p:sp>
    </p:spTree>
    <p:extLst>
      <p:ext uri="{BB962C8B-B14F-4D97-AF65-F5344CB8AC3E}">
        <p14:creationId xmlns:p14="http://schemas.microsoft.com/office/powerpoint/2010/main" val="236667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정의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D33DEB5-D3F8-4410-9A31-7AFB1765F341}"/>
              </a:ext>
            </a:extLst>
          </p:cNvPr>
          <p:cNvSpPr txBox="1">
            <a:spLocks/>
          </p:cNvSpPr>
          <p:nvPr/>
        </p:nvSpPr>
        <p:spPr>
          <a:xfrm>
            <a:off x="59813" y="1350218"/>
            <a:ext cx="9024373" cy="478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8. </a:t>
            </a:r>
            <a:r>
              <a:rPr lang="ko-KR" altLang="en-US" dirty="0">
                <a:solidFill>
                  <a:schemeClr val="tx1"/>
                </a:solidFill>
              </a:rPr>
              <a:t>특정 제품에만 유효한 사용 허가의 금지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프로그램에 대한 권리는 프로그램이 특정한 소프트웨어 배포판의 일부가 될 때에 한해서만 유효해서는 안 됨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특정 배포판에 포함된 프로그램을 별도로 분리한 경우라도 최초의 소프트웨어 배포판을 통해 프로그램을 </a:t>
            </a:r>
            <a:r>
              <a:rPr lang="ko-KR" altLang="en-US" dirty="0" err="1">
                <a:solidFill>
                  <a:schemeClr val="tx1"/>
                </a:solidFill>
              </a:rPr>
              <a:t>배포받은</a:t>
            </a:r>
            <a:r>
              <a:rPr lang="ko-KR" altLang="en-US" dirty="0">
                <a:solidFill>
                  <a:schemeClr val="tx1"/>
                </a:solidFill>
              </a:rPr>
              <a:t> 사람과 동일한 권리가 보장되어야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92E08-A0C1-4ED9-AB65-7F9650B4E2DF}"/>
              </a:ext>
            </a:extLst>
          </p:cNvPr>
          <p:cNvSpPr/>
          <p:nvPr/>
        </p:nvSpPr>
        <p:spPr>
          <a:xfrm>
            <a:off x="2451128" y="6534702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http://korea.gnu.org/documents/copyleft/osd-korean.html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4FE63-1EEE-4051-BAF4-01C8C67FE69B}"/>
              </a:ext>
            </a:extLst>
          </p:cNvPr>
          <p:cNvSpPr txBox="1"/>
          <p:nvPr/>
        </p:nvSpPr>
        <p:spPr>
          <a:xfrm>
            <a:off x="672789" y="4676785"/>
            <a:ext cx="816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*</a:t>
            </a:r>
            <a:r>
              <a:rPr lang="ko-KR" altLang="en-US" sz="2400" dirty="0">
                <a:solidFill>
                  <a:srgbClr val="C00000"/>
                </a:solidFill>
              </a:rPr>
              <a:t>이유</a:t>
            </a:r>
            <a:r>
              <a:rPr lang="en-US" altLang="ko-KR" sz="2400" dirty="0">
                <a:solidFill>
                  <a:srgbClr val="C00000"/>
                </a:solidFill>
              </a:rPr>
              <a:t>: </a:t>
            </a:r>
            <a:r>
              <a:rPr lang="ko-KR" altLang="en-US" sz="2400" dirty="0">
                <a:solidFill>
                  <a:srgbClr val="C00000"/>
                </a:solidFill>
              </a:rPr>
              <a:t>또다른 형태의 사용 허가상의 제한을 방지하기 위해</a:t>
            </a:r>
          </a:p>
        </p:txBody>
      </p:sp>
    </p:spTree>
    <p:extLst>
      <p:ext uri="{BB962C8B-B14F-4D97-AF65-F5344CB8AC3E}">
        <p14:creationId xmlns:p14="http://schemas.microsoft.com/office/powerpoint/2010/main" val="28957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정의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D33DEB5-D3F8-4410-9A31-7AFB1765F341}"/>
              </a:ext>
            </a:extLst>
          </p:cNvPr>
          <p:cNvSpPr txBox="1">
            <a:spLocks/>
          </p:cNvSpPr>
          <p:nvPr/>
        </p:nvSpPr>
        <p:spPr>
          <a:xfrm>
            <a:off x="59813" y="1350218"/>
            <a:ext cx="9024373" cy="478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9. </a:t>
            </a:r>
            <a:r>
              <a:rPr lang="ko-KR" altLang="en-US" dirty="0">
                <a:solidFill>
                  <a:schemeClr val="tx1"/>
                </a:solidFill>
              </a:rPr>
              <a:t>다른 소프트웨어를 제한하는 사용 허가의 금지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오픈 소스 사용 허가는 오픈 소스 사용 허가가 적용된 소프트웨어와 함께 배포되는 다른 소프트웨어에 대한 제한을 포함해서는 안 됨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: “</a:t>
            </a:r>
            <a:r>
              <a:rPr lang="ko-KR" altLang="en-US" dirty="0">
                <a:solidFill>
                  <a:schemeClr val="tx1"/>
                </a:solidFill>
              </a:rPr>
              <a:t>동일한 매체를 통해 배포되는 다른 소프트웨어들이 모두 오픈 소프트웨어여야 한다</a:t>
            </a:r>
            <a:r>
              <a:rPr lang="en-US" altLang="ko-KR" dirty="0">
                <a:solidFill>
                  <a:schemeClr val="tx1"/>
                </a:solidFill>
              </a:rPr>
              <a:t>“ (x)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92E08-A0C1-4ED9-AB65-7F9650B4E2DF}"/>
              </a:ext>
            </a:extLst>
          </p:cNvPr>
          <p:cNvSpPr/>
          <p:nvPr/>
        </p:nvSpPr>
        <p:spPr>
          <a:xfrm>
            <a:off x="2451128" y="6534702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http://korea.gnu.org/documents/copyleft/osd-korean.html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4FE63-1EEE-4051-BAF4-01C8C67FE69B}"/>
              </a:ext>
            </a:extLst>
          </p:cNvPr>
          <p:cNvSpPr txBox="1"/>
          <p:nvPr/>
        </p:nvSpPr>
        <p:spPr>
          <a:xfrm>
            <a:off x="672789" y="4796954"/>
            <a:ext cx="8166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*</a:t>
            </a:r>
            <a:r>
              <a:rPr lang="ko-KR" altLang="en-US" sz="2400" dirty="0">
                <a:solidFill>
                  <a:srgbClr val="C00000"/>
                </a:solidFill>
              </a:rPr>
              <a:t>이유</a:t>
            </a:r>
            <a:r>
              <a:rPr lang="en-US" altLang="ko-KR" sz="2400" dirty="0">
                <a:solidFill>
                  <a:srgbClr val="C00000"/>
                </a:solidFill>
              </a:rPr>
              <a:t>: </a:t>
            </a:r>
            <a:r>
              <a:rPr lang="ko-KR" altLang="en-US" sz="2400" dirty="0">
                <a:solidFill>
                  <a:srgbClr val="C00000"/>
                </a:solidFill>
              </a:rPr>
              <a:t>오픈 소스 소프트웨어 배포자들은 그들의 소프트웨어에 대해 스스로의 선택 권리를 갖고 있기 때문</a:t>
            </a:r>
          </a:p>
        </p:txBody>
      </p:sp>
    </p:spTree>
    <p:extLst>
      <p:ext uri="{BB962C8B-B14F-4D97-AF65-F5344CB8AC3E}">
        <p14:creationId xmlns:p14="http://schemas.microsoft.com/office/powerpoint/2010/main" val="115658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600F6-2ECA-43DD-BCDC-7785232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5FF587-25FA-419A-97F8-627BB274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라이선스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7A1A120-9B22-4977-AFF0-6178B3F7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7" y="1643062"/>
            <a:ext cx="8660042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chemeClr val="tx1"/>
                </a:solidFill>
              </a:rPr>
              <a:t>오픈 소스 라이선스</a:t>
            </a:r>
            <a:r>
              <a:rPr lang="en-US" altLang="ko-KR" sz="2400" dirty="0">
                <a:solidFill>
                  <a:schemeClr val="tx1"/>
                </a:solidFill>
              </a:rPr>
              <a:t>(Open Source License)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ko-KR" altLang="en-US" u="sng" dirty="0">
                <a:solidFill>
                  <a:schemeClr val="tx1"/>
                </a:solidFill>
              </a:rPr>
              <a:t>오픈 소스 정의</a:t>
            </a:r>
            <a:r>
              <a:rPr lang="en-US" altLang="ko-KR" dirty="0">
                <a:solidFill>
                  <a:schemeClr val="tx1"/>
                </a:solidFill>
              </a:rPr>
              <a:t>(Open Source Definition; OSD)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기반으로 한 </a:t>
            </a:r>
            <a:r>
              <a:rPr lang="ko-KR" altLang="en-US" u="sng" dirty="0">
                <a:solidFill>
                  <a:schemeClr val="tx1"/>
                </a:solidFill>
              </a:rPr>
              <a:t>오픈 소스 이니셔티브</a:t>
            </a:r>
            <a:r>
              <a:rPr lang="en-US" altLang="ko-KR" dirty="0">
                <a:solidFill>
                  <a:schemeClr val="tx1"/>
                </a:solidFill>
              </a:rPr>
              <a:t>(Open Source Initiative)</a:t>
            </a:r>
            <a:r>
              <a:rPr lang="ko-KR" altLang="en-US" dirty="0">
                <a:solidFill>
                  <a:schemeClr val="tx1"/>
                </a:solidFill>
              </a:rPr>
              <a:t>에 의해 승인되는 허가증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여러 오픈소스 라이선스가 사용되고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A4BB-5DD6-426A-A51E-4FC11F50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655"/>
            <a:ext cx="8286750" cy="1325563"/>
          </a:xfrm>
        </p:spPr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오픈 소스 라이선스의 종류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2FFF5-6D10-4FE2-BA38-3E739327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1420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GNU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General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Public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License(GPL) 2.0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GNU Lesser GPL(LGPL) 2.1: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Berkeley Software Distribution(BSD) License: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Apache License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Mozilla Public License(MPL) 1.1: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MIT License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BF711-8AB3-475B-B651-FB224BC6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034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A4BB-5DD6-426A-A51E-4FC11F50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655"/>
            <a:ext cx="8286750" cy="1325563"/>
          </a:xfrm>
        </p:spPr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오픈 소스 라이선스의 종류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2FFF5-6D10-4FE2-BA38-3E739327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142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tx1"/>
                </a:solidFill>
              </a:rPr>
              <a:t>GPL v2: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가장 많은 오픈소스 소프트웨어가 채택하고 있는 라이선스 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의무사항 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가장 엄격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100" dirty="0">
                <a:solidFill>
                  <a:schemeClr val="tx1"/>
                </a:solidFill>
              </a:rPr>
              <a:t>소프트웨어를 배포하는 경우 저작권 표시</a:t>
            </a:r>
            <a:r>
              <a:rPr lang="en-US" altLang="ko-KR" sz="2100" dirty="0">
                <a:solidFill>
                  <a:schemeClr val="tx1"/>
                </a:solidFill>
              </a:rPr>
              <a:t>, </a:t>
            </a:r>
            <a:r>
              <a:rPr lang="ko-KR" altLang="en-US" sz="2100" dirty="0">
                <a:solidFill>
                  <a:schemeClr val="tx1"/>
                </a:solidFill>
              </a:rPr>
              <a:t>보증책임이 없다는 표시 및 </a:t>
            </a:r>
            <a:r>
              <a:rPr lang="en-US" altLang="ko-KR" sz="2100" dirty="0">
                <a:solidFill>
                  <a:schemeClr val="tx1"/>
                </a:solidFill>
              </a:rPr>
              <a:t>GPL</a:t>
            </a:r>
            <a:r>
              <a:rPr lang="ko-KR" altLang="en-US" sz="2100" dirty="0">
                <a:solidFill>
                  <a:schemeClr val="tx1"/>
                </a:solidFill>
              </a:rPr>
              <a:t>에 의해 배포된다는 사실 명시</a:t>
            </a:r>
          </a:p>
          <a:p>
            <a:pPr lvl="1"/>
            <a:r>
              <a:rPr lang="ko-KR" altLang="en-US" sz="2100" dirty="0">
                <a:solidFill>
                  <a:schemeClr val="tx1"/>
                </a:solidFill>
              </a:rPr>
              <a:t>소프트웨어를 수정하거나 새로운 소프트웨어를 병합</a:t>
            </a:r>
            <a:r>
              <a:rPr lang="en-US" altLang="ko-KR" sz="2100" dirty="0">
                <a:solidFill>
                  <a:schemeClr val="tx1"/>
                </a:solidFill>
              </a:rPr>
              <a:t>(Dynamic linking </a:t>
            </a:r>
            <a:r>
              <a:rPr lang="ko-KR" altLang="en-US" sz="2100" dirty="0">
                <a:solidFill>
                  <a:schemeClr val="tx1"/>
                </a:solidFill>
              </a:rPr>
              <a:t>포함</a:t>
            </a:r>
            <a:r>
              <a:rPr lang="en-US" altLang="ko-KR" sz="2100" dirty="0">
                <a:solidFill>
                  <a:schemeClr val="tx1"/>
                </a:solidFill>
              </a:rPr>
              <a:t>)</a:t>
            </a:r>
            <a:r>
              <a:rPr lang="ko-KR" altLang="en-US" sz="2100" dirty="0">
                <a:solidFill>
                  <a:schemeClr val="tx1"/>
                </a:solidFill>
              </a:rPr>
              <a:t>시키는 경우 </a:t>
            </a:r>
            <a:r>
              <a:rPr lang="en-US" altLang="ko-KR" sz="2100" b="1" dirty="0">
                <a:solidFill>
                  <a:schemeClr val="tx1"/>
                </a:solidFill>
              </a:rPr>
              <a:t>GPL</a:t>
            </a:r>
            <a:r>
              <a:rPr lang="ko-KR" altLang="en-US" sz="2100" b="1" dirty="0">
                <a:solidFill>
                  <a:schemeClr val="tx1"/>
                </a:solidFill>
              </a:rPr>
              <a:t>에 의해 소스 코드 제공</a:t>
            </a:r>
            <a:endParaRPr lang="ko-KR" altLang="en-US" sz="2100" dirty="0">
              <a:solidFill>
                <a:schemeClr val="tx1"/>
              </a:solidFill>
            </a:endParaRPr>
          </a:p>
          <a:p>
            <a:pPr lvl="1"/>
            <a:r>
              <a:rPr lang="en-US" altLang="ko-KR" sz="2100" dirty="0">
                <a:solidFill>
                  <a:schemeClr val="tx1"/>
                </a:solidFill>
              </a:rPr>
              <a:t>GPL </a:t>
            </a:r>
            <a:r>
              <a:rPr lang="ko-KR" altLang="en-US" sz="2100" dirty="0">
                <a:solidFill>
                  <a:schemeClr val="tx1"/>
                </a:solidFill>
              </a:rPr>
              <a:t>소프트웨어를 배포하는 경우</a:t>
            </a:r>
            <a:r>
              <a:rPr lang="en-US" altLang="ko-KR" sz="2100" dirty="0">
                <a:solidFill>
                  <a:schemeClr val="tx1"/>
                </a:solidFill>
              </a:rPr>
              <a:t>, </a:t>
            </a:r>
            <a:r>
              <a:rPr lang="ko-KR" altLang="en-US" sz="2100" dirty="0">
                <a:solidFill>
                  <a:schemeClr val="tx1"/>
                </a:solidFill>
              </a:rPr>
              <a:t>소스 코드 그 자체를 함께 배포하거나 또는 소스코드를 제공받을 수 있는 방법에 대한 정보를 함께 제공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BF711-8AB3-475B-B651-FB224BC6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65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수업 조교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김지현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연구실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아산공학관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#222-2</a:t>
            </a:r>
          </a:p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이메일 주소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  <a:r>
              <a:rPr lang="en-US" altLang="ko-KR" sz="3200" dirty="0">
                <a:latin typeface="+mj-ea"/>
                <a:ea typeface="+mj-ea"/>
                <a:hlinkClick r:id="rId4"/>
              </a:rPr>
              <a:t>jjihyeon@ewhain.net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면담시간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이메일로 면담 신청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E3DCFE8-C8BF-46FA-A749-E2BA1C8D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교과목 개요 </a:t>
            </a:r>
            <a:r>
              <a:rPr lang="en-US" altLang="ko-KR" dirty="0"/>
              <a:t>– </a:t>
            </a:r>
            <a:r>
              <a:rPr lang="ko-KR" altLang="en-US" dirty="0"/>
              <a:t>수업 조교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6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A4BB-5DD6-426A-A51E-4FC11F50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655"/>
            <a:ext cx="8286750" cy="1325563"/>
          </a:xfrm>
        </p:spPr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오픈 소스 라이선스의 종류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2FFF5-6D10-4FE2-BA38-3E739327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1420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tx1"/>
                </a:solidFill>
              </a:rPr>
              <a:t>LGPL v2+: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GPL </a:t>
            </a:r>
            <a:r>
              <a:rPr lang="ko-KR" altLang="en-US" sz="2400" dirty="0">
                <a:solidFill>
                  <a:schemeClr val="tx1"/>
                </a:solidFill>
              </a:rPr>
              <a:t>라이선스를 사용하기만 해도 소스코드를 </a:t>
            </a:r>
            <a:r>
              <a:rPr lang="ko-KR" altLang="en-US" sz="2400" dirty="0" err="1">
                <a:solidFill>
                  <a:schemeClr val="tx1"/>
                </a:solidFill>
              </a:rPr>
              <a:t>공개해야되는</a:t>
            </a:r>
            <a:r>
              <a:rPr lang="ko-KR" altLang="en-US" sz="2400" dirty="0">
                <a:solidFill>
                  <a:schemeClr val="tx1"/>
                </a:solidFill>
              </a:rPr>
              <a:t> 부담완화를 위해 라이브러리와 모듈로의 링크를 허용한 라이선스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의무사항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100" dirty="0">
                <a:solidFill>
                  <a:schemeClr val="tx1"/>
                </a:solidFill>
              </a:rPr>
              <a:t>소프트웨어를 배포하는 경우 저작권 표시</a:t>
            </a:r>
            <a:r>
              <a:rPr lang="en-US" altLang="ko-KR" sz="2100" dirty="0">
                <a:solidFill>
                  <a:schemeClr val="tx1"/>
                </a:solidFill>
              </a:rPr>
              <a:t>, </a:t>
            </a:r>
            <a:r>
              <a:rPr lang="ko-KR" altLang="en-US" sz="2100" dirty="0">
                <a:solidFill>
                  <a:schemeClr val="tx1"/>
                </a:solidFill>
              </a:rPr>
              <a:t>보증책임이 없다는 표시 및 </a:t>
            </a:r>
            <a:r>
              <a:rPr lang="en-US" altLang="ko-KR" sz="2100" dirty="0">
                <a:solidFill>
                  <a:schemeClr val="tx1"/>
                </a:solidFill>
              </a:rPr>
              <a:t>LGPL</a:t>
            </a:r>
            <a:r>
              <a:rPr lang="ko-KR" altLang="en-US" sz="2100" dirty="0">
                <a:solidFill>
                  <a:schemeClr val="tx1"/>
                </a:solidFill>
              </a:rPr>
              <a:t>에 의해 배포된다는 사실 명시</a:t>
            </a:r>
          </a:p>
          <a:p>
            <a:pPr lvl="1"/>
            <a:r>
              <a:rPr lang="en-US" altLang="ko-KR" sz="2100" b="1" dirty="0">
                <a:solidFill>
                  <a:schemeClr val="tx1"/>
                </a:solidFill>
              </a:rPr>
              <a:t>LGPL Library</a:t>
            </a:r>
            <a:r>
              <a:rPr lang="ko-KR" altLang="en-US" sz="2100" dirty="0">
                <a:solidFill>
                  <a:schemeClr val="tx1"/>
                </a:solidFill>
              </a:rPr>
              <a:t>의 일부를 수정하는 경우 수정한 </a:t>
            </a:r>
            <a:r>
              <a:rPr lang="en-US" altLang="ko-KR" sz="2100" dirty="0">
                <a:solidFill>
                  <a:schemeClr val="tx1"/>
                </a:solidFill>
              </a:rPr>
              <a:t>Library</a:t>
            </a:r>
            <a:r>
              <a:rPr lang="ko-KR" altLang="en-US" sz="2100" dirty="0">
                <a:solidFill>
                  <a:schemeClr val="tx1"/>
                </a:solidFill>
              </a:rPr>
              <a:t>를 </a:t>
            </a:r>
            <a:r>
              <a:rPr lang="en-US" altLang="ko-KR" sz="2100" dirty="0">
                <a:solidFill>
                  <a:schemeClr val="tx1"/>
                </a:solidFill>
              </a:rPr>
              <a:t>LGPL</a:t>
            </a:r>
            <a:r>
              <a:rPr lang="ko-KR" altLang="en-US" sz="2100" dirty="0">
                <a:solidFill>
                  <a:schemeClr val="tx1"/>
                </a:solidFill>
              </a:rPr>
              <a:t>에 의해 소스코드 공개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BF711-8AB3-475B-B651-FB224BC6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741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A4BB-5DD6-426A-A51E-4FC11F50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655"/>
            <a:ext cx="8286750" cy="1325563"/>
          </a:xfrm>
        </p:spPr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오픈 소스 라이선스의 종류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2FFF5-6D10-4FE2-BA38-3E739327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1420"/>
            <a:ext cx="82867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tx1"/>
                </a:solidFill>
              </a:rPr>
              <a:t>BSD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License: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GPL</a:t>
            </a:r>
            <a:r>
              <a:rPr lang="ko-KR" altLang="en-US" sz="2400" dirty="0">
                <a:solidFill>
                  <a:schemeClr val="tx1"/>
                </a:solidFill>
              </a:rPr>
              <a:t>이나 </a:t>
            </a:r>
            <a:r>
              <a:rPr lang="en-US" altLang="ko-KR" sz="2400" dirty="0">
                <a:solidFill>
                  <a:schemeClr val="tx1"/>
                </a:solidFill>
              </a:rPr>
              <a:t>LGPL</a:t>
            </a:r>
            <a:r>
              <a:rPr lang="ko-KR" altLang="en-US" sz="2400" dirty="0">
                <a:solidFill>
                  <a:schemeClr val="tx1"/>
                </a:solidFill>
              </a:rPr>
              <a:t>보다 덜 제한적이기 때문에 허용 범위가 넓고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소스코드를 공개하지 않아도 된다는 장점이 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의무사항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1900" dirty="0">
                <a:solidFill>
                  <a:schemeClr val="tx1"/>
                </a:solidFill>
              </a:rPr>
              <a:t>소프트웨어를 배포하는 경우 저작권 표시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보증책임이 없다는 표시</a:t>
            </a:r>
          </a:p>
          <a:p>
            <a:pPr lvl="1"/>
            <a:r>
              <a:rPr lang="ko-KR" altLang="en-US" sz="1900" dirty="0">
                <a:solidFill>
                  <a:schemeClr val="tx1"/>
                </a:solidFill>
              </a:rPr>
              <a:t>수정 프로그램에 대한 소스 코드의 공개를 요구하지 않기 때문에 </a:t>
            </a:r>
            <a:r>
              <a:rPr lang="ko-KR" altLang="en-US" sz="1900" b="1" dirty="0">
                <a:solidFill>
                  <a:schemeClr val="tx1"/>
                </a:solidFill>
              </a:rPr>
              <a:t>상용 소프트웨어에 무제한 사용가능</a:t>
            </a:r>
            <a:endParaRPr lang="ko-KR" altLang="en-US" sz="1900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BF711-8AB3-475B-B651-FB224BC6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897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A4BB-5DD6-426A-A51E-4FC11F50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655"/>
            <a:ext cx="8286750" cy="1325563"/>
          </a:xfrm>
        </p:spPr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오픈 소스 라이선스의 종류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2FFF5-6D10-4FE2-BA38-3E739327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1420"/>
            <a:ext cx="82867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tx1"/>
                </a:solidFill>
              </a:rPr>
              <a:t>Apache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License: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아파치 소프트웨어 재단에서 자체적으로 만든 소프트웨어에 대한 라이선스 규정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BSD </a:t>
            </a:r>
            <a:r>
              <a:rPr lang="ko-KR" altLang="en-US" sz="2400" dirty="0">
                <a:solidFill>
                  <a:schemeClr val="tx1"/>
                </a:solidFill>
              </a:rPr>
              <a:t>라이선스처럼 소스코드 공개 의무는 없지만 </a:t>
            </a:r>
            <a:r>
              <a:rPr lang="en-US" altLang="ko-KR" sz="2400" dirty="0">
                <a:solidFill>
                  <a:schemeClr val="tx1"/>
                </a:solidFill>
              </a:rPr>
              <a:t>Apache</a:t>
            </a:r>
            <a:r>
              <a:rPr lang="ko-KR" altLang="en-US" sz="2400" dirty="0">
                <a:solidFill>
                  <a:schemeClr val="tx1"/>
                </a:solidFill>
              </a:rPr>
              <a:t>라는 이름에 대한 상표권을 침해하지 않아야 함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특허권에 대한 내용이 포함되어 있음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BF711-8AB3-475B-B651-FB224BC6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133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A4BB-5DD6-426A-A51E-4FC11F50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655"/>
            <a:ext cx="8286750" cy="1325563"/>
          </a:xfrm>
        </p:spPr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오픈 소스 라이선스의 종류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2FFF5-6D10-4FE2-BA38-3E739327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0218"/>
            <a:ext cx="8286750" cy="49876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tx1"/>
                </a:solidFill>
              </a:rPr>
              <a:t>MPL: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Netscape</a:t>
            </a:r>
            <a:r>
              <a:rPr lang="ko-KR" altLang="en-US" sz="3200" dirty="0">
                <a:solidFill>
                  <a:schemeClr val="tx1"/>
                </a:solidFill>
              </a:rPr>
              <a:t> 웹 브라우저의 소스코드를 공개하기위해 개발된 라이선스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소스코드가 아닌 새로운 파일에 작성된 소스코드에 대해서는 공개 의무 없음 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의무사항</a:t>
            </a:r>
            <a:r>
              <a:rPr lang="en-US" altLang="ko-KR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ko-KR" altLang="en-US" sz="2600" dirty="0">
                <a:solidFill>
                  <a:schemeClr val="tx1"/>
                </a:solidFill>
              </a:rPr>
              <a:t>소프트웨어를 배포하는 경우 저작권 표시</a:t>
            </a:r>
            <a:r>
              <a:rPr lang="en-US" altLang="ko-KR" sz="2600" dirty="0">
                <a:solidFill>
                  <a:schemeClr val="tx1"/>
                </a:solidFill>
              </a:rPr>
              <a:t>, </a:t>
            </a:r>
            <a:r>
              <a:rPr lang="ko-KR" altLang="en-US" sz="2600" dirty="0">
                <a:solidFill>
                  <a:schemeClr val="tx1"/>
                </a:solidFill>
              </a:rPr>
              <a:t>보증책임이 없다는 표시 및 </a:t>
            </a:r>
            <a:r>
              <a:rPr lang="en-US" altLang="ko-KR" sz="2600" dirty="0">
                <a:solidFill>
                  <a:schemeClr val="tx1"/>
                </a:solidFill>
              </a:rPr>
              <a:t>MPL</a:t>
            </a:r>
            <a:r>
              <a:rPr lang="ko-KR" altLang="en-US" sz="2600" dirty="0">
                <a:solidFill>
                  <a:schemeClr val="tx1"/>
                </a:solidFill>
              </a:rPr>
              <a:t>에 의해 배포된다는 사실을 명시</a:t>
            </a:r>
          </a:p>
          <a:p>
            <a:pPr lvl="1"/>
            <a:r>
              <a:rPr lang="en-US" altLang="ko-KR" sz="2600" b="1" dirty="0">
                <a:solidFill>
                  <a:schemeClr val="tx1"/>
                </a:solidFill>
              </a:rPr>
              <a:t>MPL </a:t>
            </a:r>
            <a:r>
              <a:rPr lang="ko-KR" altLang="en-US" sz="2600" b="1" dirty="0">
                <a:solidFill>
                  <a:schemeClr val="tx1"/>
                </a:solidFill>
              </a:rPr>
              <a:t>코드를 수정한 부분은 다시 </a:t>
            </a:r>
            <a:r>
              <a:rPr lang="en-US" altLang="ko-KR" sz="2600" b="1" dirty="0">
                <a:solidFill>
                  <a:schemeClr val="tx1"/>
                </a:solidFill>
              </a:rPr>
              <a:t>MPL</a:t>
            </a:r>
            <a:r>
              <a:rPr lang="ko-KR" altLang="en-US" sz="2600" b="1" dirty="0">
                <a:solidFill>
                  <a:schemeClr val="tx1"/>
                </a:solidFill>
              </a:rPr>
              <a:t>에 의해 배포</a:t>
            </a:r>
            <a:endParaRPr lang="ko-KR" altLang="en-US" sz="2600" dirty="0">
              <a:solidFill>
                <a:schemeClr val="tx1"/>
              </a:solidFill>
            </a:endParaRPr>
          </a:p>
          <a:p>
            <a:pPr lvl="1"/>
            <a:r>
              <a:rPr lang="en-US" altLang="ko-KR" sz="2600" dirty="0">
                <a:solidFill>
                  <a:schemeClr val="tx1"/>
                </a:solidFill>
              </a:rPr>
              <a:t>MPL </a:t>
            </a:r>
            <a:r>
              <a:rPr lang="ko-KR" altLang="en-US" sz="2600" dirty="0">
                <a:solidFill>
                  <a:schemeClr val="tx1"/>
                </a:solidFill>
              </a:rPr>
              <a:t>코드와 다른 코드를 결합하여 프로그램을 만들 경우 </a:t>
            </a:r>
            <a:r>
              <a:rPr lang="en-US" altLang="ko-KR" sz="2600" b="1" dirty="0">
                <a:solidFill>
                  <a:schemeClr val="tx1"/>
                </a:solidFill>
              </a:rPr>
              <a:t>MPL </a:t>
            </a:r>
            <a:r>
              <a:rPr lang="ko-KR" altLang="en-US" sz="2600" b="1" dirty="0">
                <a:solidFill>
                  <a:schemeClr val="tx1"/>
                </a:solidFill>
              </a:rPr>
              <a:t>코드를 제외한 결합 프로그램에 대한 소스코드는 공개할 필요가 없음</a:t>
            </a:r>
            <a:endParaRPr lang="ko-KR" altLang="en-US" sz="2600" dirty="0">
              <a:solidFill>
                <a:schemeClr val="tx1"/>
              </a:solidFill>
            </a:endParaRPr>
          </a:p>
          <a:p>
            <a:pPr lvl="1"/>
            <a:r>
              <a:rPr lang="ko-KR" altLang="en-US" sz="2600" dirty="0">
                <a:solidFill>
                  <a:schemeClr val="tx1"/>
                </a:solidFill>
              </a:rPr>
              <a:t>소스코드를 적절한 형태로 제공하는 경우</a:t>
            </a:r>
            <a:r>
              <a:rPr lang="en-US" altLang="ko-KR" sz="2600" dirty="0">
                <a:solidFill>
                  <a:schemeClr val="tx1"/>
                </a:solidFill>
              </a:rPr>
              <a:t>, </a:t>
            </a:r>
            <a:r>
              <a:rPr lang="ko-KR" altLang="en-US" sz="2600" dirty="0">
                <a:solidFill>
                  <a:schemeClr val="tx1"/>
                </a:solidFill>
              </a:rPr>
              <a:t>실행파일에 대한 라이센스는 </a:t>
            </a:r>
            <a:r>
              <a:rPr lang="en-US" altLang="ko-KR" sz="2600" dirty="0">
                <a:solidFill>
                  <a:schemeClr val="tx1"/>
                </a:solidFill>
              </a:rPr>
              <a:t>MPL</a:t>
            </a:r>
            <a:r>
              <a:rPr lang="ko-KR" altLang="en-US" sz="2600" dirty="0">
                <a:solidFill>
                  <a:schemeClr val="tx1"/>
                </a:solidFill>
              </a:rPr>
              <a:t>이 아닌 다른 것으로 선택가능</a:t>
            </a:r>
          </a:p>
          <a:p>
            <a:pPr lvl="1"/>
            <a:r>
              <a:rPr lang="ko-KR" altLang="en-US" sz="2600" dirty="0">
                <a:solidFill>
                  <a:schemeClr val="tx1"/>
                </a:solidFill>
              </a:rPr>
              <a:t>특허기술이 구현된 프로그램의 경우 관련 사실을 </a:t>
            </a:r>
            <a:r>
              <a:rPr lang="ko-KR" altLang="en-US" sz="2600" b="1" dirty="0">
                <a:solidFill>
                  <a:schemeClr val="tx1"/>
                </a:solidFill>
              </a:rPr>
              <a:t>‘</a:t>
            </a:r>
            <a:r>
              <a:rPr lang="en-US" altLang="ko-KR" sz="2600" b="1" dirty="0">
                <a:solidFill>
                  <a:schemeClr val="tx1"/>
                </a:solidFill>
              </a:rPr>
              <a:t>LEGAL’</a:t>
            </a:r>
            <a:r>
              <a:rPr lang="ko-KR" altLang="en-US" sz="2600" dirty="0">
                <a:solidFill>
                  <a:schemeClr val="tx1"/>
                </a:solidFill>
              </a:rPr>
              <a:t>파일에 기록하여 배포</a:t>
            </a:r>
          </a:p>
          <a:p>
            <a:pPr lvl="1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BF711-8AB3-475B-B651-FB224BC6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809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A4BB-5DD6-426A-A51E-4FC11F50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655"/>
            <a:ext cx="8286750" cy="1325563"/>
          </a:xfrm>
        </p:spPr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오픈 소스 라이선스의 종류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2FFF5-6D10-4FE2-BA38-3E739327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1420"/>
            <a:ext cx="82867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tx1"/>
                </a:solidFill>
              </a:rPr>
              <a:t>MIT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License: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MIT</a:t>
            </a:r>
            <a:r>
              <a:rPr lang="ko-KR" altLang="en-US" sz="2400" dirty="0">
                <a:solidFill>
                  <a:schemeClr val="tx1"/>
                </a:solidFill>
              </a:rPr>
              <a:t>에서 해당 대학 소프트웨어 공학도들을 돕기 위해 개발한 라이선스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저작권 관련 명시만 지켜주면 됨 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의무사항</a:t>
            </a:r>
            <a:r>
              <a:rPr lang="en-US" altLang="ko-KR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ko-KR" altLang="en-US" sz="2000" dirty="0">
                <a:solidFill>
                  <a:schemeClr val="tx1"/>
                </a:solidFill>
              </a:rPr>
              <a:t>이 소프트웨어를 누구라도 무상으로 제한없이 취급해도 좋다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2000" dirty="0">
                <a:solidFill>
                  <a:schemeClr val="tx1"/>
                </a:solidFill>
              </a:rPr>
              <a:t>저자 또는 저작권자는 소프트웨어에 관해서 아무런 책임을 지지 않는다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BF711-8AB3-475B-B651-FB224BC6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08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40E0F-EC40-469A-96EC-751BF144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라이선스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DB62D-1BAA-46E8-AE31-134F342A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349DB9-D9B8-4981-A01C-F7FA5AA5D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93703"/>
              </p:ext>
            </p:extLst>
          </p:nvPr>
        </p:nvGraphicFramePr>
        <p:xfrm>
          <a:off x="285750" y="1621420"/>
          <a:ext cx="8501065" cy="4351338"/>
        </p:xfrm>
        <a:graphic>
          <a:graphicData uri="http://schemas.openxmlformats.org/drawingml/2006/table">
            <a:tbl>
              <a:tblPr/>
              <a:tblGrid>
                <a:gridCol w="1740255">
                  <a:extLst>
                    <a:ext uri="{9D8B030D-6E8A-4147-A177-3AD203B41FA5}">
                      <a16:colId xmlns:a16="http://schemas.microsoft.com/office/drawing/2014/main" val="3257414751"/>
                    </a:ext>
                  </a:extLst>
                </a:gridCol>
                <a:gridCol w="1093434">
                  <a:extLst>
                    <a:ext uri="{9D8B030D-6E8A-4147-A177-3AD203B41FA5}">
                      <a16:colId xmlns:a16="http://schemas.microsoft.com/office/drawing/2014/main" val="1295799449"/>
                    </a:ext>
                  </a:extLst>
                </a:gridCol>
                <a:gridCol w="952499">
                  <a:extLst>
                    <a:ext uri="{9D8B030D-6E8A-4147-A177-3AD203B41FA5}">
                      <a16:colId xmlns:a16="http://schemas.microsoft.com/office/drawing/2014/main" val="2356727574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84700544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3512895188"/>
                    </a:ext>
                  </a:extLst>
                </a:gridCol>
                <a:gridCol w="1271586">
                  <a:extLst>
                    <a:ext uri="{9D8B030D-6E8A-4147-A177-3AD203B41FA5}">
                      <a16:colId xmlns:a16="http://schemas.microsoft.com/office/drawing/2014/main" val="3294642505"/>
                    </a:ext>
                  </a:extLst>
                </a:gridCol>
                <a:gridCol w="1157290">
                  <a:extLst>
                    <a:ext uri="{9D8B030D-6E8A-4147-A177-3AD203B41FA5}">
                      <a16:colId xmlns:a16="http://schemas.microsoft.com/office/drawing/2014/main" val="288305302"/>
                    </a:ext>
                  </a:extLst>
                </a:gridCol>
              </a:tblGrid>
              <a:tr h="96494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R" altLang="en-US" sz="1400" b="1" dirty="0">
                          <a:effectLst/>
                        </a:rPr>
                      </a:br>
                      <a:r>
                        <a:rPr lang="ko-KR" altLang="en-US" sz="1400" b="1" dirty="0">
                          <a:effectLst/>
                        </a:rPr>
                        <a:t>무료 이용</a:t>
                      </a:r>
                      <a:br>
                        <a:rPr lang="ko-KR" altLang="en-US" sz="1400" b="1" dirty="0">
                          <a:effectLst/>
                        </a:rPr>
                      </a:br>
                      <a:r>
                        <a:rPr lang="ko-KR" altLang="en-US" sz="1400" b="1" dirty="0">
                          <a:effectLst/>
                        </a:rPr>
                        <a:t>가능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effectLst/>
                        </a:rPr>
                        <a:t>배포 허용</a:t>
                      </a:r>
                      <a:br>
                        <a:rPr lang="ko-KR" altLang="en-US" sz="1400" b="1">
                          <a:effectLst/>
                        </a:rPr>
                      </a:br>
                      <a:r>
                        <a:rPr lang="ko-KR" altLang="en-US" sz="1400" b="1">
                          <a:effectLst/>
                        </a:rPr>
                        <a:t>가능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소스 코드</a:t>
                      </a:r>
                      <a:br>
                        <a:rPr lang="ko-KR" altLang="en-US" sz="1400" b="1" dirty="0">
                          <a:effectLst/>
                        </a:rPr>
                      </a:br>
                      <a:r>
                        <a:rPr lang="ko-KR" altLang="en-US" sz="1400" b="1" dirty="0">
                          <a:effectLst/>
                        </a:rPr>
                        <a:t>취득 가능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effectLst/>
                        </a:rPr>
                        <a:t>소스 코드</a:t>
                      </a:r>
                      <a:br>
                        <a:rPr lang="ko-KR" altLang="en-US" sz="1400" b="1">
                          <a:effectLst/>
                        </a:rPr>
                      </a:br>
                      <a:r>
                        <a:rPr lang="ko-KR" altLang="en-US" sz="1400" b="1">
                          <a:effectLst/>
                        </a:rPr>
                        <a:t>수정 가능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effectLst/>
                        </a:rPr>
                        <a:t>2</a:t>
                      </a:r>
                      <a:r>
                        <a:rPr lang="ko-KR" altLang="en-US" sz="1400" b="1">
                          <a:effectLst/>
                        </a:rPr>
                        <a:t>차적 저작물</a:t>
                      </a:r>
                      <a:br>
                        <a:rPr lang="ko-KR" altLang="en-US" sz="1400" b="1">
                          <a:effectLst/>
                        </a:rPr>
                      </a:br>
                      <a:r>
                        <a:rPr lang="ko-KR" altLang="en-US" sz="1400" b="1">
                          <a:effectLst/>
                        </a:rPr>
                        <a:t>재공개 의무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독점 </a:t>
                      </a:r>
                      <a:r>
                        <a:rPr lang="en-US" altLang="ko-KR" sz="1400" b="1" dirty="0">
                          <a:effectLst/>
                        </a:rPr>
                        <a:t>SW</a:t>
                      </a:r>
                      <a:r>
                        <a:rPr lang="ko-KR" altLang="en-US" sz="1400" b="1" dirty="0">
                          <a:effectLst/>
                        </a:rPr>
                        <a:t>와</a:t>
                      </a:r>
                      <a:br>
                        <a:rPr lang="ko-KR" altLang="en-US" sz="1400" b="1" dirty="0">
                          <a:effectLst/>
                        </a:rPr>
                      </a:br>
                      <a:r>
                        <a:rPr lang="ko-KR" altLang="en-US" sz="1400" b="1" dirty="0">
                          <a:effectLst/>
                        </a:rPr>
                        <a:t>결합 가능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38951"/>
                  </a:ext>
                </a:extLst>
              </a:tr>
              <a:tr h="52798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4183C4"/>
                          </a:solidFill>
                          <a:effectLst/>
                          <a:hlinkClick r:id="rId2"/>
                        </a:rPr>
                        <a:t>MIT License</a:t>
                      </a:r>
                      <a:endParaRPr lang="en-US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X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250328"/>
                  </a:ext>
                </a:extLst>
              </a:tr>
              <a:tr h="96494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4183C4"/>
                          </a:solidFill>
                          <a:effectLst/>
                          <a:hlinkClick r:id="rId3"/>
                        </a:rPr>
                        <a:t>BSD 2-Clause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 u="none" strike="noStrike">
                          <a:solidFill>
                            <a:srgbClr val="4183C4"/>
                          </a:solidFill>
                          <a:effectLst/>
                          <a:hlinkClick r:id="rId4"/>
                        </a:rPr>
                        <a:t>BSD 3-Clause</a:t>
                      </a:r>
                      <a:endParaRPr lang="en-US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X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323072"/>
                  </a:ext>
                </a:extLst>
              </a:tr>
              <a:tr h="746464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4183C4"/>
                          </a:solidFill>
                          <a:effectLst/>
                          <a:hlinkClick r:id="rId5"/>
                        </a:rPr>
                        <a:t>Apache License 2.0</a:t>
                      </a:r>
                      <a:endParaRPr lang="en-US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X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56152"/>
                  </a:ext>
                </a:extLst>
              </a:tr>
              <a:tr h="52798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4183C4"/>
                          </a:solidFill>
                          <a:effectLst/>
                          <a:hlinkClick r:id="rId6"/>
                        </a:rPr>
                        <a:t>GPLv2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 u="none" strike="noStrike">
                          <a:solidFill>
                            <a:srgbClr val="4183C4"/>
                          </a:solidFill>
                          <a:effectLst/>
                          <a:hlinkClick r:id="rId7"/>
                        </a:rPr>
                        <a:t>GPLv3</a:t>
                      </a:r>
                      <a:endParaRPr lang="en-US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X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13398"/>
                  </a:ext>
                </a:extLst>
              </a:tr>
              <a:tr h="309509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4183C4"/>
                          </a:solidFill>
                          <a:effectLst/>
                          <a:hlinkClick r:id="rId8"/>
                        </a:rPr>
                        <a:t>LGPLv2</a:t>
                      </a:r>
                      <a:endParaRPr lang="en-US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09714"/>
                  </a:ext>
                </a:extLst>
              </a:tr>
              <a:tr h="309509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4183C4"/>
                          </a:solidFill>
                          <a:effectLst/>
                          <a:hlinkClick r:id="rId9"/>
                        </a:rPr>
                        <a:t>MPL</a:t>
                      </a:r>
                      <a:endParaRPr lang="en-US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4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047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09D36-8DBA-47DC-9D40-48123558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바르게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8BA8D-A669-4D37-9DFD-35C7F3CE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오픈소스를 사용하기 전에 라이선스를 확인하고 라이선스의 의무 사항을 준수해야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1: </a:t>
            </a:r>
            <a:r>
              <a:rPr lang="ko-KR" altLang="en-US" dirty="0"/>
              <a:t>오픈소스 라이선스 확인</a:t>
            </a:r>
            <a:endParaRPr lang="en-US" altLang="ko-KR" dirty="0"/>
          </a:p>
          <a:p>
            <a:pPr lvl="1"/>
            <a:r>
              <a:rPr lang="ko-KR" altLang="en-US" dirty="0"/>
              <a:t>별도의 홈페이지가 있는 경우</a:t>
            </a:r>
            <a:r>
              <a:rPr lang="en-US" altLang="ko-KR" dirty="0"/>
              <a:t>, </a:t>
            </a:r>
            <a:r>
              <a:rPr lang="ko-KR" altLang="en-US" dirty="0"/>
              <a:t>홈페이지에서 확인 가능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저장소가 있는 경우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README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소스코드 내 </a:t>
            </a:r>
            <a:r>
              <a:rPr lang="en-US" altLang="ko-KR" dirty="0"/>
              <a:t>COPYING </a:t>
            </a:r>
            <a:r>
              <a:rPr lang="ko-KR" altLang="en-US" dirty="0"/>
              <a:t>문서</a:t>
            </a:r>
            <a:r>
              <a:rPr lang="en-US" altLang="ko-KR" dirty="0"/>
              <a:t>, LICENSE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혹은 소스 코드 내 주석</a:t>
            </a:r>
            <a:endParaRPr lang="en-US" altLang="ko-KR" dirty="0"/>
          </a:p>
          <a:p>
            <a:pPr lvl="1"/>
            <a:r>
              <a:rPr lang="ko-KR" altLang="en-US" dirty="0"/>
              <a:t>검색으로 찾은 소스 코드의 경우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소스 코드 내 주석</a:t>
            </a:r>
            <a:r>
              <a:rPr lang="en-US" altLang="ko-KR" dirty="0"/>
              <a:t>, </a:t>
            </a:r>
            <a:r>
              <a:rPr lang="ko-KR" altLang="en-US" dirty="0"/>
              <a:t>개발자의 답변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A9CD1-74EA-4F19-AA00-A0F5A8D5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E99493-39F2-40E0-96A4-9B13EFA85028}"/>
              </a:ext>
            </a:extLst>
          </p:cNvPr>
          <p:cNvSpPr/>
          <p:nvPr/>
        </p:nvSpPr>
        <p:spPr>
          <a:xfrm>
            <a:off x="4973626" y="4015254"/>
            <a:ext cx="335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https://github.com/torvalds/linux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734EBC-8496-4610-BEA7-0AF19D71196B}"/>
              </a:ext>
            </a:extLst>
          </p:cNvPr>
          <p:cNvSpPr/>
          <p:nvPr/>
        </p:nvSpPr>
        <p:spPr>
          <a:xfrm>
            <a:off x="5835001" y="3024927"/>
            <a:ext cx="268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http://tomcat.apache.org/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644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09D36-8DBA-47DC-9D40-48123558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바르게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8BA8D-A669-4D37-9DFD-35C7F3CE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2: </a:t>
            </a:r>
            <a:r>
              <a:rPr lang="ko-KR" altLang="en-US" dirty="0"/>
              <a:t>의무 사항 준수</a:t>
            </a:r>
            <a:endParaRPr lang="en-US" altLang="ko-KR" dirty="0"/>
          </a:p>
          <a:p>
            <a:pPr lvl="1"/>
            <a:r>
              <a:rPr lang="ko-KR" altLang="en-US" dirty="0"/>
              <a:t>어플리케이션으로 배포하는 경우</a:t>
            </a:r>
            <a:endParaRPr lang="en-US" altLang="ko-KR" dirty="0"/>
          </a:p>
          <a:p>
            <a:pPr lvl="2"/>
            <a:r>
              <a:rPr lang="ko-KR" altLang="en-US" dirty="0"/>
              <a:t>설정 메뉴 하위에 법적 공지나 오픈소스 라이선스 메뉴를 두어 저작권과 라이선스 정보를 표기할 수 있음</a:t>
            </a:r>
            <a:endParaRPr lang="en-US" altLang="ko-KR" dirty="0"/>
          </a:p>
          <a:p>
            <a:pPr lvl="2"/>
            <a:r>
              <a:rPr lang="en-US" altLang="ko-KR" dirty="0"/>
              <a:t>iOS</a:t>
            </a:r>
            <a:r>
              <a:rPr lang="ko-KR" altLang="en-US" dirty="0"/>
              <a:t>용 네이버 지도 앱 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A9CD1-74EA-4F19-AA00-A0F5A8D5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1C926-91F1-486B-BC2F-2B4A181D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80" y="3968251"/>
            <a:ext cx="3380811" cy="28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01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09D36-8DBA-47DC-9D40-48123558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바르게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8BA8D-A669-4D37-9DFD-35C7F3CE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2: </a:t>
            </a:r>
            <a:r>
              <a:rPr lang="ko-KR" altLang="en-US" dirty="0"/>
              <a:t>의무 사항 준수</a:t>
            </a:r>
            <a:endParaRPr lang="en-US" altLang="ko-KR" dirty="0"/>
          </a:p>
          <a:p>
            <a:pPr lvl="1"/>
            <a:r>
              <a:rPr lang="ko-KR" altLang="en-US" dirty="0"/>
              <a:t>오픈소스로 재배포하는 경우</a:t>
            </a:r>
            <a:endParaRPr lang="en-US" altLang="ko-KR" dirty="0"/>
          </a:p>
          <a:p>
            <a:pPr lvl="2"/>
            <a:r>
              <a:rPr lang="ko-KR" altLang="en-US" dirty="0"/>
              <a:t>새로운 프로젝트의 </a:t>
            </a:r>
            <a:r>
              <a:rPr lang="en-US" altLang="ko-KR" dirty="0"/>
              <a:t>NOTICE</a:t>
            </a:r>
            <a:r>
              <a:rPr lang="ko-KR" altLang="en-US" dirty="0"/>
              <a:t>문서나 </a:t>
            </a:r>
            <a:r>
              <a:rPr lang="ko-KR" altLang="en-US" dirty="0" err="1"/>
              <a:t>서드파티관련</a:t>
            </a:r>
            <a:r>
              <a:rPr lang="ko-KR" altLang="en-US" dirty="0"/>
              <a:t> 메뉴에서 저작권과 라이선스 정보를 표기할 수 있음</a:t>
            </a:r>
            <a:endParaRPr lang="en-US" altLang="ko-KR" dirty="0"/>
          </a:p>
          <a:p>
            <a:pPr lvl="2"/>
            <a:r>
              <a:rPr lang="en-US" altLang="ko-KR" dirty="0"/>
              <a:t>Pinpoint </a:t>
            </a:r>
            <a:r>
              <a:rPr lang="ko-KR" altLang="en-US" dirty="0"/>
              <a:t>프로젝트의 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A9CD1-74EA-4F19-AA00-A0F5A8D5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7B782-F36C-4D5D-BF76-6D4513C1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8" y="4334877"/>
            <a:ext cx="5866836" cy="25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65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E17F-845D-4278-9368-9A7567B9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참고용 동영상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9685F-3A29-47FD-9C0C-2A019750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5" name="온라인 미디어 4">
            <a:hlinkClick r:id="" action="ppaction://media"/>
            <a:extLst>
              <a:ext uri="{FF2B5EF4-FFF2-40B4-BE49-F238E27FC236}">
                <a16:creationId xmlns:a16="http://schemas.microsoft.com/office/drawing/2014/main" id="{A0B5C0A9-6DE3-4776-818D-33EFF99691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7213" y="1428006"/>
            <a:ext cx="8008938" cy="4505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D345DC-CA7C-4DD3-A904-D41C0586A888}"/>
              </a:ext>
            </a:extLst>
          </p:cNvPr>
          <p:cNvSpPr txBox="1"/>
          <p:nvPr/>
        </p:nvSpPr>
        <p:spPr>
          <a:xfrm>
            <a:off x="2843213" y="6125776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https://youtu.be/K7qpiEN4DRI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02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수업시간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수요일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6-7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교시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(15:30 – 16:45) </a:t>
            </a: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Thu. 4 (12:30 – 13:45)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</a:p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장소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아산공학관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125-1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호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D10828-7BC8-41F9-A2BC-BEE4420E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교과목 개요 </a:t>
            </a:r>
            <a:r>
              <a:rPr lang="en-US" altLang="ko-KR" dirty="0"/>
              <a:t>– </a:t>
            </a:r>
            <a:r>
              <a:rPr lang="ko-KR" altLang="en-US" dirty="0"/>
              <a:t>수업 일시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45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900" b="1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30371" y="2607015"/>
            <a:ext cx="7236836" cy="314064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오픈 소스 소프트웨어란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오픈 소스 정의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오픈 소스 라이선스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오픈 소스 프로젝트 사례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오픈 소스 프로젝트 참여하기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유명 오픈 소스 소프트웨어 소개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유명 오픈 </a:t>
            </a:r>
            <a:r>
              <a:rPr lang="en-US" altLang="ko-KR" sz="3600" dirty="0"/>
              <a:t>API </a:t>
            </a:r>
            <a:r>
              <a:rPr lang="ko-KR" altLang="en-US" sz="3600" dirty="0"/>
              <a:t>소개   </a:t>
            </a:r>
            <a:endParaRPr lang="en-US" altLang="ko-KR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50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26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4"/>
    </mc:Choice>
    <mc:Fallback xmlns="">
      <p:transition spd="slow" advTm="18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F3FAF-CDD8-4720-8E52-3FA43A6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85274-0D58-4083-AA23-9B4EA2E4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Linux Kernel</a:t>
            </a:r>
          </a:p>
          <a:p>
            <a:pPr lvl="1"/>
            <a:r>
              <a:rPr lang="en-US" altLang="ko-KR" dirty="0"/>
              <a:t>Unix </a:t>
            </a:r>
            <a:r>
              <a:rPr lang="ko-KR" altLang="en-US" dirty="0"/>
              <a:t>와 비슷한 오픈소스 운영체제 커널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GNU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 프로젝트</a:t>
            </a:r>
            <a:endParaRPr lang="en-US" altLang="ko-KR" dirty="0"/>
          </a:p>
          <a:p>
            <a:pPr lvl="1"/>
            <a:r>
              <a:rPr lang="ko-KR" altLang="en-US" dirty="0"/>
              <a:t>오픈 소스 소프트웨어의 대표적인 예 </a:t>
            </a:r>
            <a:endParaRPr lang="en-US" altLang="ko-KR" dirty="0"/>
          </a:p>
          <a:p>
            <a:pPr lvl="1"/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개발 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: C, </a:t>
            </a:r>
            <a:r>
              <a:rPr lang="ko-KR" altLang="en-US" dirty="0"/>
              <a:t>어셈블리</a:t>
            </a:r>
            <a:endParaRPr lang="en-US" altLang="ko-KR" dirty="0"/>
          </a:p>
          <a:p>
            <a:pPr lvl="1"/>
            <a:r>
              <a:rPr lang="en-US" altLang="ko-KR" dirty="0"/>
              <a:t>GPL </a:t>
            </a:r>
            <a:r>
              <a:rPr lang="ko-KR" altLang="en-US" dirty="0"/>
              <a:t>라이선스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41406-99A4-4611-BF72-B2CA8D54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pic>
        <p:nvPicPr>
          <p:cNvPr id="33794" name="Picture 2" descr="https://coss.fi/wp-content/uploads/2015/02/linux-300x204.jpg">
            <a:extLst>
              <a:ext uri="{FF2B5EF4-FFF2-40B4-BE49-F238E27FC236}">
                <a16:creationId xmlns:a16="http://schemas.microsoft.com/office/drawing/2014/main" id="{957B6B27-198A-43EC-82B8-02A02D60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74" y="4890245"/>
            <a:ext cx="2857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033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EF299-930A-4333-94F3-6553782E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E1AE6-3FEE-42E0-8B75-E291665F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Ubuntu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우분투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리눅스계열</a:t>
            </a:r>
            <a:r>
              <a:rPr lang="ko-KR" altLang="en-US" dirty="0"/>
              <a:t> 오픈소스 운영체제</a:t>
            </a:r>
            <a:endParaRPr lang="en-US" altLang="ko-KR" dirty="0"/>
          </a:p>
          <a:p>
            <a:pPr lvl="1"/>
            <a:r>
              <a:rPr lang="ko-KR" altLang="en-US" dirty="0"/>
              <a:t>대부분 </a:t>
            </a:r>
            <a:r>
              <a:rPr lang="en-US" altLang="ko-KR" dirty="0"/>
              <a:t>GPL </a:t>
            </a:r>
            <a:r>
              <a:rPr lang="ko-KR" altLang="en-US" dirty="0"/>
              <a:t>라이선스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837CD4-1FEE-478B-A1CB-2C3EB384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pic>
        <p:nvPicPr>
          <p:cNvPr id="45058" name="Picture 2" descr="Image result for ubuntu logo">
            <a:extLst>
              <a:ext uri="{FF2B5EF4-FFF2-40B4-BE49-F238E27FC236}">
                <a16:creationId xmlns:a16="http://schemas.microsoft.com/office/drawing/2014/main" id="{72A5F6E8-7762-4DB8-B8E4-E22FB102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74" y="4375895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1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F3FAF-CDD8-4720-8E52-3FA43A6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85274-0D58-4083-AA23-9B4EA2E4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</a:p>
          <a:p>
            <a:pPr lvl="1"/>
            <a:r>
              <a:rPr lang="ko-KR" altLang="en-US" dirty="0"/>
              <a:t>구글에서 모바일 운영체제 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: </a:t>
            </a:r>
            <a:r>
              <a:rPr lang="ko-KR" altLang="en-US" dirty="0"/>
              <a:t>자바</a:t>
            </a:r>
            <a:r>
              <a:rPr lang="en-US" altLang="ko-KR" dirty="0"/>
              <a:t>(UI),</a:t>
            </a:r>
            <a:r>
              <a:rPr lang="ko-KR" altLang="en-US" dirty="0"/>
              <a:t> </a:t>
            </a:r>
            <a:r>
              <a:rPr lang="en-US" altLang="ko-KR" dirty="0"/>
              <a:t>C(</a:t>
            </a:r>
            <a:r>
              <a:rPr lang="ko-KR" altLang="en-US" dirty="0"/>
              <a:t>코어</a:t>
            </a:r>
            <a:r>
              <a:rPr lang="en-US" altLang="ko-KR" dirty="0"/>
              <a:t>), C++, … </a:t>
            </a:r>
          </a:p>
          <a:p>
            <a:pPr lvl="1"/>
            <a:r>
              <a:rPr lang="en-US" altLang="ko-KR" dirty="0"/>
              <a:t>Apache</a:t>
            </a:r>
            <a:r>
              <a:rPr lang="ko-KR" altLang="en-US" dirty="0"/>
              <a:t> 라이선스 </a:t>
            </a:r>
            <a:r>
              <a:rPr lang="en-US" altLang="ko-KR" dirty="0"/>
              <a:t>2.0, GPL v2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41406-99A4-4611-BF72-B2CA8D54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44042" name="Picture 10" descr="Image result for android logo">
            <a:extLst>
              <a:ext uri="{FF2B5EF4-FFF2-40B4-BE49-F238E27FC236}">
                <a16:creationId xmlns:a16="http://schemas.microsoft.com/office/drawing/2014/main" id="{EE772C61-64FA-40D6-BE3B-F0060AD6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5383164"/>
            <a:ext cx="2900362" cy="145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47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FBB1B-DD41-48B2-A835-55699D18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pic>
        <p:nvPicPr>
          <p:cNvPr id="52226" name="Picture 2" descr="Image result for mysql">
            <a:extLst>
              <a:ext uri="{FF2B5EF4-FFF2-40B4-BE49-F238E27FC236}">
                <a16:creationId xmlns:a16="http://schemas.microsoft.com/office/drawing/2014/main" id="{F5013001-F822-4DDC-965D-27BE6181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299" y="4761677"/>
            <a:ext cx="2886075" cy="148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6933A73-A639-4C53-876C-D3D6A307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A302E1C-4C5C-47E2-A140-7ECDD492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MySQL</a:t>
            </a:r>
          </a:p>
          <a:p>
            <a:pPr lvl="1"/>
            <a:r>
              <a:rPr lang="ko-KR" altLang="en-US" dirty="0"/>
              <a:t>관계형 데이터베이스 관리 시스템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: C, C++</a:t>
            </a:r>
          </a:p>
          <a:p>
            <a:pPr lvl="1"/>
            <a:r>
              <a:rPr lang="en-US" altLang="ko-KR" dirty="0"/>
              <a:t>GPL</a:t>
            </a:r>
            <a:r>
              <a:rPr lang="ko-KR" altLang="en-US" dirty="0"/>
              <a:t> </a:t>
            </a:r>
            <a:r>
              <a:rPr lang="en-US" altLang="ko-KR" dirty="0"/>
              <a:t>v2</a:t>
            </a:r>
            <a:r>
              <a:rPr lang="ko-KR" altLang="en-US" dirty="0"/>
              <a:t>과 그 밖에 </a:t>
            </a:r>
          </a:p>
        </p:txBody>
      </p:sp>
    </p:spTree>
    <p:extLst>
      <p:ext uri="{BB962C8B-B14F-4D97-AF65-F5344CB8AC3E}">
        <p14:creationId xmlns:p14="http://schemas.microsoft.com/office/powerpoint/2010/main" val="2291131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F3FAF-CDD8-4720-8E52-3FA43A6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85274-0D58-4083-AA23-9B4EA2E4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Apache HTTP Server </a:t>
            </a:r>
          </a:p>
          <a:p>
            <a:pPr lvl="1"/>
            <a:r>
              <a:rPr lang="ko-KR" altLang="en-US" dirty="0"/>
              <a:t>오픈소스 웹서버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: C, XML</a:t>
            </a:r>
          </a:p>
          <a:p>
            <a:pPr lvl="1"/>
            <a:r>
              <a:rPr lang="en-US" altLang="ko-KR" dirty="0"/>
              <a:t>Apache</a:t>
            </a:r>
            <a:r>
              <a:rPr lang="ko-KR" altLang="en-US" dirty="0"/>
              <a:t> 라이선스 </a:t>
            </a:r>
            <a:r>
              <a:rPr lang="en-US" altLang="ko-KR" dirty="0"/>
              <a:t>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41406-99A4-4611-BF72-B2CA8D54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51202" name="Picture 2" descr="Image result for apache http server">
            <a:extLst>
              <a:ext uri="{FF2B5EF4-FFF2-40B4-BE49-F238E27FC236}">
                <a16:creationId xmlns:a16="http://schemas.microsoft.com/office/drawing/2014/main" id="{A6F060ED-F36E-4318-BF61-A65B40EA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790232"/>
            <a:ext cx="2686050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767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F3FAF-CDD8-4720-8E52-3FA43A6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85274-0D58-4083-AA23-9B4EA2E4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OpenOffice </a:t>
            </a:r>
          </a:p>
          <a:p>
            <a:pPr lvl="1"/>
            <a:r>
              <a:rPr lang="ko-KR" altLang="en-US" dirty="0"/>
              <a:t>생산성을 위한 소프트웨어 패키지</a:t>
            </a:r>
            <a:endParaRPr lang="en-US" altLang="ko-KR" dirty="0"/>
          </a:p>
          <a:p>
            <a:pPr lvl="2"/>
            <a:r>
              <a:rPr lang="ko-KR" altLang="en-US" dirty="0"/>
              <a:t>워드 프로세서</a:t>
            </a:r>
            <a:r>
              <a:rPr lang="en-US" altLang="ko-KR" dirty="0"/>
              <a:t>, </a:t>
            </a:r>
            <a:r>
              <a:rPr lang="ko-KR" altLang="en-US" dirty="0"/>
              <a:t>스프레드 시트</a:t>
            </a:r>
            <a:r>
              <a:rPr lang="en-US" altLang="ko-KR" dirty="0"/>
              <a:t>, </a:t>
            </a:r>
            <a:r>
              <a:rPr lang="ko-KR" altLang="en-US" dirty="0"/>
              <a:t>발표 등  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: C++, </a:t>
            </a:r>
            <a:r>
              <a:rPr lang="ko-KR" altLang="en-US" dirty="0"/>
              <a:t>자바</a:t>
            </a:r>
            <a:endParaRPr lang="en-US" altLang="ko-KR" dirty="0"/>
          </a:p>
          <a:p>
            <a:pPr lvl="1"/>
            <a:r>
              <a:rPr lang="en-US" altLang="ko-KR" dirty="0"/>
              <a:t>Apache</a:t>
            </a:r>
            <a:r>
              <a:rPr lang="ko-KR" altLang="en-US" dirty="0"/>
              <a:t> 라이선스 </a:t>
            </a:r>
            <a:r>
              <a:rPr lang="en-US" altLang="ko-KR" dirty="0"/>
              <a:t>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41406-99A4-4611-BF72-B2CA8D54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pic>
        <p:nvPicPr>
          <p:cNvPr id="49154" name="Picture 2" descr="Image result for openoffice">
            <a:extLst>
              <a:ext uri="{FF2B5EF4-FFF2-40B4-BE49-F238E27FC236}">
                <a16:creationId xmlns:a16="http://schemas.microsoft.com/office/drawing/2014/main" id="{E5A8749C-B973-4008-8102-6C4D37BC4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8" r="17027" b="37173"/>
          <a:stretch/>
        </p:blipFill>
        <p:spPr bwMode="auto">
          <a:xfrm>
            <a:off x="4995299" y="5971735"/>
            <a:ext cx="3943350" cy="8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2707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F3FAF-CDD8-4720-8E52-3FA43A6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85274-0D58-4083-AA23-9B4EA2E4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WordPress</a:t>
            </a:r>
          </a:p>
          <a:p>
            <a:pPr lvl="1"/>
            <a:r>
              <a:rPr lang="ko-KR" altLang="en-US" dirty="0"/>
              <a:t>컨텐츠 매니지먼트 시스템 </a:t>
            </a:r>
            <a:r>
              <a:rPr lang="en-US" altLang="ko-KR" dirty="0"/>
              <a:t>(CMS)</a:t>
            </a:r>
          </a:p>
          <a:p>
            <a:pPr lvl="2"/>
            <a:r>
              <a:rPr lang="ko-KR" altLang="en-US" dirty="0" err="1"/>
              <a:t>블로깅</a:t>
            </a:r>
            <a:r>
              <a:rPr lang="en-US" altLang="ko-KR" dirty="0"/>
              <a:t>, </a:t>
            </a:r>
            <a:r>
              <a:rPr lang="ko-KR" altLang="en-US" dirty="0"/>
              <a:t>온라인 포럼</a:t>
            </a:r>
            <a:r>
              <a:rPr lang="en-US" altLang="ko-KR" dirty="0"/>
              <a:t>, </a:t>
            </a:r>
            <a:r>
              <a:rPr lang="ko-KR" altLang="en-US" dirty="0"/>
              <a:t>갤러리</a:t>
            </a:r>
            <a:r>
              <a:rPr lang="en-US" altLang="ko-KR" dirty="0"/>
              <a:t>, </a:t>
            </a:r>
            <a:r>
              <a:rPr lang="ko-KR" altLang="en-US" dirty="0"/>
              <a:t>온라인 쇼핑몰 등 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: PHP</a:t>
            </a:r>
          </a:p>
          <a:p>
            <a:pPr lvl="1"/>
            <a:r>
              <a:rPr lang="en-US" altLang="ko-KR" dirty="0"/>
              <a:t>GPL</a:t>
            </a:r>
            <a:r>
              <a:rPr lang="ko-KR" altLang="en-US" dirty="0"/>
              <a:t> </a:t>
            </a:r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41406-99A4-4611-BF72-B2CA8D54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pic>
        <p:nvPicPr>
          <p:cNvPr id="50178" name="Picture 2" descr="Image result for wordpress">
            <a:extLst>
              <a:ext uri="{FF2B5EF4-FFF2-40B4-BE49-F238E27FC236}">
                <a16:creationId xmlns:a16="http://schemas.microsoft.com/office/drawing/2014/main" id="{E61F81A3-A274-41D5-9BB9-E75203FCB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5395913"/>
            <a:ext cx="4386262" cy="14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803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57624-7E81-43ED-A9A4-27C13AE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Firefox</a:t>
            </a:r>
          </a:p>
          <a:p>
            <a:pPr lvl="1"/>
            <a:r>
              <a:rPr lang="en-US" altLang="ko-KR" dirty="0"/>
              <a:t>Mozilla</a:t>
            </a:r>
            <a:r>
              <a:rPr lang="ko-KR" altLang="en-US" dirty="0"/>
              <a:t> </a:t>
            </a:r>
            <a:r>
              <a:rPr lang="en-US" altLang="ko-KR" dirty="0"/>
              <a:t>Foundation</a:t>
            </a:r>
            <a:r>
              <a:rPr lang="ko-KR" altLang="en-US" dirty="0"/>
              <a:t>에서 개발한 </a:t>
            </a:r>
            <a:r>
              <a:rPr lang="ko-KR" altLang="en-US" dirty="0" err="1"/>
              <a:t>웹브라우저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: C++, </a:t>
            </a:r>
            <a:r>
              <a:rPr lang="ko-KR" altLang="en-US" dirty="0"/>
              <a:t>자바스크립트</a:t>
            </a:r>
            <a:r>
              <a:rPr lang="en-US" altLang="ko-KR" dirty="0"/>
              <a:t>, HTML, C, Rust</a:t>
            </a:r>
          </a:p>
          <a:p>
            <a:pPr lvl="1"/>
            <a:r>
              <a:rPr lang="en-US" altLang="ko-KR" dirty="0"/>
              <a:t>MPL 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E98A4-3EB9-4103-B201-0527C687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pic>
        <p:nvPicPr>
          <p:cNvPr id="47106" name="Picture 2" descr="Image result for firefox">
            <a:extLst>
              <a:ext uri="{FF2B5EF4-FFF2-40B4-BE49-F238E27FC236}">
                <a16:creationId xmlns:a16="http://schemas.microsoft.com/office/drawing/2014/main" id="{46C8255E-53FB-40D0-8AA1-832152D2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4945128"/>
            <a:ext cx="3671887" cy="188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5CFE2C-BC1E-47D1-B1AD-67ED62D3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</p:spTree>
    <p:extLst>
      <p:ext uri="{BB962C8B-B14F-4D97-AF65-F5344CB8AC3E}">
        <p14:creationId xmlns:p14="http://schemas.microsoft.com/office/powerpoint/2010/main" val="1823193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CECDE-508C-4A61-9224-D4850FA8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963D5-2640-44D5-9856-3F3A48E3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DFED1-B6C4-432F-A0F0-8DF49D94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Node.js:</a:t>
            </a:r>
          </a:p>
          <a:p>
            <a:pPr lvl="1"/>
            <a:r>
              <a:rPr lang="ko-KR" altLang="en-US" dirty="0"/>
              <a:t>브라우저 밖에서의 자바스크립트 실행환경</a:t>
            </a:r>
            <a:endParaRPr lang="en-US" altLang="ko-KR" dirty="0"/>
          </a:p>
          <a:p>
            <a:pPr lvl="1"/>
            <a:r>
              <a:rPr lang="en-US" altLang="ko-KR" dirty="0"/>
              <a:t>IBM, LinkedIn, Microsoft, Netflix, </a:t>
            </a:r>
            <a:r>
              <a:rPr lang="en-US" altLang="ko-KR" dirty="0" err="1"/>
              <a:t>Paypal</a:t>
            </a:r>
            <a:r>
              <a:rPr lang="en-US" altLang="ko-KR" dirty="0"/>
              <a:t> </a:t>
            </a:r>
            <a:r>
              <a:rPr lang="ko-KR" altLang="en-US" dirty="0"/>
              <a:t>등 많은 회사에서 사용되고 있음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: C, C++, </a:t>
            </a:r>
            <a:r>
              <a:rPr lang="ko-KR" altLang="en-US" dirty="0"/>
              <a:t>자바스크립트</a:t>
            </a:r>
            <a:endParaRPr lang="en-US" altLang="ko-KR" dirty="0"/>
          </a:p>
          <a:p>
            <a:pPr lvl="1"/>
            <a:r>
              <a:rPr lang="ko-KR" altLang="en-US" dirty="0"/>
              <a:t>라이선스는 </a:t>
            </a:r>
            <a:r>
              <a:rPr lang="en-US" altLang="ko-KR" dirty="0"/>
              <a:t>GitHub</a:t>
            </a:r>
            <a:r>
              <a:rPr lang="ko-KR" altLang="en-US" dirty="0"/>
              <a:t>에 명시 </a:t>
            </a:r>
          </a:p>
        </p:txBody>
      </p:sp>
      <p:pic>
        <p:nvPicPr>
          <p:cNvPr id="34818" name="Picture 2" descr="Image result for node.js">
            <a:extLst>
              <a:ext uri="{FF2B5EF4-FFF2-40B4-BE49-F238E27FC236}">
                <a16:creationId xmlns:a16="http://schemas.microsoft.com/office/drawing/2014/main" id="{5CDE61F9-8483-404A-8A4E-9C174F46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75" y="5537524"/>
            <a:ext cx="2238799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7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선수학습사항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선수학습 사항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</a:t>
            </a:r>
          </a:p>
          <a:p>
            <a:pPr lvl="1"/>
            <a:r>
              <a:rPr lang="en-US" altLang="ko-KR" sz="2800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[</a:t>
            </a:r>
            <a:r>
              <a:rPr lang="ko-KR" altLang="en-US" sz="2800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필수</a:t>
            </a:r>
            <a:r>
              <a:rPr lang="en-US" altLang="ko-KR" sz="2800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] </a:t>
            </a:r>
            <a:r>
              <a:rPr lang="ko-KR" altLang="en-US" sz="2800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소프트웨어융합창의설계 또는 소프트웨어 기초설계</a:t>
            </a:r>
            <a:endParaRPr lang="en-US" altLang="ko-KR" sz="2800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[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권장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]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컴퓨터프로그래밍 및 실습 또는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Python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프로그래밍 및 실습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프로그래밍 언어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</a:t>
            </a:r>
          </a:p>
          <a:p>
            <a:pPr lvl="1"/>
            <a:r>
              <a:rPr lang="en-US" altLang="ko-KR" sz="2800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Python </a:t>
            </a:r>
            <a:r>
              <a:rPr lang="ko-KR" altLang="en-US" sz="2800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필수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ko-KR" altLang="en-US" dirty="0"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70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40"/>
    </mc:Choice>
    <mc:Fallback xmlns="">
      <p:transition spd="slow" advTm="152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F3FAF-CDD8-4720-8E52-3FA43A6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85274-0D58-4083-AA23-9B4EA2E4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PHP</a:t>
            </a:r>
          </a:p>
          <a:p>
            <a:pPr lvl="1"/>
            <a:r>
              <a:rPr lang="ko-KR" altLang="en-US" dirty="0"/>
              <a:t>웹개발을 위한 하이퍼텍스트 전처리용 언어</a:t>
            </a:r>
            <a:endParaRPr lang="en-US" altLang="ko-KR" dirty="0"/>
          </a:p>
          <a:p>
            <a:pPr lvl="2"/>
            <a:r>
              <a:rPr lang="ko-KR" altLang="en-US" dirty="0"/>
              <a:t>범용 언어로도 쓰임</a:t>
            </a:r>
            <a:endParaRPr lang="en-US" altLang="ko-KR" dirty="0"/>
          </a:p>
          <a:p>
            <a:pPr lvl="1"/>
            <a:r>
              <a:rPr lang="ko-KR" altLang="en-US" dirty="0"/>
              <a:t>영향을 받은 언어</a:t>
            </a:r>
            <a:r>
              <a:rPr lang="en-US" altLang="ko-KR" dirty="0"/>
              <a:t>: Perl, C, C++, Java, </a:t>
            </a:r>
            <a:r>
              <a:rPr lang="en-US" altLang="ko-KR" dirty="0" err="1"/>
              <a:t>Tcl</a:t>
            </a:r>
            <a:endParaRPr lang="en-US" altLang="ko-KR" dirty="0"/>
          </a:p>
          <a:p>
            <a:pPr lvl="1"/>
            <a:r>
              <a:rPr lang="en-US" altLang="ko-KR" dirty="0"/>
              <a:t>PHP </a:t>
            </a:r>
            <a:r>
              <a:rPr lang="ko-KR" altLang="en-US" dirty="0"/>
              <a:t>라이선스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41406-99A4-4611-BF72-B2CA8D54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pic>
        <p:nvPicPr>
          <p:cNvPr id="53250" name="Picture 2" descr="PHP-logo.svg">
            <a:extLst>
              <a:ext uri="{FF2B5EF4-FFF2-40B4-BE49-F238E27FC236}">
                <a16:creationId xmlns:a16="http://schemas.microsoft.com/office/drawing/2014/main" id="{6ED8F941-257B-4971-9A3F-110DCD8E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75" y="5566315"/>
            <a:ext cx="2314575" cy="12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269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CECDE-508C-4A61-9224-D4850FA8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963D5-2640-44D5-9856-3F3A48E3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DFED1-B6C4-432F-A0F0-8DF49D94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Java:</a:t>
            </a:r>
          </a:p>
          <a:p>
            <a:pPr lvl="1"/>
            <a:r>
              <a:rPr lang="ko-KR" altLang="en-US" dirty="0"/>
              <a:t>범용 프로그래밍 언어</a:t>
            </a:r>
            <a:endParaRPr lang="en-US" altLang="ko-KR" dirty="0"/>
          </a:p>
          <a:p>
            <a:pPr lvl="1"/>
            <a:r>
              <a:rPr lang="en-US" altLang="ko-KR" dirty="0"/>
              <a:t>GPL </a:t>
            </a:r>
            <a:r>
              <a:rPr lang="ko-KR" altLang="en-US" dirty="0"/>
              <a:t>라이선스 </a:t>
            </a:r>
          </a:p>
        </p:txBody>
      </p:sp>
      <p:pic>
        <p:nvPicPr>
          <p:cNvPr id="54274" name="Picture 2" descr="Image result for java">
            <a:extLst>
              <a:ext uri="{FF2B5EF4-FFF2-40B4-BE49-F238E27FC236}">
                <a16:creationId xmlns:a16="http://schemas.microsoft.com/office/drawing/2014/main" id="{6214E079-C1AA-4E73-A14D-25E63ADC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432" y="3176588"/>
            <a:ext cx="1640483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198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CECDE-508C-4A61-9224-D4850FA8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963D5-2640-44D5-9856-3F3A48E3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DFED1-B6C4-432F-A0F0-8DF49D94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TensorFlow:</a:t>
            </a:r>
          </a:p>
          <a:p>
            <a:pPr lvl="1"/>
            <a:r>
              <a:rPr lang="ko-KR" altLang="en-US" dirty="0"/>
              <a:t>구글 브레인 팀에서 개발한 오픈</a:t>
            </a:r>
            <a:r>
              <a:rPr lang="en-US" altLang="ko-KR" dirty="0"/>
              <a:t> </a:t>
            </a:r>
            <a:r>
              <a:rPr lang="ko-KR" altLang="en-US" dirty="0"/>
              <a:t>소스 기계학습 프레임워크 </a:t>
            </a:r>
            <a:endParaRPr lang="en-US" altLang="ko-KR" dirty="0"/>
          </a:p>
          <a:p>
            <a:pPr lvl="1"/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변역</a:t>
            </a:r>
            <a:r>
              <a:rPr lang="en-US" altLang="ko-KR" dirty="0"/>
              <a:t>, </a:t>
            </a:r>
            <a:r>
              <a:rPr lang="ko-KR" altLang="en-US" dirty="0"/>
              <a:t>이미지 검색 등에 활용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: Python, C++, CUDA</a:t>
            </a:r>
          </a:p>
          <a:p>
            <a:pPr lvl="1"/>
            <a:r>
              <a:rPr lang="en-US" altLang="ko-KR" dirty="0"/>
              <a:t>Apache 2.0</a:t>
            </a:r>
            <a:endParaRPr lang="ko-KR" altLang="en-US" dirty="0"/>
          </a:p>
        </p:txBody>
      </p:sp>
      <p:pic>
        <p:nvPicPr>
          <p:cNvPr id="25602" name="Picture 2" descr="TensorFlow logo">
            <a:extLst>
              <a:ext uri="{FF2B5EF4-FFF2-40B4-BE49-F238E27FC236}">
                <a16:creationId xmlns:a16="http://schemas.microsoft.com/office/drawing/2014/main" id="{5A09DF36-9AE3-4EDA-8839-D314508F8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7" r="30077"/>
          <a:stretch/>
        </p:blipFill>
        <p:spPr bwMode="auto">
          <a:xfrm>
            <a:off x="6157912" y="4105275"/>
            <a:ext cx="2986088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11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CECDE-508C-4A61-9224-D4850FA8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사례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963D5-2640-44D5-9856-3F3A48E3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DFED1-B6C4-432F-A0F0-8DF49D94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GIMP:</a:t>
            </a:r>
          </a:p>
          <a:p>
            <a:pPr lvl="1"/>
            <a:r>
              <a:rPr lang="ko-KR" altLang="en-US" dirty="0"/>
              <a:t>그래픽 에디터 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: C</a:t>
            </a:r>
          </a:p>
          <a:p>
            <a:pPr lvl="1"/>
            <a:r>
              <a:rPr lang="en-US" altLang="ko-KR" dirty="0"/>
              <a:t>GPL v3 </a:t>
            </a:r>
            <a:r>
              <a:rPr lang="ko-KR" altLang="en-US" dirty="0"/>
              <a:t>라이선스</a:t>
            </a:r>
            <a:endParaRPr lang="en-US" altLang="ko-KR" dirty="0"/>
          </a:p>
          <a:p>
            <a:pPr lvl="1"/>
            <a:r>
              <a:rPr lang="ko-KR" altLang="en-US" dirty="0"/>
              <a:t>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https://gitlab.gnome.org/GNOME/gimp</a:t>
            </a:r>
            <a:endParaRPr lang="ko-KR" altLang="en-US" dirty="0"/>
          </a:p>
        </p:txBody>
      </p:sp>
      <p:pic>
        <p:nvPicPr>
          <p:cNvPr id="56322" name="Picture 2" descr="Image result for gimp">
            <a:extLst>
              <a:ext uri="{FF2B5EF4-FFF2-40B4-BE49-F238E27FC236}">
                <a16:creationId xmlns:a16="http://schemas.microsoft.com/office/drawing/2014/main" id="{FBB167F0-A626-45C7-A903-88CE9302F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732891"/>
            <a:ext cx="3214687" cy="151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078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AB8A-2FC7-4FDF-AB98-0CEA9F93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잘 알려진 오픈 소프트웨어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4AF25-2554-4706-BEBC-D9F1543C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5" y="1328836"/>
            <a:ext cx="7886700" cy="5258868"/>
          </a:xfrm>
        </p:spPr>
        <p:txBody>
          <a:bodyPr>
            <a:normAutofit fontScale="32500" lnSpcReduction="20000"/>
          </a:bodyPr>
          <a:lstStyle/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운영체제</a:t>
            </a:r>
            <a:r>
              <a:rPr lang="en-US" altLang="ko-KR" sz="3600" dirty="0"/>
              <a:t>: </a:t>
            </a:r>
            <a:r>
              <a:rPr lang="ko-KR" altLang="en-US" sz="3600" dirty="0"/>
              <a:t>유닉스</a:t>
            </a:r>
            <a:r>
              <a:rPr lang="en-US" altLang="ko-KR" sz="3600" dirty="0"/>
              <a:t>, </a:t>
            </a:r>
            <a:r>
              <a:rPr lang="ko-KR" altLang="en-US" sz="3600" dirty="0"/>
              <a:t>리눅스</a:t>
            </a:r>
            <a:endParaRPr lang="en-US" altLang="ko-KR" sz="3600" dirty="0"/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파일관리도구</a:t>
            </a:r>
            <a:r>
              <a:rPr lang="en-US" altLang="ko-KR" sz="3600" dirty="0"/>
              <a:t>: </a:t>
            </a:r>
            <a:r>
              <a:rPr lang="ko-KR" altLang="en-US" sz="3600" dirty="0"/>
              <a:t>압축 </a:t>
            </a:r>
            <a:r>
              <a:rPr lang="en-US" altLang="ko-KR" sz="3600" dirty="0"/>
              <a:t>(7-zip)</a:t>
            </a:r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네트워크</a:t>
            </a:r>
            <a:r>
              <a:rPr lang="en-US" altLang="ko-KR" sz="3600" dirty="0"/>
              <a:t> </a:t>
            </a:r>
            <a:r>
              <a:rPr lang="ko-KR" altLang="en-US" sz="3600" dirty="0"/>
              <a:t>동기화</a:t>
            </a:r>
            <a:r>
              <a:rPr lang="en-US" altLang="ko-KR" sz="3600" dirty="0"/>
              <a:t>: SVN</a:t>
            </a:r>
            <a:r>
              <a:rPr lang="ko-KR" altLang="en-US" sz="3600" dirty="0"/>
              <a:t> </a:t>
            </a:r>
            <a:endParaRPr lang="en-US" altLang="ko-KR" sz="3600" dirty="0"/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사진편집기</a:t>
            </a:r>
            <a:r>
              <a:rPr lang="en-US" altLang="ko-KR" sz="3600" dirty="0"/>
              <a:t>: GIMP </a:t>
            </a:r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터미널 에뮬레이터</a:t>
            </a:r>
            <a:r>
              <a:rPr lang="en-US" altLang="ko-KR" sz="3600" dirty="0"/>
              <a:t>: </a:t>
            </a:r>
            <a:r>
              <a:rPr lang="en-US" altLang="ko-KR" sz="3600" dirty="0" err="1"/>
              <a:t>PuTTY</a:t>
            </a:r>
            <a:endParaRPr lang="en-US" altLang="ko-KR" sz="3600" dirty="0"/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지도</a:t>
            </a:r>
            <a:r>
              <a:rPr lang="en-US" altLang="ko-KR" sz="3600" dirty="0"/>
              <a:t>: OpenStreetMap</a:t>
            </a:r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블로그</a:t>
            </a:r>
            <a:r>
              <a:rPr lang="en-US" altLang="ko-KR" sz="3600" dirty="0"/>
              <a:t>: </a:t>
            </a:r>
            <a:r>
              <a:rPr lang="ko-KR" altLang="en-US" sz="3600" dirty="0"/>
              <a:t>워드프레스 </a:t>
            </a:r>
            <a:endParaRPr lang="en-US" altLang="ko-KR" sz="3600" dirty="0"/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통합개발환경</a:t>
            </a:r>
            <a:r>
              <a:rPr lang="en-US" altLang="ko-KR" sz="3600" dirty="0"/>
              <a:t>: Code::Block </a:t>
            </a:r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컴파일러</a:t>
            </a:r>
            <a:r>
              <a:rPr lang="en-US" altLang="ko-KR" sz="3600" dirty="0"/>
              <a:t>: GCC, MinGW </a:t>
            </a:r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데이터베이스</a:t>
            </a:r>
            <a:r>
              <a:rPr lang="en-US" altLang="ko-KR" sz="3600" dirty="0"/>
              <a:t>: </a:t>
            </a:r>
            <a:r>
              <a:rPr lang="ko-KR" altLang="en-US" sz="3600" dirty="0"/>
              <a:t>관계형데이터베이스</a:t>
            </a:r>
            <a:endParaRPr lang="en-US" altLang="ko-KR" sz="3600" dirty="0"/>
          </a:p>
          <a:p>
            <a:pPr marL="1028700" lvl="2" indent="-457200">
              <a:buFont typeface="+mj-lt"/>
              <a:buAutoNum type="arabicPeriod"/>
            </a:pPr>
            <a:r>
              <a:rPr lang="en-US" altLang="ko-KR" sz="3400" dirty="0"/>
              <a:t>PostgreSQL, MySQL, Apache Derby </a:t>
            </a:r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웹 브라우저</a:t>
            </a:r>
            <a:r>
              <a:rPr lang="en-US" altLang="ko-KR" sz="3600" dirty="0"/>
              <a:t>: </a:t>
            </a:r>
            <a:r>
              <a:rPr lang="ko-KR" altLang="en-US" sz="3600" dirty="0"/>
              <a:t>모질라 파이어폭스</a:t>
            </a:r>
            <a:r>
              <a:rPr lang="en-US" altLang="ko-KR" sz="3600" dirty="0"/>
              <a:t>, </a:t>
            </a:r>
            <a:r>
              <a:rPr lang="ko-KR" altLang="en-US" sz="3600" dirty="0"/>
              <a:t>구글 크롬 </a:t>
            </a:r>
            <a:endParaRPr lang="en-US" altLang="ko-KR" sz="3600" dirty="0"/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웹 어플리케이션</a:t>
            </a:r>
            <a:r>
              <a:rPr lang="en-US" altLang="ko-KR" sz="3600" dirty="0"/>
              <a:t>: Ruby on Rails </a:t>
            </a:r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웹 컨테이너</a:t>
            </a:r>
            <a:r>
              <a:rPr lang="en-US" altLang="ko-KR" sz="3600" dirty="0"/>
              <a:t>: </a:t>
            </a:r>
            <a:r>
              <a:rPr lang="ko-KR" altLang="en-US" sz="3600" dirty="0"/>
              <a:t>아파치 </a:t>
            </a:r>
            <a:r>
              <a:rPr lang="ko-KR" altLang="en-US" sz="3600" dirty="0" err="1"/>
              <a:t>톰갯</a:t>
            </a:r>
            <a:endParaRPr lang="en-US" altLang="ko-KR" sz="3600" dirty="0"/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웹 서버</a:t>
            </a:r>
            <a:r>
              <a:rPr lang="en-US" altLang="ko-KR" sz="3600" dirty="0"/>
              <a:t>: </a:t>
            </a:r>
            <a:r>
              <a:rPr lang="ko-KR" altLang="en-US" sz="3600" dirty="0"/>
              <a:t>아파치 웹 서버 </a:t>
            </a:r>
            <a:endParaRPr lang="en-US" altLang="ko-KR" sz="3600" dirty="0"/>
          </a:p>
          <a:p>
            <a:pPr marL="571500" lvl="1" indent="-457200">
              <a:buFont typeface="+mj-lt"/>
              <a:buAutoNum type="arabicPeriod"/>
            </a:pPr>
            <a:r>
              <a:rPr lang="ko-KR" altLang="en-US" sz="3600" dirty="0"/>
              <a:t>웹 애플리케이션</a:t>
            </a:r>
            <a:r>
              <a:rPr lang="en-US" altLang="ko-KR" sz="3600" dirty="0"/>
              <a:t>: </a:t>
            </a:r>
            <a:r>
              <a:rPr lang="ko-KR" altLang="en-US" sz="3600" dirty="0"/>
              <a:t>아파치 </a:t>
            </a:r>
            <a:r>
              <a:rPr lang="ko-KR" altLang="en-US" sz="3600" dirty="0" err="1"/>
              <a:t>제로니모</a:t>
            </a:r>
            <a:r>
              <a:rPr lang="ko-KR" altLang="en-US" sz="3600" dirty="0"/>
              <a:t> </a:t>
            </a:r>
            <a:endParaRPr lang="en-US" altLang="ko-KR" sz="36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83417-BA00-45AD-A500-1DC7D213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pic>
        <p:nvPicPr>
          <p:cNvPr id="5" name="Picture 6" descr="Image result for open source software">
            <a:extLst>
              <a:ext uri="{FF2B5EF4-FFF2-40B4-BE49-F238E27FC236}">
                <a16:creationId xmlns:a16="http://schemas.microsoft.com/office/drawing/2014/main" id="{EA1FADC3-B8A4-492C-BB1E-881C55B1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350218"/>
            <a:ext cx="42862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16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09D36-8DBA-47DC-9D40-48123558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최근 동향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8BA8D-A669-4D37-9DFD-35C7F3CE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리눅스는 모바일 </a:t>
            </a:r>
            <a:r>
              <a:rPr lang="en-US" altLang="ko-KR" dirty="0"/>
              <a:t>OS</a:t>
            </a:r>
            <a:r>
              <a:rPr lang="ko-KR" altLang="en-US" dirty="0"/>
              <a:t>인 안드로이드의 커널로 대활약 중</a:t>
            </a:r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뿐만 아니라 여러 분야에 오픈소스 활약이 두드러짐</a:t>
            </a:r>
            <a:endParaRPr lang="en-US" altLang="ko-KR" dirty="0"/>
          </a:p>
          <a:p>
            <a:r>
              <a:rPr lang="ko-KR" altLang="en-US" dirty="0"/>
              <a:t>빅데이터 분야는 대부분 오픈소스가 지배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아파치 </a:t>
            </a:r>
            <a:r>
              <a:rPr lang="ko-KR" altLang="en-US" dirty="0" err="1"/>
              <a:t>하둡</a:t>
            </a:r>
            <a:r>
              <a:rPr lang="en-US" altLang="ko-KR" dirty="0"/>
              <a:t>, </a:t>
            </a:r>
            <a:r>
              <a:rPr lang="ko-KR" altLang="en-US" dirty="0"/>
              <a:t>스파크</a:t>
            </a:r>
            <a:endParaRPr lang="en-US" altLang="ko-KR" dirty="0"/>
          </a:p>
          <a:p>
            <a:r>
              <a:rPr lang="ko-KR" altLang="en-US" dirty="0"/>
              <a:t>모바일 앱</a:t>
            </a:r>
            <a:r>
              <a:rPr lang="en-US" altLang="ko-KR" dirty="0"/>
              <a:t>, </a:t>
            </a:r>
            <a:r>
              <a:rPr lang="ko-KR" altLang="en-US" dirty="0"/>
              <a:t>기능성 웹 개발에 쓰이는 라이브러리들도 오픈소스가 대세 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딥러닝도</a:t>
            </a:r>
            <a:r>
              <a:rPr lang="ko-KR" altLang="en-US" dirty="0"/>
              <a:t> 오픈소스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A9CD1-74EA-4F19-AA00-A0F5A8D5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796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E8B15-BE3A-429B-8446-6157BD7C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마음가짐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65D43-5B81-4DAB-966A-857F75B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4BEC77-B533-45FE-9B5E-AA017214F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406973"/>
            <a:ext cx="4391025" cy="40195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E7AA0A0-371B-4E5C-AC33-28AD0181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</a:t>
            </a:r>
            <a:r>
              <a:rPr lang="en-US" altLang="ko-KR" dirty="0"/>
              <a:t> </a:t>
            </a:r>
            <a:r>
              <a:rPr lang="ko-KR" altLang="en-US" dirty="0"/>
              <a:t>소스에 기여하는 방법</a:t>
            </a:r>
          </a:p>
        </p:txBody>
      </p:sp>
    </p:spTree>
    <p:extLst>
      <p:ext uri="{BB962C8B-B14F-4D97-AF65-F5344CB8AC3E}">
        <p14:creationId xmlns:p14="http://schemas.microsoft.com/office/powerpoint/2010/main" val="2709749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E8B15-BE3A-429B-8446-6157BD7C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b="1" dirty="0"/>
              <a:t>사람들이 오픈소스에 기여하는 이유</a:t>
            </a:r>
            <a:endParaRPr lang="en-US" altLang="ko-KR" b="1" dirty="0"/>
          </a:p>
          <a:p>
            <a:pPr lvl="1"/>
            <a:r>
              <a:rPr lang="ko-KR" altLang="en-US" dirty="0"/>
              <a:t>기존 기술 향상을 위해</a:t>
            </a:r>
            <a:endParaRPr lang="en-US" altLang="ko-KR" dirty="0"/>
          </a:p>
          <a:p>
            <a:pPr lvl="2"/>
            <a:r>
              <a:rPr lang="ko-KR" altLang="en-US" dirty="0"/>
              <a:t>코딩</a:t>
            </a:r>
            <a:r>
              <a:rPr lang="en-US" altLang="ko-KR" dirty="0"/>
              <a:t>, </a:t>
            </a:r>
            <a:r>
              <a:rPr lang="ko-KR" altLang="en-US" dirty="0"/>
              <a:t>사용자 인터페이스 디자인</a:t>
            </a:r>
            <a:r>
              <a:rPr lang="en-US" altLang="ko-KR" dirty="0"/>
              <a:t>, </a:t>
            </a:r>
            <a:r>
              <a:rPr lang="ko-KR" altLang="en-US" dirty="0"/>
              <a:t>그래픽 디자인</a:t>
            </a:r>
            <a:r>
              <a:rPr lang="en-US" altLang="ko-KR" dirty="0"/>
              <a:t>, </a:t>
            </a:r>
            <a:r>
              <a:rPr lang="ko-KR" altLang="en-US" dirty="0"/>
              <a:t>글쓰기</a:t>
            </a:r>
            <a:r>
              <a:rPr lang="en-US" altLang="ko-KR" dirty="0"/>
              <a:t>, </a:t>
            </a:r>
            <a:r>
              <a:rPr lang="ko-KR" altLang="en-US" dirty="0"/>
              <a:t>조직화 등의 실습을 원할 경우 </a:t>
            </a:r>
            <a:endParaRPr lang="en-US" altLang="ko-KR" dirty="0"/>
          </a:p>
          <a:p>
            <a:pPr lvl="1"/>
            <a:r>
              <a:rPr lang="ko-KR" altLang="en-US" dirty="0"/>
              <a:t>관심사가 비슷한 사람들을 만나기 위해 </a:t>
            </a:r>
            <a:endParaRPr lang="en-US" altLang="ko-KR" dirty="0"/>
          </a:p>
          <a:p>
            <a:pPr lvl="1"/>
            <a:r>
              <a:rPr lang="ko-KR" altLang="en-US" dirty="0"/>
              <a:t>멘토나 멘티를 찾기 위해</a:t>
            </a:r>
            <a:endParaRPr lang="en-US" altLang="ko-KR" dirty="0"/>
          </a:p>
          <a:p>
            <a:pPr lvl="1"/>
            <a:r>
              <a:rPr lang="ko-KR" altLang="en-US" dirty="0"/>
              <a:t>평판</a:t>
            </a:r>
            <a:r>
              <a:rPr lang="en-US" altLang="ko-KR" dirty="0"/>
              <a:t> </a:t>
            </a:r>
            <a:r>
              <a:rPr lang="ko-KR" altLang="en-US" dirty="0"/>
              <a:t>및 경력을 키우기 위해 </a:t>
            </a:r>
            <a:endParaRPr lang="en-US" altLang="ko-KR" dirty="0"/>
          </a:p>
          <a:p>
            <a:pPr lvl="1"/>
            <a:r>
              <a:rPr lang="ko-KR" altLang="en-US" dirty="0" err="1"/>
              <a:t>리더쉽</a:t>
            </a:r>
            <a:r>
              <a:rPr lang="ko-KR" altLang="en-US" dirty="0"/>
              <a:t> 및 관리 기술</a:t>
            </a:r>
            <a:r>
              <a:rPr lang="en-US" altLang="ko-KR" dirty="0"/>
              <a:t> </a:t>
            </a:r>
            <a:r>
              <a:rPr lang="ko-KR" altLang="en-US" dirty="0"/>
              <a:t>습득</a:t>
            </a:r>
            <a:endParaRPr lang="en-US" altLang="ko-KR" dirty="0"/>
          </a:p>
          <a:p>
            <a:pPr lvl="2"/>
            <a:r>
              <a:rPr lang="ko-KR" altLang="en-US" dirty="0"/>
              <a:t>충돌 해결</a:t>
            </a:r>
            <a:r>
              <a:rPr lang="en-US" altLang="ko-KR" dirty="0"/>
              <a:t>, </a:t>
            </a:r>
            <a:r>
              <a:rPr lang="ko-KR" altLang="en-US" dirty="0"/>
              <a:t>팀 구성</a:t>
            </a:r>
            <a:r>
              <a:rPr lang="en-US" altLang="ko-KR" dirty="0"/>
              <a:t>, </a:t>
            </a:r>
            <a:r>
              <a:rPr lang="ko-KR" altLang="en-US" dirty="0"/>
              <a:t>작업 우선 순위 지정</a:t>
            </a:r>
            <a:endParaRPr lang="en-US" altLang="ko-KR" dirty="0"/>
          </a:p>
          <a:p>
            <a:pPr lvl="1"/>
            <a:r>
              <a:rPr lang="ko-KR" altLang="en-US" dirty="0"/>
              <a:t>변화를 만들기 위해 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65D43-5B81-4DAB-966A-857F75B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E7AA0A0-371B-4E5C-AC33-28AD0181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ko-KR" altLang="en-US" dirty="0"/>
              <a:t>오픈</a:t>
            </a:r>
            <a:r>
              <a:rPr lang="en-US" altLang="ko-KR" dirty="0"/>
              <a:t> </a:t>
            </a:r>
            <a:r>
              <a:rPr lang="ko-KR" altLang="en-US" dirty="0"/>
              <a:t>소스에 기여하는 방법</a:t>
            </a:r>
          </a:p>
        </p:txBody>
      </p:sp>
    </p:spTree>
    <p:extLst>
      <p:ext uri="{BB962C8B-B14F-4D97-AF65-F5344CB8AC3E}">
        <p14:creationId xmlns:p14="http://schemas.microsoft.com/office/powerpoint/2010/main" val="4131355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5D9FD-8856-4EF8-935C-E1DA8209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</a:t>
            </a:r>
            <a:r>
              <a:rPr lang="en-US" altLang="ko-KR" dirty="0"/>
              <a:t> </a:t>
            </a:r>
            <a:r>
              <a:rPr lang="ko-KR" altLang="en-US" dirty="0"/>
              <a:t>소스에 기여하는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DE498-EDAF-49E3-AABA-937FD31D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ABC8C-1E6A-459F-8A01-B3DC0E03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438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참여 방법</a:t>
            </a:r>
            <a:endParaRPr lang="en-US" altLang="ko-KR" b="1" dirty="0"/>
          </a:p>
          <a:p>
            <a:pPr lvl="1"/>
            <a:r>
              <a:rPr lang="ko-KR" altLang="en-US" dirty="0"/>
              <a:t>오픈소스 사용하고 관심 갖기</a:t>
            </a:r>
            <a:endParaRPr lang="en-US" altLang="ko-KR" dirty="0"/>
          </a:p>
          <a:p>
            <a:pPr lvl="1"/>
            <a:r>
              <a:rPr lang="ko-KR" altLang="en-US" dirty="0"/>
              <a:t>사용하다가 문제점</a:t>
            </a:r>
            <a:r>
              <a:rPr lang="en-US" altLang="ko-KR" dirty="0"/>
              <a:t>(</a:t>
            </a:r>
            <a:r>
              <a:rPr lang="ko-KR" altLang="en-US" dirty="0"/>
              <a:t>버그</a:t>
            </a:r>
            <a:r>
              <a:rPr lang="en-US" altLang="ko-KR" dirty="0"/>
              <a:t>, </a:t>
            </a:r>
            <a:r>
              <a:rPr lang="ko-KR" altLang="en-US" dirty="0"/>
              <a:t>오타 등</a:t>
            </a:r>
            <a:r>
              <a:rPr lang="en-US" altLang="ko-KR" dirty="0"/>
              <a:t>)</a:t>
            </a:r>
            <a:r>
              <a:rPr lang="ko-KR" altLang="en-US" dirty="0"/>
              <a:t>을 발견하거나 개선 아이디어가 있을 때</a:t>
            </a:r>
            <a:r>
              <a:rPr lang="en-US" altLang="ko-KR" dirty="0"/>
              <a:t>, </a:t>
            </a:r>
            <a:r>
              <a:rPr lang="ko-KR" altLang="en-US" dirty="0"/>
              <a:t>이를 요청</a:t>
            </a:r>
            <a:r>
              <a:rPr lang="en-US" altLang="ko-KR" dirty="0"/>
              <a:t>, </a:t>
            </a:r>
            <a:r>
              <a:rPr lang="ko-KR" altLang="en-US" dirty="0"/>
              <a:t>공유하고 토론하기</a:t>
            </a:r>
            <a:endParaRPr lang="en-US" altLang="ko-KR" dirty="0"/>
          </a:p>
          <a:p>
            <a:pPr lvl="1"/>
            <a:r>
              <a:rPr lang="ko-KR" altLang="en-US" dirty="0"/>
              <a:t>직접 버그를 수정하거나 다른 사람의 코드를 리뷰하기</a:t>
            </a:r>
            <a:endParaRPr lang="en-US" altLang="ko-KR" dirty="0"/>
          </a:p>
          <a:p>
            <a:pPr lvl="1"/>
            <a:r>
              <a:rPr lang="ko-KR" altLang="en-US" dirty="0"/>
              <a:t>내 프로젝트 공유하기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1472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5D9FD-8856-4EF8-935C-E1DA8209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</a:t>
            </a:r>
            <a:r>
              <a:rPr lang="en-US" altLang="ko-KR" dirty="0"/>
              <a:t> </a:t>
            </a:r>
            <a:r>
              <a:rPr lang="ko-KR" altLang="en-US" dirty="0"/>
              <a:t>소스에 기여하는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DE498-EDAF-49E3-AABA-937FD31D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ABC8C-1E6A-459F-8A01-B3DC0E03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438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그 외 참여 방법 </a:t>
            </a:r>
            <a:r>
              <a:rPr lang="en-US" altLang="ko-KR" b="1" dirty="0"/>
              <a:t>– </a:t>
            </a:r>
            <a:r>
              <a:rPr lang="ko-KR" altLang="en-US" b="1" dirty="0"/>
              <a:t>코딩할 줄 몰라도 됨</a:t>
            </a:r>
            <a:r>
              <a:rPr lang="en-US" altLang="ko-KR" b="1" dirty="0"/>
              <a:t>!</a:t>
            </a:r>
          </a:p>
          <a:p>
            <a:pPr lvl="1"/>
            <a:r>
              <a:rPr lang="ko-KR" altLang="en-US" dirty="0"/>
              <a:t>기획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프로젝트 관련 워크샵이나 모임 조직 등</a:t>
            </a:r>
            <a:endParaRPr lang="en-US" altLang="ko-KR" dirty="0"/>
          </a:p>
          <a:p>
            <a:pPr lvl="1"/>
            <a:r>
              <a:rPr lang="ko-KR" altLang="en-US" dirty="0"/>
              <a:t>디자인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레이아웃 재구성</a:t>
            </a:r>
            <a:r>
              <a:rPr lang="en-US" altLang="ko-KR" dirty="0"/>
              <a:t>, </a:t>
            </a:r>
            <a:r>
              <a:rPr lang="ko-KR" altLang="en-US" dirty="0"/>
              <a:t>스타일 가이드 작성</a:t>
            </a:r>
            <a:r>
              <a:rPr lang="en-US" altLang="ko-KR" dirty="0"/>
              <a:t>, </a:t>
            </a:r>
            <a:r>
              <a:rPr lang="ko-KR" altLang="en-US" dirty="0"/>
              <a:t>로고 제작</a:t>
            </a:r>
            <a:endParaRPr lang="en-US" altLang="ko-KR" dirty="0"/>
          </a:p>
          <a:p>
            <a:pPr lvl="1"/>
            <a:r>
              <a:rPr lang="ko-KR" altLang="en-US" dirty="0"/>
              <a:t>글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프로젝트의 문서 작성</a:t>
            </a:r>
            <a:r>
              <a:rPr lang="en-US" altLang="ko-KR" dirty="0"/>
              <a:t>, </a:t>
            </a:r>
            <a:r>
              <a:rPr lang="ko-KR" altLang="en-US" dirty="0"/>
              <a:t>튜토리얼</a:t>
            </a:r>
            <a:r>
              <a:rPr lang="en-US" altLang="ko-KR" dirty="0"/>
              <a:t>/</a:t>
            </a:r>
            <a:r>
              <a:rPr lang="ko-KR" altLang="en-US" dirty="0"/>
              <a:t>번역문 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321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강의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 교과목은 실습 위주로 진행됩니다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</a:t>
            </a:r>
          </a:p>
          <a:p>
            <a:pPr lvl="1"/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실험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/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실습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50%</a:t>
            </a:r>
          </a:p>
          <a:p>
            <a:pPr lvl="1"/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강의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40%</a:t>
            </a:r>
          </a:p>
          <a:p>
            <a:pPr lvl="1"/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발표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/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토론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10%</a:t>
            </a:r>
            <a:br>
              <a:rPr lang="ko-KR" altLang="ko-KR" sz="3200" dirty="0">
                <a:solidFill>
                  <a:schemeClr val="tx1"/>
                </a:solidFill>
                <a:ea typeface="이화체" panose="02000300000000000000"/>
              </a:rPr>
            </a:br>
            <a:endParaRPr lang="ko-KR" altLang="en-US" sz="3200" dirty="0"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7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98"/>
    </mc:Choice>
    <mc:Fallback xmlns="">
      <p:transition spd="slow" advTm="13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5D9FD-8856-4EF8-935C-E1DA8209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</a:t>
            </a:r>
            <a:r>
              <a:rPr lang="en-US" altLang="ko-KR" dirty="0"/>
              <a:t> </a:t>
            </a:r>
            <a:r>
              <a:rPr lang="ko-KR" altLang="en-US" dirty="0"/>
              <a:t>소스에 기여하는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DE498-EDAF-49E3-AABA-937FD31D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ABC8C-1E6A-459F-8A01-B3DC0E03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438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b="1" dirty="0"/>
              <a:t>기여하고 싶은 오픈소스 프로젝트 찾기</a:t>
            </a:r>
            <a:endParaRPr lang="en-US" altLang="ko-KR" sz="2400" b="1" dirty="0"/>
          </a:p>
          <a:p>
            <a:pPr lvl="1"/>
            <a:r>
              <a:rPr lang="en-US" altLang="ko-KR" sz="1800" dirty="0" err="1">
                <a:hlinkClick r:id="rId3"/>
              </a:rPr>
              <a:t>Github</a:t>
            </a:r>
            <a:r>
              <a:rPr lang="en-US" altLang="ko-KR" sz="1800" dirty="0">
                <a:hlinkClick r:id="rId3"/>
              </a:rPr>
              <a:t> Explorer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4"/>
              </a:rPr>
              <a:t>Open Source Friday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5"/>
              </a:rPr>
              <a:t>First Timers Only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6"/>
              </a:rPr>
              <a:t>Your First PR</a:t>
            </a:r>
            <a:endParaRPr lang="en-US" altLang="ko-KR" sz="1800" dirty="0"/>
          </a:p>
          <a:p>
            <a:pPr lvl="1"/>
            <a:r>
              <a:rPr lang="en-US" altLang="ko-KR" sz="1800" dirty="0" err="1">
                <a:hlinkClick r:id="rId7"/>
              </a:rPr>
              <a:t>CodeTriage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8"/>
              </a:rPr>
              <a:t>24 Pull Request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9"/>
              </a:rPr>
              <a:t>Up For Grabs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10"/>
              </a:rPr>
              <a:t>Contributor-ninja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048522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AD27-1B5E-4EE0-90DF-2A78B611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그 외 오픈소스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235F1-6C16-4A3D-A74A-521657F1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https://opensource.google.com/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https://github.com/trending</a:t>
            </a:r>
            <a:endParaRPr lang="en-US" altLang="ko-KR" dirty="0"/>
          </a:p>
          <a:p>
            <a:r>
              <a:rPr lang="ko-KR" altLang="en-US" dirty="0"/>
              <a:t>네이버 </a:t>
            </a:r>
            <a:r>
              <a:rPr lang="en-US" altLang="ko-KR" dirty="0">
                <a:hlinkClick r:id="rId4"/>
              </a:rPr>
              <a:t>http://naver.github.io/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7DF45-A78E-4CC6-ABEF-BFB62706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833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DF88-AD48-4EEE-836C-766CA51A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9378F-91D9-47BA-ACD2-4279252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4746A5-BACD-40A5-AAB5-B05DEA37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438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오픈 </a:t>
            </a:r>
            <a:r>
              <a:rPr lang="en-US" altLang="ko-KR" dirty="0"/>
              <a:t>API (Open Application Programming Interface):</a:t>
            </a:r>
          </a:p>
          <a:p>
            <a:pPr lvl="1"/>
            <a:r>
              <a:rPr lang="en-US" altLang="ko-KR" b="1" dirty="0"/>
              <a:t>	</a:t>
            </a:r>
            <a:r>
              <a:rPr lang="ko-KR" altLang="en-US" dirty="0"/>
              <a:t>누구나 사용할 수 있도록 공개된 </a:t>
            </a:r>
            <a:r>
              <a:rPr lang="en-US" altLang="ko-KR" dirty="0"/>
              <a:t>API</a:t>
            </a:r>
            <a:r>
              <a:rPr lang="ko-KR" altLang="en-US" dirty="0"/>
              <a:t>를 말하며</a:t>
            </a:r>
            <a:r>
              <a:rPr lang="en-US" altLang="ko-KR" dirty="0"/>
              <a:t>, </a:t>
            </a:r>
            <a:r>
              <a:rPr lang="ko-KR" altLang="en-US" dirty="0"/>
              <a:t>개발자에게 사유 응용 소프트웨어나 웹 서비스에 </a:t>
            </a:r>
            <a:r>
              <a:rPr lang="ko-KR" altLang="en-US" dirty="0" err="1"/>
              <a:t>프로그래밍적인</a:t>
            </a:r>
            <a:r>
              <a:rPr lang="ko-KR" altLang="en-US" dirty="0"/>
              <a:t> 권한을 제공한다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구글맵이</a:t>
            </a:r>
            <a:r>
              <a:rPr lang="ko-KR" altLang="en-US" dirty="0"/>
              <a:t> 대표적인 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1442" name="Picture 2" descr="Image result for êµ¬ê¸ ë§µ ë¡ê³ ">
            <a:extLst>
              <a:ext uri="{FF2B5EF4-FFF2-40B4-BE49-F238E27FC236}">
                <a16:creationId xmlns:a16="http://schemas.microsoft.com/office/drawing/2014/main" id="{32D6AD7B-BAF7-47FC-960F-67A3960B0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49" y="4242545"/>
            <a:ext cx="42862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29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</a:t>
            </a:r>
            <a:r>
              <a:rPr lang="en-US" altLang="ko-KR" dirty="0"/>
              <a:t>vs. </a:t>
            </a:r>
            <a:r>
              <a:rPr lang="ko-KR" altLang="en-US" dirty="0"/>
              <a:t>오픈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오픈 소스</a:t>
            </a:r>
            <a:r>
              <a:rPr lang="en-US" altLang="ko-KR" dirty="0"/>
              <a:t>: </a:t>
            </a:r>
            <a:r>
              <a:rPr lang="ko-KR" altLang="en-US" dirty="0"/>
              <a:t>소스코드를 공개</a:t>
            </a:r>
            <a:endParaRPr lang="en-US" altLang="ko-KR" dirty="0"/>
          </a:p>
          <a:p>
            <a:pPr fontAlgn="base"/>
            <a:r>
              <a:rPr lang="ko-KR" altLang="en-US" dirty="0"/>
              <a:t>오픈 </a:t>
            </a:r>
            <a:r>
              <a:rPr lang="en-US" altLang="ko-KR" dirty="0"/>
              <a:t>API: </a:t>
            </a:r>
            <a:r>
              <a:rPr lang="ko-KR" altLang="en-US" dirty="0"/>
              <a:t>소프트웨어를 통해 제공되는 서비스를 공개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074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API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다른 사람의 코드를 이해할 필요가 없다</a:t>
            </a:r>
            <a:endParaRPr lang="en-US" altLang="ko-KR" dirty="0"/>
          </a:p>
          <a:p>
            <a:pPr lvl="1" fontAlgn="base"/>
            <a:r>
              <a:rPr lang="ko-KR" altLang="en-US" dirty="0"/>
              <a:t>보다 적은 노력으로 높은 생산성을 얻을 수 있다</a:t>
            </a:r>
            <a:endParaRPr lang="en-US" altLang="ko-KR" dirty="0"/>
          </a:p>
          <a:p>
            <a:pPr fontAlgn="base"/>
            <a:r>
              <a:rPr lang="ko-KR" altLang="en-US" dirty="0"/>
              <a:t>망가트릴 염려가 없다</a:t>
            </a:r>
            <a:endParaRPr lang="en-US" altLang="ko-KR" dirty="0"/>
          </a:p>
          <a:p>
            <a:pPr fontAlgn="base"/>
            <a:r>
              <a:rPr lang="ko-KR" altLang="en-US" dirty="0"/>
              <a:t>승인 걱정없이 자유롭다 </a:t>
            </a:r>
            <a:endParaRPr lang="en-US" altLang="ko-KR" dirty="0"/>
          </a:p>
          <a:p>
            <a:pPr fontAlgn="base"/>
            <a:r>
              <a:rPr lang="ko-KR" altLang="en-US" dirty="0"/>
              <a:t>개발자가 소프트웨어가 아니라</a:t>
            </a:r>
            <a:r>
              <a:rPr lang="en-US" altLang="ko-KR" dirty="0"/>
              <a:t>, </a:t>
            </a:r>
            <a:r>
              <a:rPr lang="ko-KR" altLang="en-US" dirty="0"/>
              <a:t>소프트웨어에 의해 제공되어지는 “</a:t>
            </a:r>
            <a:r>
              <a:rPr lang="ko-KR" altLang="en-US" dirty="0" err="1"/>
              <a:t>서비스”에</a:t>
            </a:r>
            <a:r>
              <a:rPr lang="ko-KR" altLang="en-US" dirty="0"/>
              <a:t> 집중할 수 있다</a:t>
            </a:r>
            <a:endParaRPr lang="en-US" altLang="ko-KR" dirty="0"/>
          </a:p>
          <a:p>
            <a:pPr fontAlgn="base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2398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DF88-AD48-4EEE-836C-766CA51A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강의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9378F-91D9-47BA-ACD2-4279252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B37AFB-93B6-48F2-B1C1-6AF26B4E4BA2}"/>
              </a:ext>
            </a:extLst>
          </p:cNvPr>
          <p:cNvGraphicFramePr>
            <a:graphicFrameLocks noGrp="1"/>
          </p:cNvGraphicFramePr>
          <p:nvPr/>
        </p:nvGraphicFramePr>
        <p:xfrm>
          <a:off x="766762" y="128588"/>
          <a:ext cx="7610475" cy="6363592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138742264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29070771"/>
                    </a:ext>
                  </a:extLst>
                </a:gridCol>
                <a:gridCol w="4776787">
                  <a:extLst>
                    <a:ext uri="{9D8B030D-6E8A-4147-A177-3AD203B41FA5}">
                      <a16:colId xmlns:a16="http://schemas.microsoft.com/office/drawing/2014/main" val="1700625196"/>
                    </a:ext>
                  </a:extLst>
                </a:gridCol>
              </a:tblGrid>
              <a:tr h="3700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 별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날 짜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주요강의내용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및 자료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과제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104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2018/09/05(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교과목 소개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: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오픈소스 소프트웨어란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67636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2018/09/12(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오픈소스 소프트웨어 플랫폼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프로젝트 소개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28306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3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2018/09/19(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안드로이드 소개 및 실습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31791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4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2018/09/26(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추석 연휴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882348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보강계획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2018/09/29(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토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오픈소스 소프트웨어 개발 툴 및 방법론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93719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5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2018/10/03(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개천절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493718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6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2018/10/10(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프로젝트 중간 발표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4739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7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2018/10/17(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Git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사용법 소개 및 실습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71842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8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2018/10/24(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안드로이드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, Git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복습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332721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9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2018/10/31(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중간고사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91808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10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2018/11/07(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데이터베이스 관련 오픈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72707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11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2018/11/14(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지도관련 위치기반 오픈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932815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12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2018/11/21(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카메라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영상관련 오픈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89743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13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2018/11/28(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웹 크롤링 관련 오픈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16998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14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2018/12/05(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검색관련 오픈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33058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15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2018/12/12(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시각화관련 오픈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API 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소개 및 실습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998952"/>
                  </a:ext>
                </a:extLst>
              </a:tr>
              <a:tr h="359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제 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16 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2018/12/19(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</a:t>
                      </a: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프로젝트 최종 발표 </a:t>
                      </a:r>
                    </a:p>
                  </a:txBody>
                  <a:tcPr marL="0" marR="0" marT="28575" marB="28575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9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교과목표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교과목 목표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</a:t>
            </a:r>
          </a:p>
          <a:p>
            <a:pPr lvl="1"/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오픈소스 소프트웨어의 기본 개념을 이해한다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</a:t>
            </a:r>
          </a:p>
          <a:p>
            <a:pPr lvl="1"/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기초적인 소프트웨어 개발 방법론 및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Tool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사용법을 숙지한다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 </a:t>
            </a:r>
          </a:p>
          <a:p>
            <a:pPr lvl="1"/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오픈 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API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활용할 수 있다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</a:t>
            </a:r>
            <a:br>
              <a:rPr lang="ko-KR" altLang="ko-KR" sz="400" dirty="0">
                <a:solidFill>
                  <a:schemeClr val="tx1"/>
                </a:solidFill>
                <a:ea typeface="이화체" panose="02000300000000000000"/>
              </a:rPr>
            </a:br>
            <a:endParaRPr lang="ko-KR" altLang="en-US" dirty="0"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52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85"/>
    </mc:Choice>
    <mc:Fallback xmlns="">
      <p:transition spd="slow" advTm="16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학습평가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학습 평가 내용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</a:t>
            </a:r>
          </a:p>
          <a:p>
            <a:pPr lvl="1"/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과제물 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40% </a:t>
            </a:r>
            <a:r>
              <a:rPr lang="en-US" altLang="ko-KR" sz="3500" dirty="0">
                <a:solidFill>
                  <a:srgbClr val="FF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sz="3500" dirty="0">
                <a:solidFill>
                  <a:srgbClr val="FF0000"/>
                </a:solidFill>
                <a:latin typeface="+mj-ea"/>
                <a:ea typeface="이화체" panose="02000300000000000000"/>
              </a:rPr>
              <a:t>개인</a:t>
            </a:r>
            <a:r>
              <a:rPr lang="en-US" altLang="ko-KR" sz="3500" dirty="0">
                <a:solidFill>
                  <a:srgbClr val="FF0000"/>
                </a:solidFill>
                <a:latin typeface="+mj-ea"/>
                <a:ea typeface="이화체" panose="02000300000000000000"/>
              </a:rPr>
              <a:t>)</a:t>
            </a:r>
          </a:p>
          <a:p>
            <a:pPr lvl="1"/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중간고사 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20%</a:t>
            </a:r>
          </a:p>
          <a:p>
            <a:pPr lvl="1"/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프로젝트 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20% </a:t>
            </a:r>
            <a:r>
              <a:rPr lang="en-US" altLang="ko-KR" sz="3500" dirty="0">
                <a:solidFill>
                  <a:srgbClr val="FF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sz="3500" dirty="0">
                <a:solidFill>
                  <a:srgbClr val="FF0000"/>
                </a:solidFill>
                <a:latin typeface="+mj-ea"/>
                <a:ea typeface="이화체" panose="02000300000000000000"/>
              </a:rPr>
              <a:t>팀</a:t>
            </a:r>
            <a:r>
              <a:rPr lang="en-US" altLang="ko-KR" sz="3500" dirty="0">
                <a:solidFill>
                  <a:srgbClr val="FF0000"/>
                </a:solidFill>
                <a:latin typeface="+mj-ea"/>
                <a:ea typeface="이화체" panose="02000300000000000000"/>
              </a:rPr>
              <a:t>; 3-4</a:t>
            </a:r>
            <a:r>
              <a:rPr lang="ko-KR" altLang="en-US" sz="3500" dirty="0">
                <a:solidFill>
                  <a:srgbClr val="FF0000"/>
                </a:solidFill>
                <a:latin typeface="+mj-ea"/>
                <a:ea typeface="이화체" panose="02000300000000000000"/>
              </a:rPr>
              <a:t>명</a:t>
            </a:r>
            <a:r>
              <a:rPr lang="en-US" altLang="ko-KR" sz="3500" dirty="0">
                <a:solidFill>
                  <a:srgbClr val="FF0000"/>
                </a:solidFill>
                <a:latin typeface="+mj-ea"/>
                <a:ea typeface="이화체" panose="02000300000000000000"/>
              </a:rPr>
              <a:t>)</a:t>
            </a:r>
          </a:p>
          <a:p>
            <a:pPr lvl="1"/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발표 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10% </a:t>
            </a:r>
          </a:p>
          <a:p>
            <a:pPr lvl="1"/>
            <a:r>
              <a:rPr lang="ko-KR" altLang="en-US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참여도 </a:t>
            </a:r>
            <a:r>
              <a:rPr lang="en-US" altLang="ko-KR" sz="35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10%</a:t>
            </a:r>
            <a:br>
              <a:rPr lang="ko-KR" altLang="ko-KR" sz="400" dirty="0">
                <a:solidFill>
                  <a:schemeClr val="tx1"/>
                </a:solidFill>
                <a:ea typeface="이화체" panose="02000300000000000000"/>
              </a:rPr>
            </a:br>
            <a:endParaRPr lang="ko-KR" altLang="en-US" dirty="0"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12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4"/>
    </mc:Choice>
    <mc:Fallback xmlns="">
      <p:transition spd="slow" advTm="18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9|2.4|2.5|2.1|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9|2.4|2.5|2.1|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7|3|2.7|2.9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7|3|2.7|2.9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7|3|2.7|2.9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4|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.1|2.4|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|2.9|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9|2.4|2.5|2.1|2.5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9180</TotalTime>
  <Words>3259</Words>
  <Application>Microsoft Office PowerPoint</Application>
  <PresentationFormat>화면 슬라이드 쇼(4:3)</PresentationFormat>
  <Paragraphs>668</Paragraphs>
  <Slides>75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돋움</vt:lpstr>
      <vt:lpstr>맑은 고딕</vt:lpstr>
      <vt:lpstr>이화체</vt:lpstr>
      <vt:lpstr>Arial</vt:lpstr>
      <vt:lpstr>Calibri</vt:lpstr>
      <vt:lpstr>Office 테마</vt:lpstr>
      <vt:lpstr>2018-2학기 오픈SW플랫폼 </vt:lpstr>
      <vt:lpstr>목차</vt:lpstr>
      <vt:lpstr>1. 교과목 개요 - 담당교수</vt:lpstr>
      <vt:lpstr>1. 교과목 개요 – 수업 조교</vt:lpstr>
      <vt:lpstr>1. 교과목 개요 – 수업 일시</vt:lpstr>
      <vt:lpstr>2. 선수학습사항</vt:lpstr>
      <vt:lpstr>3. 강의 방식</vt:lpstr>
      <vt:lpstr>4. 교과목표</vt:lpstr>
      <vt:lpstr>5. 학습평가 방식</vt:lpstr>
      <vt:lpstr>5. 학습평가 방식</vt:lpstr>
      <vt:lpstr>5. 학습평가 방식</vt:lpstr>
      <vt:lpstr>6. 강의 일정</vt:lpstr>
      <vt:lpstr>Q &amp; A</vt:lpstr>
      <vt:lpstr>2018-2학기 오픈SW플랫폼 </vt:lpstr>
      <vt:lpstr>목차</vt:lpstr>
      <vt:lpstr>오픈 소스 소프트웨어 예</vt:lpstr>
      <vt:lpstr>오픈 소스 소프트웨어 추세</vt:lpstr>
      <vt:lpstr>오픈 소스 소프트웨어란?</vt:lpstr>
      <vt:lpstr>오픈 소스 소프트웨어란?</vt:lpstr>
      <vt:lpstr>*위키피디아의 예</vt:lpstr>
      <vt:lpstr>*쿠키 레시피의 예</vt:lpstr>
      <vt:lpstr>오픈 소스의 흐름도</vt:lpstr>
      <vt:lpstr>오픈 소스의 장점</vt:lpstr>
      <vt:lpstr>자유 소프트웨어 운동 </vt:lpstr>
      <vt:lpstr>자유 소프트웨어 운동 </vt:lpstr>
      <vt:lpstr>오픈 소스 소프트웨어란?</vt:lpstr>
      <vt:lpstr>오픈 소스 정의</vt:lpstr>
      <vt:lpstr>오픈 소스 정의</vt:lpstr>
      <vt:lpstr>오픈 소스 정의</vt:lpstr>
      <vt:lpstr>오픈 소스 정의</vt:lpstr>
      <vt:lpstr>오픈 소스 정의</vt:lpstr>
      <vt:lpstr>오픈 소스 정의</vt:lpstr>
      <vt:lpstr>오픈 소스 정의</vt:lpstr>
      <vt:lpstr>오픈 소스 정의</vt:lpstr>
      <vt:lpstr>오픈 소스 정의</vt:lpstr>
      <vt:lpstr>오픈 소스 정의</vt:lpstr>
      <vt:lpstr>오픈 소스 라이선스</vt:lpstr>
      <vt:lpstr>*오픈 소스 라이선스의 종류 예</vt:lpstr>
      <vt:lpstr>*오픈 소스 라이선스의 종류 예</vt:lpstr>
      <vt:lpstr>*오픈 소스 라이선스의 종류 예</vt:lpstr>
      <vt:lpstr>*오픈 소스 라이선스의 종류 예</vt:lpstr>
      <vt:lpstr>*오픈 소스 라이선스의 종류 예</vt:lpstr>
      <vt:lpstr>*오픈 소스 라이선스의 종류 예</vt:lpstr>
      <vt:lpstr>*오픈 소스 라이선스의 종류 예</vt:lpstr>
      <vt:lpstr>  라이선스 정리</vt:lpstr>
      <vt:lpstr>오픈 소스 바르게 사용하기</vt:lpstr>
      <vt:lpstr>오픈 소스 바르게 사용하기</vt:lpstr>
      <vt:lpstr>오픈 소스 바르게 사용하기</vt:lpstr>
      <vt:lpstr>참고용 동영상</vt:lpstr>
      <vt:lpstr>목차</vt:lpstr>
      <vt:lpstr>오픈 소스 프로젝트 사례</vt:lpstr>
      <vt:lpstr>오픈 소스 프로젝트 사례</vt:lpstr>
      <vt:lpstr>오픈 소스 프로젝트 사례</vt:lpstr>
      <vt:lpstr>오픈 소스 프로젝트 사례</vt:lpstr>
      <vt:lpstr>오픈 소스 프로젝트 사례</vt:lpstr>
      <vt:lpstr>오픈 소스 프로젝트 사례</vt:lpstr>
      <vt:lpstr>오픈 소스 프로젝트 사례</vt:lpstr>
      <vt:lpstr>오픈 소스 프로젝트 사례</vt:lpstr>
      <vt:lpstr>오픈 소스 프로젝트 사례</vt:lpstr>
      <vt:lpstr>오픈 소스 프로젝트 사례</vt:lpstr>
      <vt:lpstr>오픈 소스 프로젝트 사례</vt:lpstr>
      <vt:lpstr>오픈 소스 프로젝트 사례</vt:lpstr>
      <vt:lpstr>오픈 소스 프로젝트 사례</vt:lpstr>
      <vt:lpstr>*잘 알려진 오픈 소프트웨어</vt:lpstr>
      <vt:lpstr>최근 동향</vt:lpstr>
      <vt:lpstr>오픈 소스에 기여하는 방법</vt:lpstr>
      <vt:lpstr>오픈 소스에 기여하는 방법</vt:lpstr>
      <vt:lpstr>오픈 소스에 기여하는 방법</vt:lpstr>
      <vt:lpstr>오픈 소스에 기여하는 방법</vt:lpstr>
      <vt:lpstr>오픈 소스에 기여하는 방법</vt:lpstr>
      <vt:lpstr>*그 외 오픈소스 프로젝트</vt:lpstr>
      <vt:lpstr>오픈 API</vt:lpstr>
      <vt:lpstr>오픈 소스 vs. 오픈 API</vt:lpstr>
      <vt:lpstr>오픈 API의 장점</vt:lpstr>
      <vt:lpstr>6. 강의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오유란(컴퓨터공학전공)</cp:lastModifiedBy>
  <cp:revision>206</cp:revision>
  <dcterms:created xsi:type="dcterms:W3CDTF">2018-01-12T04:32:51Z</dcterms:created>
  <dcterms:modified xsi:type="dcterms:W3CDTF">2018-09-05T04:33:18Z</dcterms:modified>
</cp:coreProperties>
</file>