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5" r:id="rId9"/>
    <p:sldId id="268" r:id="rId10"/>
    <p:sldId id="264" r:id="rId11"/>
    <p:sldId id="263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6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7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0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5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5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6488-112C-4A88-87C1-6C4C8D204FE6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CF747-1558-4077-A7DE-7C3188630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6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xZbi7sElsq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【</a:t>
            </a:r>
            <a:r>
              <a:rPr lang="ko-KR" altLang="en-US" sz="3200" b="1" dirty="0" smtClean="0"/>
              <a:t>주제 </a:t>
            </a:r>
            <a:r>
              <a:rPr lang="en-US" altLang="ko-KR" sz="3200" b="1" dirty="0" smtClean="0"/>
              <a:t>1】 </a:t>
            </a:r>
            <a:r>
              <a:rPr lang="ko-KR" altLang="en-US" sz="3200" b="1" dirty="0" smtClean="0"/>
              <a:t>함께 생각해 보는 ‘나눔’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 smtClean="0"/>
              <a:t>1. </a:t>
            </a:r>
            <a:r>
              <a:rPr lang="ko-KR" altLang="en-US" sz="4400" b="1" dirty="0" smtClean="0"/>
              <a:t>나눔</a:t>
            </a:r>
            <a:r>
              <a:rPr lang="en-US" altLang="ko-KR" sz="4400" b="1" dirty="0" smtClean="0"/>
              <a:t>, </a:t>
            </a:r>
            <a:r>
              <a:rPr lang="ko-KR" altLang="en-US" sz="4400" b="1" dirty="0" smtClean="0"/>
              <a:t>철학으로 생각하기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김 </a:t>
            </a:r>
            <a:r>
              <a:rPr lang="ko-KR" altLang="en-US" dirty="0" err="1" smtClean="0"/>
              <a:t>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령</a:t>
            </a:r>
            <a:r>
              <a:rPr lang="ko-KR" altLang="en-US" dirty="0" smtClean="0"/>
              <a:t> 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7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더 생각해 보기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263" y="1632030"/>
            <a:ext cx="11424213" cy="5225969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pPr marL="0" indent="0">
              <a:buNone/>
            </a:pPr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인간에게 </a:t>
            </a:r>
            <a:r>
              <a:rPr lang="en-US" altLang="ko-KR" sz="3200" b="1" dirty="0"/>
              <a:t>‘</a:t>
            </a:r>
            <a:r>
              <a:rPr lang="ko-KR" altLang="en-US" sz="3200" b="1" dirty="0"/>
              <a:t>이상</a:t>
            </a:r>
            <a:r>
              <a:rPr lang="en-US" altLang="ko-KR" sz="3200" b="1" dirty="0"/>
              <a:t>’(</a:t>
            </a:r>
            <a:r>
              <a:rPr lang="ko-KR" altLang="en-US" sz="3200" b="1" dirty="0" err="1"/>
              <a:t>理想</a:t>
            </a:r>
            <a:r>
              <a:rPr lang="en-US" altLang="ko-KR" sz="3200" b="1" dirty="0"/>
              <a:t>, ideal)</a:t>
            </a:r>
            <a:r>
              <a:rPr lang="ko-KR" altLang="en-US" sz="3200" b="1" dirty="0"/>
              <a:t>은 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</a:t>
            </a:r>
            <a:r>
              <a:rPr lang="ko-KR" altLang="en-US" sz="3200" b="1" dirty="0" smtClean="0"/>
              <a:t>무슨 </a:t>
            </a:r>
            <a:r>
              <a:rPr lang="ko-KR" altLang="en-US" sz="3200" b="1" dirty="0"/>
              <a:t>의미가 있을까</a:t>
            </a:r>
            <a:r>
              <a:rPr lang="en-US" altLang="ko-KR" sz="3200" b="1" dirty="0" smtClean="0"/>
              <a:t>?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(</a:t>
            </a:r>
            <a:r>
              <a:rPr lang="ko-KR" altLang="en-US" b="1" dirty="0" smtClean="0">
                <a:solidFill>
                  <a:srgbClr val="FF0000"/>
                </a:solidFill>
              </a:rPr>
              <a:t>무조건적 환대의 사유 목적</a:t>
            </a:r>
            <a:r>
              <a:rPr lang="en-US" altLang="ko-KR" b="1" dirty="0" smtClean="0">
                <a:solidFill>
                  <a:srgbClr val="FF0000"/>
                </a:solidFill>
              </a:rPr>
              <a:t>, 235</a:t>
            </a:r>
            <a:r>
              <a:rPr lang="ko-KR" altLang="en-US" b="1" dirty="0" smtClean="0">
                <a:solidFill>
                  <a:srgbClr val="FF0000"/>
                </a:solidFill>
              </a:rPr>
              <a:t>쪽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3200" b="1" dirty="0" smtClean="0"/>
              <a:t>4. </a:t>
            </a:r>
            <a:r>
              <a:rPr lang="ko-KR" altLang="en-US" sz="3200" b="1" dirty="0" smtClean="0"/>
              <a:t>인간 실존의 상황과 의미 </a:t>
            </a:r>
            <a:r>
              <a:rPr lang="en-US" altLang="ko-KR" sz="3200" b="1" dirty="0" smtClean="0"/>
              <a:t>….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 &lt;</a:t>
            </a:r>
            <a:r>
              <a:rPr lang="ko-KR" altLang="en-US" sz="3200" b="1" dirty="0" smtClean="0"/>
              <a:t>더불어</a:t>
            </a:r>
            <a:r>
              <a:rPr lang="en-US" altLang="ko-KR" sz="2400" b="1" dirty="0" smtClean="0"/>
              <a:t>ensemble</a:t>
            </a:r>
            <a:r>
              <a:rPr lang="ko-KR" altLang="en-US" sz="3200" b="1" dirty="0" smtClean="0"/>
              <a:t> 살아가기</a:t>
            </a:r>
            <a:r>
              <a:rPr lang="en-US" altLang="ko-KR" sz="3200" b="1" dirty="0" smtClean="0"/>
              <a:t>&gt; </a:t>
            </a:r>
            <a:endParaRPr lang="ko-KR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18" y="850858"/>
            <a:ext cx="4707761" cy="479108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598" y="1030629"/>
            <a:ext cx="20478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4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52496" y="2007475"/>
            <a:ext cx="4782207" cy="280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03379" y="2674609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도움을 드리고 싶습니다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 rot="19321078">
            <a:off x="3237187" y="2102069"/>
            <a:ext cx="1040524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9321078">
            <a:off x="7572705" y="4472151"/>
            <a:ext cx="1040524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3283639">
            <a:off x="7557039" y="2073064"/>
            <a:ext cx="1040524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3283639">
            <a:off x="3255779" y="4472152"/>
            <a:ext cx="1040524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31275" y="3536808"/>
            <a:ext cx="2224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주거상담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응급진료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알콜치료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pPr algn="ctr"/>
            <a:r>
              <a:rPr lang="ko-KR" altLang="en-US" sz="1200" b="1" dirty="0" smtClean="0"/>
              <a:t>거리의 천사들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연락처 </a:t>
            </a:r>
            <a:r>
              <a:rPr lang="en-US" altLang="ko-KR" sz="1200" b="1" dirty="0" smtClean="0"/>
              <a:t>: 000-0000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25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다음시간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82" y="145105"/>
            <a:ext cx="4603435" cy="6596280"/>
          </a:xfrm>
        </p:spPr>
      </p:pic>
    </p:spTree>
    <p:extLst>
      <p:ext uri="{BB962C8B-B14F-4D97-AF65-F5344CB8AC3E}">
        <p14:creationId xmlns:p14="http://schemas.microsoft.com/office/powerpoint/2010/main" val="4604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71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[</a:t>
            </a:r>
            <a:r>
              <a:rPr lang="ko-KR" altLang="en-US" sz="3600" b="1" dirty="0" smtClean="0"/>
              <a:t>학습목표</a:t>
            </a:r>
            <a:r>
              <a:rPr lang="en-US" altLang="ko-KR" sz="3600" b="1" dirty="0" smtClean="0"/>
              <a:t>]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040" y="1300480"/>
            <a:ext cx="11104160" cy="45835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철학자 </a:t>
            </a:r>
            <a:r>
              <a:rPr lang="ko-KR" altLang="en-US" b="1" dirty="0" err="1" smtClean="0"/>
              <a:t>데리다의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관용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환대</a:t>
            </a:r>
            <a:r>
              <a:rPr lang="en-US" altLang="ko-KR" b="1" dirty="0" smtClean="0"/>
              <a:t>’</a:t>
            </a:r>
            <a:r>
              <a:rPr lang="ko-KR" altLang="en-US" b="1" dirty="0"/>
              <a:t> </a:t>
            </a:r>
            <a:r>
              <a:rPr lang="ko-KR" altLang="en-US" b="1" dirty="0" smtClean="0"/>
              <a:t>개념의 구분을 이해한다</a:t>
            </a:r>
            <a:r>
              <a:rPr lang="en-US" altLang="ko-KR" b="1" dirty="0" smtClean="0"/>
              <a:t>. </a:t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2. ‘</a:t>
            </a:r>
            <a:r>
              <a:rPr lang="ko-KR" altLang="en-US" b="1" dirty="0" smtClean="0"/>
              <a:t>현실적 나눔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이상적 나눔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의 관계를 이해하고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온전히 자기희생적인 나눔의 의미를 생각해 본다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8400"/>
            <a:ext cx="1918888" cy="29794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343" y="3238779"/>
            <a:ext cx="3267791" cy="23805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220" y="4152050"/>
            <a:ext cx="1984057" cy="257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363" y="3238779"/>
            <a:ext cx="2887027" cy="20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프랑스의 자랑</a:t>
            </a:r>
            <a:r>
              <a:rPr lang="en-US" altLang="ko-KR" dirty="0" smtClean="0"/>
              <a:t>! </a:t>
            </a:r>
            <a:r>
              <a:rPr lang="ko-KR" altLang="en-US" dirty="0" err="1" smtClean="0"/>
              <a:t>똘레랑스</a:t>
            </a:r>
            <a:r>
              <a:rPr lang="en-US" altLang="ko-KR" dirty="0" smtClean="0"/>
              <a:t>(</a:t>
            </a:r>
            <a:r>
              <a:rPr lang="fr-FR" altLang="ko-KR" dirty="0" smtClean="0">
                <a:effectLst/>
              </a:rPr>
              <a:t>Tolérance, </a:t>
            </a:r>
            <a:r>
              <a:rPr lang="ko-KR" altLang="en-US" dirty="0" smtClean="0"/>
              <a:t>관용</a:t>
            </a:r>
            <a:r>
              <a:rPr lang="fr-FR" altLang="ko-KR" dirty="0" smtClean="0">
                <a:effectLst/>
              </a:rPr>
              <a:t>)!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41" y="1883410"/>
            <a:ext cx="329995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1276" y="2244367"/>
            <a:ext cx="6740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홍세화</a:t>
            </a:r>
            <a:r>
              <a:rPr lang="en-US" altLang="ko-KR" sz="2000" dirty="0" smtClean="0"/>
              <a:t>, 『</a:t>
            </a:r>
            <a:r>
              <a:rPr lang="ko-KR" altLang="en-US" sz="2000" dirty="0" smtClean="0"/>
              <a:t>나는 </a:t>
            </a:r>
            <a:r>
              <a:rPr lang="ko-KR" altLang="en-US" sz="2000" dirty="0" err="1" smtClean="0"/>
              <a:t>빠리의</a:t>
            </a:r>
            <a:r>
              <a:rPr lang="ko-KR" altLang="en-US" sz="2000" dirty="0" smtClean="0"/>
              <a:t> 택시운전사</a:t>
            </a:r>
            <a:r>
              <a:rPr lang="en-US" altLang="ko-KR" sz="2000" dirty="0" smtClean="0"/>
              <a:t>』, </a:t>
            </a:r>
            <a:r>
              <a:rPr lang="ko-KR" altLang="en-US" sz="2000" dirty="0" smtClean="0"/>
              <a:t>창작과 비평사</a:t>
            </a:r>
            <a:r>
              <a:rPr lang="en-US" altLang="ko-KR" sz="2000" dirty="0" smtClean="0"/>
              <a:t>, 1995. 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1551920" y="59334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01276" y="2946400"/>
            <a:ext cx="7312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아직도 완전히 자유롭지 않은 한국사회</a:t>
            </a:r>
            <a:r>
              <a:rPr lang="en-US" altLang="ko-KR" sz="2400" b="1" dirty="0" smtClean="0"/>
              <a:t>,</a:t>
            </a:r>
          </a:p>
          <a:p>
            <a:r>
              <a:rPr lang="ko-KR" altLang="en-US" sz="2400" b="1" dirty="0" smtClean="0"/>
              <a:t>근대 전체성의 시대를 반성하며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‘</a:t>
            </a:r>
            <a:r>
              <a:rPr lang="ko-KR" altLang="en-US" sz="2400" b="1" dirty="0" smtClean="0"/>
              <a:t>차이를 차별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억압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배제의 근거로 </a:t>
            </a:r>
            <a:r>
              <a:rPr lang="ko-KR" altLang="en-US" sz="2400" b="1" dirty="0" err="1" smtClean="0"/>
              <a:t>삼지말라</a:t>
            </a:r>
            <a:r>
              <a:rPr lang="en-US" altLang="ko-KR" sz="2400" b="1" dirty="0" smtClean="0"/>
              <a:t>＇</a:t>
            </a:r>
            <a:r>
              <a:rPr lang="ko-KR" altLang="en-US" sz="2400" b="1" dirty="0" smtClean="0"/>
              <a:t>는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프랑스 </a:t>
            </a:r>
            <a:r>
              <a:rPr lang="en-US" altLang="ko-KR" sz="2400" b="1" dirty="0" smtClean="0"/>
              <a:t>New </a:t>
            </a:r>
            <a:r>
              <a:rPr lang="ko-KR" altLang="en-US" sz="2400" b="1" dirty="0" smtClean="0"/>
              <a:t>정신 </a:t>
            </a:r>
            <a:r>
              <a:rPr lang="ko-KR" altLang="en-US" sz="2400" b="1" dirty="0" err="1" smtClean="0"/>
              <a:t>똘레랑스에</a:t>
            </a:r>
            <a:r>
              <a:rPr lang="ko-KR" altLang="en-US" sz="2400" b="1" dirty="0" smtClean="0"/>
              <a:t> 대해 소개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11874" y="5091546"/>
            <a:ext cx="679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Q.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그러나 프랑스는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유럽은 정말로 완벽했을까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744" y="16490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그러나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오늘의 프랑스는</a:t>
            </a:r>
            <a:r>
              <a:rPr lang="en-US" altLang="ko-KR" dirty="0" smtClean="0"/>
              <a:t>… </a:t>
            </a:r>
            <a:r>
              <a:rPr lang="en-US" altLang="ko-KR" dirty="0" smtClean="0">
                <a:hlinkClick r:id="rId2"/>
              </a:rPr>
              <a:t>(</a:t>
            </a:r>
            <a:r>
              <a:rPr lang="ko-KR" altLang="en-US" dirty="0" smtClean="0">
                <a:hlinkClick r:id="rId2"/>
              </a:rPr>
              <a:t>영상</a:t>
            </a:r>
            <a:r>
              <a:rPr lang="en-US" altLang="ko-KR" dirty="0" smtClean="0">
                <a:hlinkClick r:id="rId2"/>
              </a:rPr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7175" y="1850974"/>
            <a:ext cx="3296737" cy="23363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76744">
            <a:off x="140973" y="1746193"/>
            <a:ext cx="59436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44" y="2708882"/>
            <a:ext cx="3918660" cy="25438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315" y="4347585"/>
            <a:ext cx="3576285" cy="23239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33920" y="5130800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더 이상의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똘레랑스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관용은 없다</a:t>
            </a:r>
            <a:r>
              <a:rPr lang="en-US" altLang="ko-KR" sz="2400" dirty="0" smtClean="0">
                <a:solidFill>
                  <a:srgbClr val="FF0000"/>
                </a:solidFill>
              </a:rPr>
              <a:t>!?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" y="819152"/>
            <a:ext cx="4062259" cy="55968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20530" y="819152"/>
            <a:ext cx="10843572" cy="3620294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자크</a:t>
            </a:r>
            <a:r>
              <a:rPr lang="ko-KR" altLang="en-US" b="1" dirty="0" smtClean="0"/>
              <a:t> 데리다 </a:t>
            </a:r>
            <a:r>
              <a:rPr lang="en-US" altLang="ko-KR" sz="2800" b="1" dirty="0" err="1" smtClean="0"/>
              <a:t>Jaques</a:t>
            </a:r>
            <a:r>
              <a:rPr lang="en-US" altLang="ko-KR" sz="2800" b="1" dirty="0" smtClean="0"/>
              <a:t> Derrida</a:t>
            </a:r>
            <a:br>
              <a:rPr lang="en-US" altLang="ko-KR" sz="2800" b="1" dirty="0" smtClean="0"/>
            </a:br>
            <a:r>
              <a:rPr lang="en-US" altLang="ko-KR" dirty="0" smtClean="0"/>
              <a:t>1930-2004</a:t>
            </a:r>
            <a:br>
              <a:rPr lang="en-US" altLang="ko-KR" dirty="0" smtClean="0"/>
            </a:br>
            <a:r>
              <a:rPr lang="ko-KR" altLang="en-US" sz="4000" dirty="0" smtClean="0"/>
              <a:t>알제리 태생의 </a:t>
            </a:r>
            <a:r>
              <a:rPr lang="ko-KR" altLang="en-US" sz="4000" dirty="0" err="1" smtClean="0"/>
              <a:t>유대계</a:t>
            </a:r>
            <a:r>
              <a:rPr lang="ko-KR" altLang="en-US" sz="4000" dirty="0" smtClean="0"/>
              <a:t> 프랑스 철학자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0119" y="3617597"/>
            <a:ext cx="776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프랑스의 자랑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2800" b="1" dirty="0" err="1" smtClean="0">
                <a:solidFill>
                  <a:srgbClr val="FF0000"/>
                </a:solidFill>
              </a:rPr>
              <a:t>똘레랑스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＇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 대한 냉철한 분석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28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조건적 환대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관용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 &lt;–&gt;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무조건적 환대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     초대의 환대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&lt;-&gt;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방문의 환대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363" y="-22242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친구와 함께 생각해 보기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92" y="856527"/>
            <a:ext cx="11725152" cy="590308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endParaRPr lang="en-US" altLang="ko-KR" sz="3600" b="1" dirty="0" smtClean="0"/>
          </a:p>
          <a:p>
            <a:pPr marL="514350" indent="-514350">
              <a:buAutoNum type="arabicPeriod"/>
            </a:pPr>
            <a:r>
              <a:rPr lang="en-US" altLang="ko-KR" sz="3600" b="1" dirty="0" smtClean="0"/>
              <a:t>232</a:t>
            </a:r>
            <a:r>
              <a:rPr lang="ko-KR" altLang="en-US" sz="3600" b="1" dirty="0" smtClean="0"/>
              <a:t>쪽 중간</a:t>
            </a:r>
            <a:r>
              <a:rPr lang="en-US" altLang="ko-KR" sz="3600" b="1" dirty="0"/>
              <a:t> </a:t>
            </a:r>
          </a:p>
          <a:p>
            <a:pPr marL="0" indent="0">
              <a:buNone/>
            </a:pPr>
            <a:r>
              <a:rPr lang="ko-KR" altLang="en-US" sz="3600" b="1" dirty="0" err="1" smtClean="0"/>
              <a:t>데리다의</a:t>
            </a:r>
            <a:r>
              <a:rPr lang="ko-KR" altLang="en-US" sz="3600" b="1" dirty="0" smtClean="0"/>
              <a:t> 말 중에서 </a:t>
            </a:r>
            <a:r>
              <a:rPr lang="en-US" altLang="ko-KR" sz="3600" b="1" dirty="0" smtClean="0"/>
              <a:t> “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관용은 최강자의 논거 편에 있습니다</a:t>
            </a:r>
            <a:r>
              <a:rPr lang="en-US" altLang="ko-KR" sz="3600" b="1" dirty="0" smtClean="0"/>
              <a:t>.“</a:t>
            </a:r>
            <a:r>
              <a:rPr lang="ko-KR" altLang="en-US" sz="3600" b="1" dirty="0" smtClean="0"/>
              <a:t> 무슨 뜻일까요</a:t>
            </a:r>
            <a:r>
              <a:rPr lang="en-US" altLang="ko-KR" sz="3600" b="1" dirty="0" smtClean="0"/>
              <a:t>? 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r>
              <a:rPr lang="en-US" altLang="ko-KR" sz="3600" b="1" dirty="0" smtClean="0"/>
              <a:t>2. 233</a:t>
            </a:r>
            <a:r>
              <a:rPr lang="ko-KR" altLang="en-US" sz="3600" b="1" dirty="0" smtClean="0"/>
              <a:t>쪽 마지막 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3600" b="1" dirty="0" smtClean="0"/>
              <a:t>“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관용은 살아남도록 허용해 주는 것입니다</a:t>
            </a:r>
            <a:r>
              <a:rPr lang="en-US" altLang="ko-KR" sz="3600" b="1" dirty="0" smtClean="0"/>
              <a:t>.＂</a:t>
            </a:r>
            <a:r>
              <a:rPr lang="ko-KR" altLang="en-US" sz="3600" b="1" dirty="0" smtClean="0"/>
              <a:t>무슨 뜻일까요</a:t>
            </a:r>
            <a:r>
              <a:rPr lang="en-US" altLang="ko-KR" sz="3600" b="1" dirty="0" smtClean="0"/>
              <a:t>?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013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363" y="-22242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친구와 함께 생각해 보기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92" y="856527"/>
            <a:ext cx="11725152" cy="5903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3200" b="1" dirty="0" smtClean="0"/>
              <a:t>3. 234</a:t>
            </a:r>
            <a:r>
              <a:rPr lang="ko-KR" altLang="en-US" sz="3200" b="1" dirty="0" smtClean="0"/>
              <a:t>쪽 중간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ko-KR" altLang="en-US" sz="3200" b="1" dirty="0" smtClean="0">
                <a:solidFill>
                  <a:srgbClr val="FF0000"/>
                </a:solidFill>
              </a:rPr>
              <a:t>   초대의 환대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조건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3200" b="1" dirty="0" smtClean="0"/>
              <a:t>와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방문의 환대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무조건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3200" b="1" dirty="0" smtClean="0"/>
              <a:t>의 차이점은 무엇인가요</a:t>
            </a:r>
            <a:r>
              <a:rPr lang="en-US" altLang="ko-KR" sz="3200" b="1" dirty="0" smtClean="0"/>
              <a:t>?</a:t>
            </a:r>
          </a:p>
          <a:p>
            <a:pPr marL="0" indent="0">
              <a:buNone/>
            </a:pPr>
            <a:r>
              <a:rPr lang="en-US" altLang="ko-KR" sz="3200" b="1" dirty="0"/>
              <a:t> </a:t>
            </a:r>
            <a:r>
              <a:rPr lang="en-US" altLang="ko-KR" sz="3200" b="1" dirty="0" smtClean="0"/>
              <a:t>  “</a:t>
            </a:r>
            <a:r>
              <a:rPr lang="ko-KR" altLang="en-US" sz="3200" b="1" dirty="0" smtClean="0"/>
              <a:t>우리는 무조건적 환대를 조직할 수 없다</a:t>
            </a:r>
            <a:r>
              <a:rPr lang="en-US" altLang="ko-KR" sz="3200" b="1" dirty="0" smtClean="0"/>
              <a:t>”</a:t>
            </a:r>
            <a:r>
              <a:rPr lang="ko-KR" altLang="en-US" sz="3200" b="1" dirty="0" smtClean="0"/>
              <a:t>의 뜻</a:t>
            </a:r>
            <a:r>
              <a:rPr lang="en-US" altLang="ko-KR" sz="3200" b="1" dirty="0" smtClean="0"/>
              <a:t>? (234</a:t>
            </a:r>
            <a:r>
              <a:rPr lang="ko-KR" altLang="en-US" sz="3200" b="1" dirty="0" smtClean="0"/>
              <a:t>쪽 끝</a:t>
            </a:r>
            <a:r>
              <a:rPr lang="en-US" altLang="ko-KR" sz="3200" b="1" dirty="0" smtClean="0"/>
              <a:t>)</a:t>
            </a:r>
          </a:p>
          <a:p>
            <a:pPr marL="0" indent="0">
              <a:buNone/>
            </a:pPr>
            <a:r>
              <a:rPr lang="ko-KR" altLang="en-US" sz="3200" b="1" dirty="0" smtClean="0"/>
              <a:t> </a:t>
            </a:r>
            <a:endParaRPr lang="en-US" altLang="ko-KR" sz="3200" b="1" dirty="0"/>
          </a:p>
          <a:p>
            <a:pPr marL="0" indent="0">
              <a:buNone/>
            </a:pPr>
            <a:r>
              <a:rPr lang="en-US" altLang="ko-KR" sz="3200" b="1" dirty="0" smtClean="0"/>
              <a:t>4. </a:t>
            </a:r>
            <a:r>
              <a:rPr lang="ko-KR" altLang="en-US" sz="3200" b="1" dirty="0" err="1" smtClean="0"/>
              <a:t>데리다가</a:t>
            </a:r>
            <a:r>
              <a:rPr lang="ko-KR" altLang="en-US" sz="3200" b="1" dirty="0" smtClean="0"/>
              <a:t> 결론적으로 하고 싶었던 말은 무엇일까요</a:t>
            </a:r>
            <a:r>
              <a:rPr lang="en-US" altLang="ko-KR" sz="3200" b="1" dirty="0" smtClean="0"/>
              <a:t>?</a:t>
            </a:r>
            <a:br>
              <a:rPr lang="en-US" altLang="ko-KR" sz="3200" b="1" dirty="0" smtClean="0"/>
            </a:b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69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4190" y="87333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더 생각해 보기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689" y="1825625"/>
            <a:ext cx="11551534" cy="4725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1. 233</a:t>
            </a:r>
            <a:r>
              <a:rPr lang="ko-KR" altLang="en-US" b="1" dirty="0" smtClean="0"/>
              <a:t>쪽 </a:t>
            </a:r>
            <a:r>
              <a:rPr lang="en-US" altLang="ko-KR" b="1" dirty="0" smtClean="0"/>
              <a:t>: </a:t>
            </a:r>
            <a:br>
              <a:rPr lang="en-US" altLang="ko-KR" b="1" dirty="0" smtClean="0"/>
            </a:br>
            <a:r>
              <a:rPr lang="en-US" altLang="ko-KR" b="1" dirty="0" smtClean="0"/>
              <a:t>&lt;</a:t>
            </a:r>
            <a:r>
              <a:rPr lang="ko-KR" altLang="en-US" b="1" dirty="0" smtClean="0"/>
              <a:t>자연주의 정치학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이 난민이나 외국인 노동자에 대해 취하는 입장은</a:t>
            </a:r>
            <a:r>
              <a:rPr lang="en-US" altLang="ko-KR" b="1" dirty="0" smtClean="0"/>
              <a:t>? </a:t>
            </a:r>
            <a:br>
              <a:rPr lang="en-US" altLang="ko-KR" b="1" dirty="0" smtClean="0"/>
            </a:br>
            <a:r>
              <a:rPr lang="ko-KR" altLang="en-US" b="1" dirty="0" smtClean="0">
                <a:solidFill>
                  <a:srgbClr val="0070C0"/>
                </a:solidFill>
              </a:rPr>
              <a:t>왜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데리다는</a:t>
            </a:r>
            <a:r>
              <a:rPr lang="ko-KR" altLang="en-US" b="1" dirty="0" smtClean="0">
                <a:solidFill>
                  <a:srgbClr val="0070C0"/>
                </a:solidFill>
              </a:rPr>
              <a:t> 그러한 </a:t>
            </a:r>
            <a:r>
              <a:rPr lang="en-US" altLang="ko-KR" b="1" dirty="0" smtClean="0">
                <a:solidFill>
                  <a:srgbClr val="0070C0"/>
                </a:solidFill>
              </a:rPr>
              <a:t>&lt;</a:t>
            </a:r>
            <a:r>
              <a:rPr lang="ko-KR" altLang="en-US" b="1" dirty="0" smtClean="0">
                <a:solidFill>
                  <a:srgbClr val="0070C0"/>
                </a:solidFill>
              </a:rPr>
              <a:t>자연주의 정치학</a:t>
            </a:r>
            <a:r>
              <a:rPr lang="en-US" altLang="ko-KR" b="1" dirty="0" smtClean="0">
                <a:solidFill>
                  <a:srgbClr val="0070C0"/>
                </a:solidFill>
              </a:rPr>
              <a:t>&gt;</a:t>
            </a:r>
            <a:r>
              <a:rPr lang="ko-KR" altLang="en-US" b="1" dirty="0" smtClean="0">
                <a:solidFill>
                  <a:srgbClr val="0070C0"/>
                </a:solidFill>
              </a:rPr>
              <a:t>을 비판하는가</a:t>
            </a:r>
            <a:r>
              <a:rPr lang="en-US" altLang="ko-KR" b="1" dirty="0" smtClean="0">
                <a:solidFill>
                  <a:srgbClr val="0070C0"/>
                </a:solidFill>
              </a:rPr>
              <a:t>?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왜 </a:t>
            </a:r>
            <a:r>
              <a:rPr lang="ko-KR" altLang="en-US" b="1" dirty="0" err="1" smtClean="0"/>
              <a:t>미테랑</a:t>
            </a:r>
            <a:r>
              <a:rPr lang="ko-KR" altLang="en-US" b="1" dirty="0" smtClean="0"/>
              <a:t> 대통령은 자신의 이전 발언을 취소하였는가</a:t>
            </a:r>
            <a:r>
              <a:rPr lang="en-US" altLang="ko-KR" b="1" dirty="0" smtClean="0"/>
              <a:t>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err="1" smtClean="0"/>
              <a:t>데리다가</a:t>
            </a:r>
            <a:r>
              <a:rPr lang="ko-KR" altLang="en-US" b="1" dirty="0" smtClean="0"/>
              <a:t> 관용과 환대를 구분하면서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궁극적으로 무엇을 우리에게 말하고 싶어했던 것일까</a:t>
            </a:r>
            <a:r>
              <a:rPr lang="en-US" altLang="ko-KR" b="1" dirty="0" smtClean="0">
                <a:solidFill>
                  <a:srgbClr val="0070C0"/>
                </a:solidFill>
              </a:rPr>
              <a:t>?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/>
              <a:t>과연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무조건적 환대의 절대적 당위성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을</a:t>
            </a:r>
            <a:r>
              <a:rPr lang="en-US" altLang="ko-KR" b="1" dirty="0"/>
              <a:t> </a:t>
            </a:r>
            <a:r>
              <a:rPr lang="ko-KR" altLang="en-US" b="1" dirty="0" smtClean="0"/>
              <a:t>말하고자 하는 것일까</a:t>
            </a:r>
            <a:r>
              <a:rPr lang="en-US" altLang="ko-KR" b="1" dirty="0" smtClean="0"/>
              <a:t>?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    * </a:t>
            </a:r>
            <a:r>
              <a:rPr lang="ko-KR" altLang="en-US" b="1" dirty="0" smtClean="0">
                <a:solidFill>
                  <a:srgbClr val="FF0000"/>
                </a:solidFill>
              </a:rPr>
              <a:t>조건적 </a:t>
            </a:r>
            <a:r>
              <a:rPr lang="ko-KR" altLang="en-US" b="1" dirty="0">
                <a:solidFill>
                  <a:srgbClr val="FF0000"/>
                </a:solidFill>
              </a:rPr>
              <a:t>환대와 무조건적 환대의 분리 </a:t>
            </a:r>
            <a:r>
              <a:rPr lang="ko-KR" altLang="en-US" b="1" dirty="0" smtClean="0">
                <a:solidFill>
                  <a:srgbClr val="FF0000"/>
                </a:solidFill>
              </a:rPr>
              <a:t>불가능성</a:t>
            </a:r>
            <a:r>
              <a:rPr lang="en-US" altLang="ko-KR" b="1" dirty="0" smtClean="0">
                <a:solidFill>
                  <a:srgbClr val="FF0000"/>
                </a:solidFill>
              </a:rPr>
              <a:t>, 235</a:t>
            </a:r>
            <a:r>
              <a:rPr lang="ko-KR" altLang="en-US" b="1" dirty="0" smtClean="0">
                <a:solidFill>
                  <a:srgbClr val="FF0000"/>
                </a:solidFill>
              </a:rPr>
              <a:t>쪽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4190" y="87333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더 생각해 보기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0942" y="1551008"/>
            <a:ext cx="11667281" cy="50002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3200" b="1" dirty="0" smtClean="0"/>
              <a:t>3. “</a:t>
            </a:r>
            <a:r>
              <a:rPr lang="ko-KR" altLang="en-US" sz="3200" b="1" dirty="0" smtClean="0"/>
              <a:t>두 환대의 타협은 매번 유일하고 독특하게 일어난다</a:t>
            </a:r>
            <a:r>
              <a:rPr lang="en-US" altLang="ko-KR" sz="3200" b="1" dirty="0" smtClean="0"/>
              <a:t>.”(236</a:t>
            </a:r>
            <a:r>
              <a:rPr lang="ko-KR" altLang="en-US" sz="3200" b="1" dirty="0" smtClean="0"/>
              <a:t>쪽 중간</a:t>
            </a:r>
            <a:r>
              <a:rPr lang="en-US" altLang="ko-KR" sz="3200" b="1" dirty="0" smtClean="0"/>
              <a:t>) </a:t>
            </a:r>
            <a:r>
              <a:rPr lang="ko-KR" altLang="en-US" sz="3200" b="1" dirty="0" smtClean="0"/>
              <a:t>무슨 말일까</a:t>
            </a:r>
            <a:r>
              <a:rPr lang="en-US" altLang="ko-KR" sz="3200" b="1" dirty="0" smtClean="0"/>
              <a:t>?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3377" y="3426106"/>
            <a:ext cx="10556112" cy="23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실천적 지혜는 배려가 요구하는 예외를 가장 충족시키면서도</a:t>
            </a:r>
            <a:r>
              <a:rPr lang="en-US" altLang="ko-KR" sz="2800" b="1" dirty="0" smtClean="0"/>
              <a:t>, </a:t>
            </a:r>
          </a:p>
          <a:p>
            <a:pPr algn="ctr"/>
            <a:r>
              <a:rPr lang="ko-KR" altLang="en-US" sz="2800" b="1" dirty="0" smtClean="0"/>
              <a:t>규범을 가능한 한 최소한으로 위반하는 행동을 창안하는 것이다</a:t>
            </a:r>
            <a:r>
              <a:rPr lang="en-US" altLang="ko-KR" sz="2800" b="1" dirty="0" smtClean="0"/>
              <a:t>.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폴 </a:t>
            </a:r>
            <a:r>
              <a:rPr lang="ko-KR" altLang="en-US" sz="2800" b="1" dirty="0" err="1" smtClean="0"/>
              <a:t>리쾨르</a:t>
            </a:r>
            <a:r>
              <a:rPr lang="en-US" altLang="ko-KR" sz="2800" b="1" dirty="0" smtClean="0"/>
              <a:t>, &lt;</a:t>
            </a:r>
            <a:r>
              <a:rPr lang="ko-KR" altLang="en-US" sz="2800" b="1" dirty="0" smtClean="0"/>
              <a:t>타자와 같은 자기 자신</a:t>
            </a:r>
            <a:r>
              <a:rPr lang="en-US" altLang="ko-KR" sz="2800" b="1" dirty="0" smtClean="0"/>
              <a:t>&gt; </a:t>
            </a:r>
            <a:r>
              <a:rPr lang="ko-KR" altLang="en-US" sz="2800" b="1" dirty="0" smtClean="0"/>
              <a:t>중에서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91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322</Words>
  <Application>Microsoft Office PowerPoint</Application>
  <PresentationFormat>사용자 지정</PresentationFormat>
  <Paragraphs>62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【주제 1】 함께 생각해 보는 ‘나눔’  1. 나눔, 철학으로 생각하기</vt:lpstr>
      <vt:lpstr>[학습목표]</vt:lpstr>
      <vt:lpstr>프랑스의 자랑! 똘레랑스(Tolérance, 관용)!</vt:lpstr>
      <vt:lpstr>그러나 2016년 오늘의 프랑스는… (영상)</vt:lpstr>
      <vt:lpstr>자크 데리다 Jaques Derrida 1930-2004 알제리 태생의 유대계 프랑스 철학자  </vt:lpstr>
      <vt:lpstr>[친구와 함께 생각해 보기]</vt:lpstr>
      <vt:lpstr>[친구와 함께 생각해 보기]</vt:lpstr>
      <vt:lpstr>더 생각해 보기</vt:lpstr>
      <vt:lpstr>더 생각해 보기</vt:lpstr>
      <vt:lpstr>더 생각해 보기</vt:lpstr>
      <vt:lpstr>PowerPoint 프레젠테이션</vt:lpstr>
      <vt:lpstr>다음시간…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【주제 1】 함께 생각해 보는 ‘나눔’  1. 나눔, 철학으로 생각하기</dc:title>
  <dc:creator>Microsoft</dc:creator>
  <cp:lastModifiedBy>USER1</cp:lastModifiedBy>
  <cp:revision>20</cp:revision>
  <dcterms:created xsi:type="dcterms:W3CDTF">2016-09-05T15:43:03Z</dcterms:created>
  <dcterms:modified xsi:type="dcterms:W3CDTF">2017-03-10T00:30:13Z</dcterms:modified>
</cp:coreProperties>
</file>