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59" r:id="rId5"/>
    <p:sldId id="281" r:id="rId6"/>
    <p:sldId id="282" r:id="rId7"/>
    <p:sldId id="261" r:id="rId8"/>
    <p:sldId id="260" r:id="rId9"/>
    <p:sldId id="280" r:id="rId10"/>
    <p:sldId id="277" r:id="rId11"/>
    <p:sldId id="283" r:id="rId12"/>
    <p:sldId id="262" r:id="rId13"/>
    <p:sldId id="263" r:id="rId14"/>
    <p:sldId id="264" r:id="rId15"/>
    <p:sldId id="265" r:id="rId16"/>
    <p:sldId id="266" r:id="rId17"/>
    <p:sldId id="268" r:id="rId18"/>
    <p:sldId id="278" r:id="rId19"/>
    <p:sldId id="270" r:id="rId20"/>
    <p:sldId id="269" r:id="rId21"/>
    <p:sldId id="267" r:id="rId22"/>
    <p:sldId id="271" r:id="rId23"/>
    <p:sldId id="273" r:id="rId24"/>
    <p:sldId id="274" r:id="rId25"/>
    <p:sldId id="276" r:id="rId26"/>
    <p:sldId id="275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6" d="100"/>
          <a:sy n="56" d="100"/>
        </p:scale>
        <p:origin x="-1806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D103E-1F93-44FE-BFC4-3F84F1477EBA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965E1A6-AC00-48C6-B652-53E7F13D7378}">
      <dgm:prSet phldrT="[텍스트]"/>
      <dgm:spPr/>
      <dgm:t>
        <a:bodyPr/>
        <a:lstStyle/>
        <a:p>
          <a:pPr latinLnBrk="1"/>
          <a:r>
            <a:rPr lang="ko-KR" altLang="en-US" b="1" dirty="0" smtClean="0"/>
            <a:t>고대 인문주의</a:t>
          </a:r>
          <a:endParaRPr lang="ko-KR" altLang="en-US" b="1" dirty="0"/>
        </a:p>
      </dgm:t>
    </dgm:pt>
    <dgm:pt modelId="{3CAF1DB7-858E-4497-97FE-382445694DDA}" type="parTrans" cxnId="{4C12F800-8037-4F1B-9B02-79E4DA0FCC59}">
      <dgm:prSet/>
      <dgm:spPr/>
      <dgm:t>
        <a:bodyPr/>
        <a:lstStyle/>
        <a:p>
          <a:pPr latinLnBrk="1"/>
          <a:endParaRPr lang="ko-KR" altLang="en-US"/>
        </a:p>
      </dgm:t>
    </dgm:pt>
    <dgm:pt modelId="{8C8F12CD-05A2-4C93-8433-F4EBE91F5CD9}" type="sibTrans" cxnId="{4C12F800-8037-4F1B-9B02-79E4DA0FCC59}">
      <dgm:prSet/>
      <dgm:spPr/>
      <dgm:t>
        <a:bodyPr/>
        <a:lstStyle/>
        <a:p>
          <a:pPr latinLnBrk="1"/>
          <a:endParaRPr lang="ko-KR" altLang="en-US"/>
        </a:p>
      </dgm:t>
    </dgm:pt>
    <dgm:pt modelId="{541F7F4C-A52A-474B-9825-41DD322A279D}">
      <dgm:prSet phldrT="[텍스트]"/>
      <dgm:spPr/>
      <dgm:t>
        <a:bodyPr/>
        <a:lstStyle/>
        <a:p>
          <a:pPr latinLnBrk="1"/>
          <a:r>
            <a:rPr lang="ko-KR" altLang="en-US" b="1" dirty="0" smtClean="0"/>
            <a:t>중세 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그리스도교</a:t>
          </a:r>
          <a:endParaRPr lang="ko-KR" altLang="en-US" b="1" dirty="0"/>
        </a:p>
      </dgm:t>
    </dgm:pt>
    <dgm:pt modelId="{37C57B74-B877-4F40-90B0-D9F722E51184}" type="parTrans" cxnId="{6AA02D9F-2F61-4F9D-8E74-D351AE286CC4}">
      <dgm:prSet/>
      <dgm:spPr/>
      <dgm:t>
        <a:bodyPr/>
        <a:lstStyle/>
        <a:p>
          <a:pPr latinLnBrk="1"/>
          <a:endParaRPr lang="ko-KR" altLang="en-US"/>
        </a:p>
      </dgm:t>
    </dgm:pt>
    <dgm:pt modelId="{DAB8BDCB-D626-4F49-B2A8-A93C8C6ECD25}" type="sibTrans" cxnId="{6AA02D9F-2F61-4F9D-8E74-D351AE286CC4}">
      <dgm:prSet/>
      <dgm:spPr/>
      <dgm:t>
        <a:bodyPr/>
        <a:lstStyle/>
        <a:p>
          <a:pPr latinLnBrk="1"/>
          <a:endParaRPr lang="ko-KR" altLang="en-US"/>
        </a:p>
      </dgm:t>
    </dgm:pt>
    <dgm:pt modelId="{1FDFCDF9-F6A3-4CED-B806-365EAE2A3BDC}">
      <dgm:prSet phldrT="[텍스트]"/>
      <dgm:spPr/>
      <dgm:t>
        <a:bodyPr/>
        <a:lstStyle/>
        <a:p>
          <a:pPr latinLnBrk="1"/>
          <a:r>
            <a:rPr lang="ko-KR" altLang="en-US" b="1" dirty="0" smtClean="0"/>
            <a:t>근대 사회과학</a:t>
          </a:r>
          <a:endParaRPr lang="ko-KR" altLang="en-US" b="1" dirty="0"/>
        </a:p>
      </dgm:t>
    </dgm:pt>
    <dgm:pt modelId="{5F3E1BD3-7385-48D5-8195-6047484F21A3}" type="parTrans" cxnId="{6494BB1D-D81C-419B-AED7-4FE2A8A90DC4}">
      <dgm:prSet/>
      <dgm:spPr/>
      <dgm:t>
        <a:bodyPr/>
        <a:lstStyle/>
        <a:p>
          <a:pPr latinLnBrk="1"/>
          <a:endParaRPr lang="ko-KR" altLang="en-US"/>
        </a:p>
      </dgm:t>
    </dgm:pt>
    <dgm:pt modelId="{10A83B4E-1238-4A2C-B5F5-1B587BE015DA}" type="sibTrans" cxnId="{6494BB1D-D81C-419B-AED7-4FE2A8A90DC4}">
      <dgm:prSet/>
      <dgm:spPr/>
      <dgm:t>
        <a:bodyPr/>
        <a:lstStyle/>
        <a:p>
          <a:pPr latinLnBrk="1"/>
          <a:endParaRPr lang="ko-KR" altLang="en-US"/>
        </a:p>
      </dgm:t>
    </dgm:pt>
    <dgm:pt modelId="{2234F851-B365-4159-A6B8-39A760269299}" type="pres">
      <dgm:prSet presAssocID="{165D103E-1F93-44FE-BFC4-3F84F1477EB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CECB2F-DE0F-4719-9D1C-2F8B0DD7223E}" type="pres">
      <dgm:prSet presAssocID="{B965E1A6-AC00-48C6-B652-53E7F13D7378}" presName="Accent1" presStyleCnt="0"/>
      <dgm:spPr/>
    </dgm:pt>
    <dgm:pt modelId="{C0EF6EA8-FAA5-4010-804C-4C19B6D1858A}" type="pres">
      <dgm:prSet presAssocID="{B965E1A6-AC00-48C6-B652-53E7F13D7378}" presName="Accent" presStyleLbl="node1" presStyleIdx="0" presStyleCnt="3"/>
      <dgm:spPr/>
    </dgm:pt>
    <dgm:pt modelId="{CC1867DF-679F-4B38-B03F-6360B50E8274}" type="pres">
      <dgm:prSet presAssocID="{B965E1A6-AC00-48C6-B652-53E7F13D737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186EB1-A059-4B61-AF98-9CEABB8F3B59}" type="pres">
      <dgm:prSet presAssocID="{541F7F4C-A52A-474B-9825-41DD322A279D}" presName="Accent2" presStyleCnt="0"/>
      <dgm:spPr/>
    </dgm:pt>
    <dgm:pt modelId="{223F507B-3032-4AF2-AFCB-EA419273E608}" type="pres">
      <dgm:prSet presAssocID="{541F7F4C-A52A-474B-9825-41DD322A279D}" presName="Accent" presStyleLbl="node1" presStyleIdx="1" presStyleCnt="3"/>
      <dgm:spPr/>
    </dgm:pt>
    <dgm:pt modelId="{CB73CE97-7BB6-42BC-B976-907BF6203169}" type="pres">
      <dgm:prSet presAssocID="{541F7F4C-A52A-474B-9825-41DD322A279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2DD99D-52D3-4A18-8E8E-947943FB81BD}" type="pres">
      <dgm:prSet presAssocID="{1FDFCDF9-F6A3-4CED-B806-365EAE2A3BDC}" presName="Accent3" presStyleCnt="0"/>
      <dgm:spPr/>
    </dgm:pt>
    <dgm:pt modelId="{61A79D4D-465A-4CF4-B2AC-0588B6B4CDCE}" type="pres">
      <dgm:prSet presAssocID="{1FDFCDF9-F6A3-4CED-B806-365EAE2A3BDC}" presName="Accent" presStyleLbl="node1" presStyleIdx="2" presStyleCnt="3"/>
      <dgm:spPr/>
    </dgm:pt>
    <dgm:pt modelId="{873AC55B-AB18-4774-AA4A-7E44157367C8}" type="pres">
      <dgm:prSet presAssocID="{1FDFCDF9-F6A3-4CED-B806-365EAE2A3BD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3740553-98E6-4D85-B08D-6A8D25AED102}" type="presOf" srcId="{B965E1A6-AC00-48C6-B652-53E7F13D7378}" destId="{CC1867DF-679F-4B38-B03F-6360B50E8274}" srcOrd="0" destOrd="0" presId="urn:microsoft.com/office/officeart/2009/layout/CircleArrowProcess"/>
    <dgm:cxn modelId="{4C12F800-8037-4F1B-9B02-79E4DA0FCC59}" srcId="{165D103E-1F93-44FE-BFC4-3F84F1477EBA}" destId="{B965E1A6-AC00-48C6-B652-53E7F13D7378}" srcOrd="0" destOrd="0" parTransId="{3CAF1DB7-858E-4497-97FE-382445694DDA}" sibTransId="{8C8F12CD-05A2-4C93-8433-F4EBE91F5CD9}"/>
    <dgm:cxn modelId="{66288561-F8AD-4F57-9205-34C37C593C05}" type="presOf" srcId="{165D103E-1F93-44FE-BFC4-3F84F1477EBA}" destId="{2234F851-B365-4159-A6B8-39A760269299}" srcOrd="0" destOrd="0" presId="urn:microsoft.com/office/officeart/2009/layout/CircleArrowProcess"/>
    <dgm:cxn modelId="{A69C6363-9C98-4C38-A701-B5D94C66E893}" type="presOf" srcId="{541F7F4C-A52A-474B-9825-41DD322A279D}" destId="{CB73CE97-7BB6-42BC-B976-907BF6203169}" srcOrd="0" destOrd="0" presId="urn:microsoft.com/office/officeart/2009/layout/CircleArrowProcess"/>
    <dgm:cxn modelId="{6494BB1D-D81C-419B-AED7-4FE2A8A90DC4}" srcId="{165D103E-1F93-44FE-BFC4-3F84F1477EBA}" destId="{1FDFCDF9-F6A3-4CED-B806-365EAE2A3BDC}" srcOrd="2" destOrd="0" parTransId="{5F3E1BD3-7385-48D5-8195-6047484F21A3}" sibTransId="{10A83B4E-1238-4A2C-B5F5-1B587BE015DA}"/>
    <dgm:cxn modelId="{6AA02D9F-2F61-4F9D-8E74-D351AE286CC4}" srcId="{165D103E-1F93-44FE-BFC4-3F84F1477EBA}" destId="{541F7F4C-A52A-474B-9825-41DD322A279D}" srcOrd="1" destOrd="0" parTransId="{37C57B74-B877-4F40-90B0-D9F722E51184}" sibTransId="{DAB8BDCB-D626-4F49-B2A8-A93C8C6ECD25}"/>
    <dgm:cxn modelId="{FFC0DFE5-EACB-4791-93C8-803D5931B64F}" type="presOf" srcId="{1FDFCDF9-F6A3-4CED-B806-365EAE2A3BDC}" destId="{873AC55B-AB18-4774-AA4A-7E44157367C8}" srcOrd="0" destOrd="0" presId="urn:microsoft.com/office/officeart/2009/layout/CircleArrowProcess"/>
    <dgm:cxn modelId="{7700E686-25AF-44FA-A4ED-C0B8E4D742C5}" type="presParOf" srcId="{2234F851-B365-4159-A6B8-39A760269299}" destId="{B2CECB2F-DE0F-4719-9D1C-2F8B0DD7223E}" srcOrd="0" destOrd="0" presId="urn:microsoft.com/office/officeart/2009/layout/CircleArrowProcess"/>
    <dgm:cxn modelId="{213C00FF-945A-4B9F-8864-4241C05C763F}" type="presParOf" srcId="{B2CECB2F-DE0F-4719-9D1C-2F8B0DD7223E}" destId="{C0EF6EA8-FAA5-4010-804C-4C19B6D1858A}" srcOrd="0" destOrd="0" presId="urn:microsoft.com/office/officeart/2009/layout/CircleArrowProcess"/>
    <dgm:cxn modelId="{7E815CE9-2958-48C7-BC1D-C759A857283B}" type="presParOf" srcId="{2234F851-B365-4159-A6B8-39A760269299}" destId="{CC1867DF-679F-4B38-B03F-6360B50E8274}" srcOrd="1" destOrd="0" presId="urn:microsoft.com/office/officeart/2009/layout/CircleArrowProcess"/>
    <dgm:cxn modelId="{1EBCB0BA-4E7C-4D93-80D3-D6217B30A88A}" type="presParOf" srcId="{2234F851-B365-4159-A6B8-39A760269299}" destId="{F9186EB1-A059-4B61-AF98-9CEABB8F3B59}" srcOrd="2" destOrd="0" presId="urn:microsoft.com/office/officeart/2009/layout/CircleArrowProcess"/>
    <dgm:cxn modelId="{1C9688B8-C540-4C6F-8A46-215C752A7FA3}" type="presParOf" srcId="{F9186EB1-A059-4B61-AF98-9CEABB8F3B59}" destId="{223F507B-3032-4AF2-AFCB-EA419273E608}" srcOrd="0" destOrd="0" presId="urn:microsoft.com/office/officeart/2009/layout/CircleArrowProcess"/>
    <dgm:cxn modelId="{908B5BA0-496C-4C5A-BE43-BD9693913E15}" type="presParOf" srcId="{2234F851-B365-4159-A6B8-39A760269299}" destId="{CB73CE97-7BB6-42BC-B976-907BF6203169}" srcOrd="3" destOrd="0" presId="urn:microsoft.com/office/officeart/2009/layout/CircleArrowProcess"/>
    <dgm:cxn modelId="{27B4AF28-06DD-47E1-BD75-CC09AD16F14A}" type="presParOf" srcId="{2234F851-B365-4159-A6B8-39A760269299}" destId="{3B2DD99D-52D3-4A18-8E8E-947943FB81BD}" srcOrd="4" destOrd="0" presId="urn:microsoft.com/office/officeart/2009/layout/CircleArrowProcess"/>
    <dgm:cxn modelId="{EB917119-D653-40D7-A6D3-825C77B88470}" type="presParOf" srcId="{3B2DD99D-52D3-4A18-8E8E-947943FB81BD}" destId="{61A79D4D-465A-4CF4-B2AC-0588B6B4CDCE}" srcOrd="0" destOrd="0" presId="urn:microsoft.com/office/officeart/2009/layout/CircleArrowProcess"/>
    <dgm:cxn modelId="{05679CF2-2BEE-445E-A8F9-90E67FF4AF98}" type="presParOf" srcId="{2234F851-B365-4159-A6B8-39A760269299}" destId="{873AC55B-AB18-4774-AA4A-7E44157367C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F6EA8-FAA5-4010-804C-4C19B6D1858A}">
      <dsp:nvSpPr>
        <dsp:cNvPr id="0" name=""/>
        <dsp:cNvSpPr/>
      </dsp:nvSpPr>
      <dsp:spPr>
        <a:xfrm>
          <a:off x="4564467" y="0"/>
          <a:ext cx="2724018" cy="27244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867DF-679F-4B38-B03F-6360B50E8274}">
      <dsp:nvSpPr>
        <dsp:cNvPr id="0" name=""/>
        <dsp:cNvSpPr/>
      </dsp:nvSpPr>
      <dsp:spPr>
        <a:xfrm>
          <a:off x="5166565" y="983602"/>
          <a:ext cx="1513684" cy="75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고대 인문주의</a:t>
          </a:r>
          <a:endParaRPr lang="ko-KR" altLang="en-US" sz="1800" b="1" kern="1200" dirty="0"/>
        </a:p>
      </dsp:txBody>
      <dsp:txXfrm>
        <a:off x="5166565" y="983602"/>
        <a:ext cx="1513684" cy="756661"/>
      </dsp:txXfrm>
    </dsp:sp>
    <dsp:sp modelId="{223F507B-3032-4AF2-AFCB-EA419273E608}">
      <dsp:nvSpPr>
        <dsp:cNvPr id="0" name=""/>
        <dsp:cNvSpPr/>
      </dsp:nvSpPr>
      <dsp:spPr>
        <a:xfrm>
          <a:off x="3807881" y="1565388"/>
          <a:ext cx="2724018" cy="27244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3CE97-7BB6-42BC-B976-907BF6203169}">
      <dsp:nvSpPr>
        <dsp:cNvPr id="0" name=""/>
        <dsp:cNvSpPr/>
      </dsp:nvSpPr>
      <dsp:spPr>
        <a:xfrm>
          <a:off x="4413048" y="2558046"/>
          <a:ext cx="1513684" cy="75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중세 </a:t>
          </a:r>
          <a:r>
            <a:rPr lang="en-US" altLang="ko-KR" sz="1800" b="1" kern="1200" dirty="0" smtClean="0"/>
            <a:t/>
          </a:r>
          <a:br>
            <a:rPr lang="en-US" altLang="ko-KR" sz="1800" b="1" kern="1200" dirty="0" smtClean="0"/>
          </a:br>
          <a:r>
            <a:rPr lang="ko-KR" altLang="en-US" sz="1800" b="1" kern="1200" dirty="0" smtClean="0"/>
            <a:t>그리스도교</a:t>
          </a:r>
          <a:endParaRPr lang="ko-KR" altLang="en-US" sz="1800" b="1" kern="1200" dirty="0"/>
        </a:p>
      </dsp:txBody>
      <dsp:txXfrm>
        <a:off x="4413048" y="2558046"/>
        <a:ext cx="1513684" cy="756661"/>
      </dsp:txXfrm>
    </dsp:sp>
    <dsp:sp modelId="{61A79D4D-465A-4CF4-B2AC-0588B6B4CDCE}">
      <dsp:nvSpPr>
        <dsp:cNvPr id="0" name=""/>
        <dsp:cNvSpPr/>
      </dsp:nvSpPr>
      <dsp:spPr>
        <a:xfrm>
          <a:off x="4758346" y="3318103"/>
          <a:ext cx="2340353" cy="23412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AC55B-AB18-4774-AA4A-7E44157367C8}">
      <dsp:nvSpPr>
        <dsp:cNvPr id="0" name=""/>
        <dsp:cNvSpPr/>
      </dsp:nvSpPr>
      <dsp:spPr>
        <a:xfrm>
          <a:off x="5170146" y="4134753"/>
          <a:ext cx="1513684" cy="75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근대 사회과학</a:t>
          </a:r>
          <a:endParaRPr lang="ko-KR" altLang="en-US" sz="1800" b="1" kern="1200" dirty="0"/>
        </a:p>
      </dsp:txBody>
      <dsp:txXfrm>
        <a:off x="5170146" y="4134753"/>
        <a:ext cx="1513684" cy="756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5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9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0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0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0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4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CDA0-89B4-4F32-94F9-A733457FB90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1166-8307-4F50-8D07-10D3FF35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.media.daum.net/v/201610132102098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733" y="440266"/>
            <a:ext cx="11142134" cy="6824133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이번 </a:t>
            </a:r>
            <a:r>
              <a:rPr lang="ko-KR" altLang="en-US" b="1" dirty="0"/>
              <a:t>수업에서 </a:t>
            </a:r>
            <a:r>
              <a:rPr lang="en-US" altLang="ko-KR" b="1" dirty="0" err="1"/>
              <a:t>christian</a:t>
            </a:r>
            <a:r>
              <a:rPr lang="en-US" altLang="ko-KR" b="1" dirty="0"/>
              <a:t> duty </a:t>
            </a:r>
            <a:r>
              <a:rPr lang="ko-KR" altLang="en-US" b="1" dirty="0"/>
              <a:t>에 대해 그것이 영화 내에서 지향했던 이상적 가치라는 것을 들었을 때 어떤 생각이 </a:t>
            </a:r>
            <a:r>
              <a:rPr lang="ko-KR" altLang="en-US" b="1" dirty="0" err="1"/>
              <a:t>들었냐면</a:t>
            </a:r>
            <a:r>
              <a:rPr lang="ko-KR" altLang="en-US" b="1" dirty="0"/>
              <a:t> 환대는 사실 모든 것이 남을 위해 베푸는 것처럼 보이지만 잘 생각해보면 베푸는 주체인 </a:t>
            </a:r>
            <a:r>
              <a:rPr lang="en-US" altLang="ko-KR" b="1" dirty="0"/>
              <a:t>'</a:t>
            </a:r>
            <a:r>
              <a:rPr lang="ko-KR" altLang="en-US" b="1" dirty="0"/>
              <a:t>나</a:t>
            </a:r>
            <a:r>
              <a:rPr lang="en-US" altLang="ko-KR" b="1" dirty="0"/>
              <a:t>'</a:t>
            </a:r>
            <a:r>
              <a:rPr lang="ko-KR" altLang="en-US" b="1" dirty="0"/>
              <a:t>를 위한 것도 될 수 있다는 생각이 들었다</a:t>
            </a:r>
            <a:r>
              <a:rPr lang="en-US" altLang="ko-KR" b="1" dirty="0"/>
              <a:t>. </a:t>
            </a:r>
            <a:r>
              <a:rPr lang="ko-KR" altLang="en-US" b="1" dirty="0"/>
              <a:t>리 안의 마음 한 구석에 환대를 </a:t>
            </a:r>
            <a:r>
              <a:rPr lang="ko-KR" altLang="en-US" b="1" dirty="0" smtClean="0"/>
              <a:t>실천함으로써 </a:t>
            </a:r>
            <a:r>
              <a:rPr lang="ko-KR" altLang="en-US" b="1" dirty="0"/>
              <a:t>기독교인으로서의 </a:t>
            </a:r>
            <a:r>
              <a:rPr lang="en-US" altLang="ko-KR" b="1" dirty="0"/>
              <a:t>duty</a:t>
            </a:r>
            <a:r>
              <a:rPr lang="ko-KR" altLang="en-US" b="1" dirty="0"/>
              <a:t>를 실천했다는 만족감이 생겨나고 그로 인한 뿌듯함도 얻어가기 때문이다</a:t>
            </a:r>
            <a:r>
              <a:rPr lang="en-US" altLang="ko-KR" b="1" dirty="0"/>
              <a:t>. </a:t>
            </a:r>
            <a:r>
              <a:rPr lang="ko-KR" altLang="en-US" b="1" dirty="0"/>
              <a:t>또한 그녀는 환대를 베푸는 과정에서 자신의 내면적인 성장을 겪기도 하고 주인공과 여러 사건을 겪으며 사고와 시야를 넓히기도 했다</a:t>
            </a:r>
            <a:r>
              <a:rPr lang="en-US" altLang="ko-KR" b="1" dirty="0"/>
              <a:t>. </a:t>
            </a:r>
            <a:r>
              <a:rPr lang="ko-KR" altLang="en-US" b="1" dirty="0" err="1"/>
              <a:t>다른사람들에게도</a:t>
            </a:r>
            <a:r>
              <a:rPr lang="ko-KR" altLang="en-US" b="1" dirty="0"/>
              <a:t> 이 학교가 기독교 정신에 의해 세워진 것이 </a:t>
            </a:r>
            <a:r>
              <a:rPr lang="ko-KR" altLang="en-US" b="1" dirty="0" err="1"/>
              <a:t>아니나며</a:t>
            </a:r>
            <a:r>
              <a:rPr lang="ko-KR" altLang="en-US" b="1" dirty="0"/>
              <a:t> 코치가 설득할 때에도 사실은 기독교적 의무를 빌미로 </a:t>
            </a:r>
            <a:r>
              <a:rPr lang="ko-KR" altLang="en-US" b="1" dirty="0" err="1"/>
              <a:t>은근스레</a:t>
            </a:r>
            <a:r>
              <a:rPr lang="ko-KR" altLang="en-US" b="1" dirty="0"/>
              <a:t> 협박하는 느낌이었는데</a:t>
            </a:r>
            <a:r>
              <a:rPr lang="en-US" altLang="ko-KR" b="1" dirty="0"/>
              <a:t>, </a:t>
            </a:r>
            <a:r>
              <a:rPr lang="ko-KR" altLang="en-US" b="1" dirty="0"/>
              <a:t>거기에서도 보면 그것은 그들이 환대를 베푸는 데 있어서 마음이 동했기 때문이 아니라 기독교적 의무라는 족쇄가 그들을 환대를 베풀도록 계속해서 종용하는 것처럼 보였는데 그것이 과연 그들 모두가 지향했던 이상인지 환대라는 의무로 작용했던 압박</a:t>
            </a:r>
            <a:r>
              <a:rPr lang="en-US" altLang="ko-KR" b="1" dirty="0"/>
              <a:t>, </a:t>
            </a:r>
            <a:r>
              <a:rPr lang="ko-KR" altLang="en-US" b="1" dirty="0"/>
              <a:t>압력인지는 잘 모르겠다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14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443" y="1421296"/>
            <a:ext cx="11435890" cy="573487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사랑하고 나누는 인간 존재를 키우는 두 가지 방법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/>
              <a:t>① </a:t>
            </a:r>
            <a:r>
              <a:rPr lang="ko-KR" altLang="en-US" sz="2400" b="1" dirty="0" smtClean="0"/>
              <a:t>사랑을 위한 德 교육을 통해 사랑의 위대한 가치를 인식시키고 존중하는 방법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② 힘이나 권력으로 남의 것을 빼앗아 오는 것을 불의하다고 생각하는 정의의식과 불의에 대한 </a:t>
            </a:r>
            <a:r>
              <a:rPr lang="ko-KR" altLang="en-US" sz="2400" b="1" dirty="0" err="1" smtClean="0"/>
              <a:t>불이득을</a:t>
            </a:r>
            <a:r>
              <a:rPr lang="ko-KR" altLang="en-US" sz="2400" b="1" dirty="0" smtClean="0"/>
              <a:t> 주는 정의제도들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약자들을 배려하는 정의제도들 포함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갖추어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사랑의 실천 문턱을 낮추는 방법</a:t>
            </a:r>
            <a:r>
              <a:rPr lang="en-US" altLang="ko-KR" sz="2400" b="1" dirty="0" smtClean="0"/>
              <a:t>  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992" y="0"/>
            <a:ext cx="10515600" cy="1325563"/>
          </a:xfrm>
        </p:spPr>
        <p:txBody>
          <a:bodyPr/>
          <a:lstStyle/>
          <a:p>
            <a:r>
              <a:rPr lang="ko-KR" altLang="en-US" dirty="0"/>
              <a:t>정의는 사랑의 환경이다</a:t>
            </a:r>
            <a:r>
              <a:rPr lang="en-US" altLang="ko-KR" dirty="0"/>
              <a:t>. </a:t>
            </a:r>
            <a:r>
              <a:rPr lang="ko-KR" altLang="en-US" dirty="0"/>
              <a:t>혹은 전제다</a:t>
            </a:r>
            <a:r>
              <a:rPr lang="en-US" altLang="ko-KR" dirty="0" smtClean="0"/>
              <a:t>….?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4214" y="4154555"/>
            <a:ext cx="10257183" cy="234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정의만 가지고는 살 수 없지만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사랑에 바탕을 둔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인내와 희생만으로는 평화로운 공동체를 만들 수 없는 것도 인간의 현실이다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말하지면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사랑과 희생이 높은 덕목이라면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정의는 평균적이고 일상적인 인간의 삶을 위한 덕목이라고 할 수 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사랑이 개인의 숭고한 덕목이라면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정의는 그 사회가 가진 공동체의 실력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이라고 할 수 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(161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400" b="1" dirty="0" smtClean="0"/>
              <a:t>교재 이해하기</a:t>
            </a:r>
            <a:endParaRPr lang="en-US" altLang="ko-KR" sz="4400" b="1" dirty="0" smtClean="0"/>
          </a:p>
          <a:p>
            <a:pPr marL="0" indent="0" algn="ctr">
              <a:buNone/>
            </a:pPr>
            <a:endParaRPr lang="en-US" altLang="ko-KR" sz="4400" b="1" dirty="0"/>
          </a:p>
          <a:p>
            <a:pPr marL="0" indent="0" algn="ctr">
              <a:buNone/>
            </a:pPr>
            <a:r>
              <a:rPr lang="ko-KR" altLang="en-US" sz="3200" b="1" dirty="0"/>
              <a:t>양명수</a:t>
            </a:r>
            <a:r>
              <a:rPr lang="en-US" altLang="ko-KR" sz="3200" b="1" dirty="0"/>
              <a:t>, “</a:t>
            </a:r>
            <a:r>
              <a:rPr lang="ko-KR" altLang="en-US" sz="3200" b="1" dirty="0"/>
              <a:t>사랑과 정의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정의로운 한국사회를 위해서”</a:t>
            </a:r>
            <a:r>
              <a:rPr lang="en-US" altLang="ko-KR" sz="3200" b="1" dirty="0"/>
              <a:t>, 『</a:t>
            </a:r>
            <a:r>
              <a:rPr lang="ko-KR" altLang="en-US" sz="3200" b="1" dirty="0"/>
              <a:t>한국사회 정의 </a:t>
            </a:r>
            <a:r>
              <a:rPr lang="ko-KR" altLang="en-US" sz="3200" b="1" dirty="0" err="1"/>
              <a:t>바로세우기</a:t>
            </a:r>
            <a:r>
              <a:rPr lang="en-US" altLang="ko-KR" sz="3200" b="1" dirty="0" smtClean="0"/>
              <a:t>』 </a:t>
            </a:r>
            <a:r>
              <a:rPr lang="ko-KR" altLang="en-US" sz="3200" b="1" dirty="0" smtClean="0"/>
              <a:t>중에서</a:t>
            </a:r>
            <a:endParaRPr lang="ko-KR" altLang="en-US" sz="3200" b="1" dirty="0"/>
          </a:p>
          <a:p>
            <a:pPr marL="0" indent="0" algn="ctr">
              <a:buNone/>
            </a:pP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83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1353800" cy="530516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연구의 범위 </a:t>
            </a:r>
            <a:r>
              <a:rPr lang="en-US" altLang="ko-KR" b="1" dirty="0" smtClean="0"/>
              <a:t>: </a:t>
            </a:r>
            <a:br>
              <a:rPr lang="en-US" altLang="ko-KR" b="1" dirty="0" smtClean="0"/>
            </a:br>
            <a:r>
              <a:rPr lang="ko-KR" altLang="en-US" b="1" dirty="0" smtClean="0"/>
              <a:t>고대 그리스 인문주의 </a:t>
            </a:r>
            <a:r>
              <a:rPr lang="en-US" altLang="ko-KR" b="1" dirty="0" smtClean="0"/>
              <a:t>–&gt; </a:t>
            </a:r>
            <a:r>
              <a:rPr lang="ko-KR" altLang="en-US" b="1" dirty="0" smtClean="0"/>
              <a:t>중세 그리스도교신학 </a:t>
            </a:r>
            <a:r>
              <a:rPr lang="en-US" altLang="ko-KR" b="1" dirty="0" smtClean="0"/>
              <a:t>–&gt; </a:t>
            </a:r>
            <a:br>
              <a:rPr lang="en-US" altLang="ko-KR" b="1" dirty="0" smtClean="0"/>
            </a:br>
            <a:r>
              <a:rPr lang="ko-KR" altLang="en-US" b="1" dirty="0" smtClean="0"/>
              <a:t>근대의 사회과학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자본주의 경제학 </a:t>
            </a:r>
            <a:r>
              <a:rPr lang="en-US" altLang="ko-KR" sz="2400" b="1" dirty="0"/>
              <a:t>/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민주주의 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사회주의 정치학</a:t>
            </a:r>
            <a:r>
              <a:rPr lang="en-US" altLang="ko-KR" sz="2400" b="1" dirty="0" smtClean="0"/>
              <a:t>) 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연구자의 전제 </a:t>
            </a:r>
            <a:r>
              <a:rPr lang="en-US" altLang="ko-KR" b="1" dirty="0" smtClean="0"/>
              <a:t>: </a:t>
            </a:r>
            <a:br>
              <a:rPr lang="en-US" altLang="ko-KR" b="1" dirty="0" smtClean="0"/>
            </a:br>
            <a:r>
              <a:rPr lang="en-US" altLang="ko-KR" b="1" dirty="0" smtClean="0"/>
              <a:t>① </a:t>
            </a:r>
            <a:r>
              <a:rPr lang="ko-KR" altLang="en-US" b="1" dirty="0" smtClean="0"/>
              <a:t>동양사회에 비해 서양사회는 정의 개념과 더 발전시켜 왔으며</a:t>
            </a:r>
            <a:r>
              <a:rPr lang="en-US" altLang="ko-KR" b="1" dirty="0" smtClean="0"/>
              <a:t>, </a:t>
            </a:r>
            <a:br>
              <a:rPr lang="en-US" altLang="ko-KR" b="1" dirty="0" smtClean="0"/>
            </a:br>
            <a:r>
              <a:rPr lang="ko-KR" altLang="en-US" b="1" dirty="0" smtClean="0"/>
              <a:t>실제로 사회구조에 더 많이 실현시켜 온 측면이 강하다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r>
              <a:rPr lang="en-US" altLang="ko-KR" b="1" dirty="0" smtClean="0"/>
              <a:t>② </a:t>
            </a:r>
            <a:r>
              <a:rPr lang="ko-KR" altLang="en-US" b="1" dirty="0" smtClean="0"/>
              <a:t>서양에서 정의란 </a:t>
            </a:r>
            <a:r>
              <a:rPr lang="ko-KR" altLang="en-US" b="1" dirty="0" smtClean="0">
                <a:solidFill>
                  <a:srgbClr val="0070C0"/>
                </a:solidFill>
              </a:rPr>
              <a:t>대개</a:t>
            </a:r>
            <a:r>
              <a:rPr lang="ko-KR" altLang="en-US" b="1" dirty="0" smtClean="0"/>
              <a:t> 개인의 자유와 권리가 평등하게 보장되는 쪽으로 발전해 왔다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(159</a:t>
            </a:r>
            <a:r>
              <a:rPr lang="ko-KR" altLang="en-US" b="1" dirty="0" smtClean="0"/>
              <a:t>쪽</a:t>
            </a:r>
            <a:r>
              <a:rPr lang="en-US" altLang="ko-KR" b="1" dirty="0" smtClean="0"/>
              <a:t>) 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400" b="1" dirty="0" smtClean="0"/>
              <a:t>   - </a:t>
            </a:r>
            <a:r>
              <a:rPr lang="ko-KR" altLang="en-US" sz="2400" b="1" dirty="0" smtClean="0"/>
              <a:t>개인의 인권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자유와 권리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발달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- </a:t>
            </a:r>
            <a:r>
              <a:rPr lang="ko-KR" altLang="en-US" sz="2400" b="1" dirty="0" smtClean="0"/>
              <a:t>국가 권력으로부터 개인의 불가침 권리 존중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- </a:t>
            </a:r>
            <a:r>
              <a:rPr lang="ko-KR" altLang="en-US" sz="2400" b="1" dirty="0" smtClean="0"/>
              <a:t>계층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인종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성별 간의 불평등 문제를 의식하고 해소 위해 노력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724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0189" cy="494587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rgbClr val="0070C0"/>
                </a:solidFill>
              </a:rPr>
              <a:t>고대 그리스 인문주의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(153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쪽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)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고대 동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서양 인문주의의 공통점 </a:t>
            </a:r>
            <a:r>
              <a:rPr lang="en-US" altLang="ko-KR" sz="3200" b="1" dirty="0" smtClean="0"/>
              <a:t>: ‘</a:t>
            </a:r>
            <a:r>
              <a:rPr lang="ko-KR" altLang="en-US" sz="3200" b="1" dirty="0" smtClean="0"/>
              <a:t>힘 대신 덕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德</a:t>
            </a:r>
            <a:r>
              <a:rPr lang="en-US" altLang="ko-KR" sz="3200" b="1" dirty="0" smtClean="0"/>
              <a:t>)</a:t>
            </a:r>
            <a:r>
              <a:rPr lang="ko-KR" altLang="en-US" sz="3200" b="1" dirty="0" smtClean="0"/>
              <a:t>으로</a:t>
            </a:r>
            <a:r>
              <a:rPr lang="en-US" altLang="ko-KR" sz="3200" b="1" dirty="0" smtClean="0"/>
              <a:t>’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 德 이란</a:t>
            </a:r>
            <a:r>
              <a:rPr lang="en-US" altLang="ko-KR" sz="3200" b="1" dirty="0" smtClean="0"/>
              <a:t>? “</a:t>
            </a:r>
            <a:r>
              <a:rPr lang="ko-KR" altLang="en-US" sz="3200" b="1" u="sng" dirty="0" smtClean="0"/>
              <a:t>자신의 내면</a:t>
            </a:r>
            <a:r>
              <a:rPr lang="ko-KR" altLang="en-US" sz="3200" b="1" dirty="0" smtClean="0"/>
              <a:t>과 </a:t>
            </a:r>
            <a:r>
              <a:rPr lang="ko-KR" altLang="en-US" sz="3200" b="1" u="sng" dirty="0" smtClean="0">
                <a:solidFill>
                  <a:srgbClr val="FF0000"/>
                </a:solidFill>
              </a:rPr>
              <a:t>사회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를 평화롭게 하는 능력</a:t>
            </a:r>
            <a:r>
              <a:rPr lang="en-US" altLang="ko-KR" sz="3200" b="1" dirty="0" smtClean="0"/>
              <a:t>“</a:t>
            </a:r>
          </a:p>
          <a:p>
            <a:pPr marL="0" indent="0">
              <a:buNone/>
            </a:pPr>
            <a:endParaRPr lang="en-US" altLang="ko-KR" sz="3200" b="1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200" b="1" dirty="0" smtClean="0"/>
              <a:t>고대 그리스 인문주의에서 말하는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정의</a:t>
            </a:r>
            <a:r>
              <a:rPr lang="ko-KR" altLang="en-US" sz="3200" b="1" dirty="0" smtClean="0"/>
              <a:t>란 </a:t>
            </a:r>
            <a:r>
              <a:rPr lang="en-US" altLang="ko-KR" sz="3200" b="1" dirty="0" smtClean="0"/>
              <a:t>? 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德 중에서도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사회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국가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 평화를 이루고 내부 결속력을 강하게</a:t>
            </a:r>
            <a:r>
              <a:rPr lang="ko-KR" altLang="en-US" sz="3200" b="1" dirty="0" smtClean="0"/>
              <a:t> 하는 것 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                                         (</a:t>
            </a:r>
            <a:r>
              <a:rPr lang="ko-KR" altLang="en-US" sz="2400" b="1" dirty="0" smtClean="0"/>
              <a:t>개인의 권리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자유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평등의식이 아직은 부재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0333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45467" y="3623733"/>
            <a:ext cx="8026400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8934" y="1202267"/>
            <a:ext cx="11149456" cy="5569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1) </a:t>
            </a:r>
            <a:r>
              <a:rPr lang="ko-KR" altLang="en-US" sz="2400" b="1" dirty="0" smtClean="0"/>
              <a:t>플라톤의 </a:t>
            </a: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철인정치</a:t>
            </a:r>
            <a:r>
              <a:rPr lang="en-US" altLang="ko-KR" sz="2400" b="1" dirty="0" smtClean="0"/>
              <a:t>”</a:t>
            </a:r>
            <a:r>
              <a:rPr lang="ko-KR" altLang="en-US" sz="2400" b="1" dirty="0" smtClean="0"/>
              <a:t>와 정의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부도덕한 강자의 정치를 막기 위해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힘있는 사람이 아니라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덕 있는 사람이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정치 권력을 가지고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사심 없이 정의를 세워 국가의 평화를 이루는 정치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2) </a:t>
            </a:r>
            <a:r>
              <a:rPr lang="ko-KR" altLang="en-US" sz="2400" b="1" dirty="0" smtClean="0"/>
              <a:t>아리스토텔레스의 정의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한 국가 안에서 다른 시민들과의 관계를 규정하는 중요한 덕목으로서</a:t>
            </a:r>
            <a:r>
              <a:rPr lang="en-US" altLang="ko-KR" sz="2400" b="1" dirty="0" smtClean="0"/>
              <a:t>, </a:t>
            </a:r>
            <a:br>
              <a:rPr lang="en-US" altLang="ko-KR" sz="2400" b="1" dirty="0" smtClean="0"/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공공선으로서의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국가의 질서와 평화유지</a:t>
            </a:r>
            <a:r>
              <a:rPr lang="ko-KR" altLang="en-US" sz="2400" b="1" dirty="0" smtClean="0"/>
              <a:t>를 위해 중요</a:t>
            </a:r>
            <a:r>
              <a:rPr lang="en-US" altLang="ko-KR" sz="2400" b="1" dirty="0" smtClean="0"/>
              <a:t>. </a:t>
            </a:r>
            <a:endParaRPr lang="en-US" altLang="ko-KR" sz="2400" b="1" dirty="0" smtClean="0"/>
          </a:p>
          <a:p>
            <a:pPr marL="0" indent="0" algn="r">
              <a:buNone/>
            </a:pPr>
            <a:r>
              <a:rPr lang="en-US" altLang="ko-KR" sz="2000" b="1" dirty="0" err="1" smtClean="0">
                <a:solidFill>
                  <a:srgbClr val="FFFF00"/>
                </a:solidFill>
              </a:rPr>
              <a:t>Cf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) 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아리스토텔레스가 주장하는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‘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비례적 분배 정의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’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: </a:t>
            </a:r>
          </a:p>
          <a:p>
            <a:pPr marL="0" indent="0" algn="r">
              <a:buNone/>
            </a:pPr>
            <a:r>
              <a:rPr lang="ko-KR" altLang="en-US" sz="2000" b="1" dirty="0" smtClean="0">
                <a:solidFill>
                  <a:srgbClr val="FFFF00"/>
                </a:solidFill>
              </a:rPr>
              <a:t>공공의 부를 분배할 때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각자의 기여도에 따라 비례적으로 분배   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FF00"/>
                </a:solidFill>
              </a:rPr>
              <a:t/>
            </a:r>
            <a:br>
              <a:rPr lang="en-US" altLang="ko-KR" sz="2000" b="1" dirty="0" smtClean="0">
                <a:solidFill>
                  <a:srgbClr val="FFFF00"/>
                </a:solidFill>
              </a:rPr>
            </a:br>
            <a:r>
              <a:rPr lang="en-US" altLang="ko-KR" sz="2400" b="1" dirty="0" smtClean="0"/>
              <a:t>3) </a:t>
            </a:r>
            <a:r>
              <a:rPr lang="ko-KR" altLang="en-US" sz="2400" b="1" dirty="0" smtClean="0"/>
              <a:t>로마제국의 정의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사회 안정을 위해 만들어 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법이 곧 정의</a:t>
            </a:r>
            <a:r>
              <a:rPr lang="ko-KR" altLang="en-US" sz="2400" b="1" dirty="0" smtClean="0"/>
              <a:t>이다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공통점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국가 공동체에 대한 무한 신뢰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신성화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국가 공동체를 안정되고 평화롭게 하는 것이 정의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ko-KR" altLang="en-US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267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5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0189" cy="4945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중세 그리스도교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신학 </a:t>
            </a:r>
            <a:endParaRPr lang="en-US" altLang="ko-KR" sz="3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dirty="0" err="1" smtClean="0"/>
              <a:t>Cf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역사적 </a:t>
            </a:r>
            <a:r>
              <a:rPr lang="ko-KR" altLang="en-US" sz="2000" b="1" dirty="0" err="1" smtClean="0"/>
              <a:t>先지식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중세 교회가 정치권력화 된 것은 부인할 수 없으나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국가권력과는 배타적 밀월관계</a:t>
            </a:r>
            <a:r>
              <a:rPr lang="ko-KR" altLang="en-US" sz="2000" b="1" dirty="0" smtClean="0"/>
              <a:t> 였음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457200" indent="-457200">
              <a:buAutoNum type="arabicParenR"/>
            </a:pPr>
            <a:r>
              <a:rPr lang="ko-KR" altLang="en-US" sz="2400" b="1" dirty="0" smtClean="0"/>
              <a:t>서양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정의론 발전에 영향을 끼친 그리스도교의 국가 이해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① </a:t>
            </a:r>
            <a:r>
              <a:rPr lang="ko-KR" altLang="en-US" sz="2400" b="1" dirty="0" smtClean="0"/>
              <a:t>모든 인간은 예외 없이 죄인으로서 신 앞에 평등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② </a:t>
            </a:r>
            <a:r>
              <a:rPr lang="ko-KR" altLang="en-US" sz="2400" b="1" dirty="0" smtClean="0"/>
              <a:t>아우구스티누스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국가와 정치는 죄의 </a:t>
            </a:r>
            <a:r>
              <a:rPr lang="ko-KR" altLang="en-US" sz="2400" b="1" dirty="0" smtClean="0"/>
              <a:t>산물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필요악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                    =&gt; </a:t>
            </a:r>
            <a:r>
              <a:rPr lang="ko-KR" altLang="en-US" sz="2400" b="1" dirty="0" smtClean="0"/>
              <a:t>국가 공권력의 견제 필요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063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0189" cy="4945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중세 그리스도교 신학</a:t>
            </a:r>
            <a:endParaRPr lang="en-US" altLang="ko-KR" sz="3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2) </a:t>
            </a:r>
            <a:r>
              <a:rPr lang="ko-KR" altLang="en-US" sz="2400" b="1" dirty="0" smtClean="0"/>
              <a:t>그리스도교의 정의관의 핵심 </a:t>
            </a:r>
            <a:r>
              <a:rPr lang="en-US" altLang="ko-KR" sz="2400" b="1" dirty="0" smtClean="0"/>
              <a:t>: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사랑이 곧 정의다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/>
              <a:t>     </a:t>
            </a:r>
            <a:r>
              <a:rPr lang="ko-KR" altLang="en-US" sz="2400" b="1" dirty="0" smtClean="0"/>
              <a:t>사랑은 일반적으로 자유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선택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의 영역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정의는 </a:t>
            </a:r>
            <a:r>
              <a:rPr lang="ko-KR" altLang="en-US" sz="2400" b="1" i="1" dirty="0" smtClean="0"/>
              <a:t>누구나 따라야 하는 </a:t>
            </a:r>
            <a:r>
              <a:rPr lang="ko-KR" altLang="en-US" sz="2400" b="1" dirty="0" smtClean="0"/>
              <a:t>의무의 영역이다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그러나 그리스도교는 사랑을 </a:t>
            </a:r>
            <a:r>
              <a:rPr lang="ko-KR" altLang="en-US" sz="2400" b="1" i="1" dirty="0" smtClean="0"/>
              <a:t>그리스도인이라면 따라야만 </a:t>
            </a:r>
            <a:r>
              <a:rPr lang="ko-KR" altLang="en-US" sz="2400" b="1" dirty="0" smtClean="0"/>
              <a:t>하는 명령으로 가르치면서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사랑을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의무의 영역</a:t>
            </a:r>
            <a:r>
              <a:rPr lang="ko-KR" altLang="en-US" sz="2400" b="1" dirty="0" smtClean="0"/>
              <a:t>으로 끌어들였다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사랑의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의무는 강제는 아니다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신앙의 자유일 뿐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① </a:t>
            </a:r>
            <a:r>
              <a:rPr lang="ko-KR" altLang="en-US" sz="2400" b="1" dirty="0" smtClean="0"/>
              <a:t>일반적 의미의 응보적 정의 </a:t>
            </a: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잘못한 사람은 벌을 받는다</a:t>
            </a:r>
            <a:r>
              <a:rPr lang="en-US" altLang="ko-KR" sz="2400" b="1" dirty="0" smtClean="0"/>
              <a:t>.”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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그리스도교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용서가 정의다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   ②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일반적 의미의 분배 정의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노력한 만큼 자신의 몫을 가져간다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.” </a:t>
            </a:r>
            <a:br>
              <a:rPr lang="en-US" altLang="ko-KR" sz="2400" b="1" dirty="0" smtClean="0">
                <a:sym typeface="Wingdings" panose="05000000000000000000" pitchFamily="2" charset="2"/>
              </a:rPr>
            </a:br>
            <a:r>
              <a:rPr lang="en-US" altLang="ko-KR" sz="2400" b="1" dirty="0" smtClean="0">
                <a:sym typeface="Wingdings" panose="05000000000000000000" pitchFamily="2" charset="2"/>
              </a:rPr>
              <a:t>       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그리스도교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몫 없는 이에게 베푸는 것이 정의이다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. 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4786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400" y="1422400"/>
            <a:ext cx="11267989" cy="5546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중세 그리스도교 신학</a:t>
            </a:r>
            <a:endParaRPr lang="en-US" altLang="ko-KR" sz="3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2) </a:t>
            </a:r>
            <a:r>
              <a:rPr lang="ko-KR" altLang="en-US" sz="2400" b="1" dirty="0" smtClean="0"/>
              <a:t>그리스도교의 정의관의 핵심 </a:t>
            </a:r>
            <a:r>
              <a:rPr lang="en-US" altLang="ko-KR" sz="2400" b="1" dirty="0" smtClean="0"/>
              <a:t>: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사랑이 곧 정의다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?!”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부작용도 있어요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^^~! : 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/>
              <a:t>프로이트의 관점에서 볼 때</a:t>
            </a:r>
            <a:r>
              <a:rPr lang="en-US" altLang="ko-KR" sz="2400" b="1" dirty="0" smtClean="0"/>
              <a:t>, “</a:t>
            </a:r>
            <a:r>
              <a:rPr lang="ko-KR" altLang="en-US" sz="2400" b="1" dirty="0" smtClean="0"/>
              <a:t>이웃사랑의 지나친 </a:t>
            </a:r>
            <a:r>
              <a:rPr lang="ko-KR" altLang="en-US" sz="2400" b="1" dirty="0" smtClean="0"/>
              <a:t>강요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강제</a:t>
            </a:r>
            <a:r>
              <a:rPr lang="en-US" altLang="ko-KR" sz="2400" b="1" dirty="0"/>
              <a:t>)</a:t>
            </a:r>
            <a:r>
              <a:rPr lang="ko-KR" altLang="en-US" sz="2400" b="1" dirty="0" smtClean="0"/>
              <a:t>는 </a:t>
            </a:r>
            <a:r>
              <a:rPr lang="ko-KR" altLang="en-US" sz="2400" b="1" dirty="0" smtClean="0"/>
              <a:t>죄의식을 불러 일으켜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정의를 </a:t>
            </a:r>
            <a:r>
              <a:rPr lang="ko-KR" altLang="en-US" sz="2400" b="1" dirty="0" smtClean="0"/>
              <a:t>세우는 데에 오히려 방해</a:t>
            </a:r>
            <a:r>
              <a:rPr lang="en-US" altLang="ko-KR" sz="2400" b="1" dirty="0" smtClean="0"/>
              <a:t>” (156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7923" y="2733375"/>
            <a:ext cx="10599809" cy="252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그리스도교는 이제 하나님의 의라는 개념을 내세워 사랑을 정의라고 함으로써 정의관념을 사랑의 방향으로 무한히 개방하는 효과를 가져왔다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그것은 타자에 대한 배려가 양적으로 그리고 질적으로 커지는 것을 의미한다</a:t>
            </a:r>
            <a:r>
              <a:rPr lang="en-US" altLang="ko-KR" sz="2400" b="1" dirty="0" smtClean="0"/>
              <a:t>. 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모든 사람이 평등</a:t>
            </a:r>
            <a:r>
              <a:rPr lang="ko-KR" altLang="en-US" sz="2400" b="1" dirty="0" smtClean="0"/>
              <a:t>하게 대우받고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약자를 보호하며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한 인간의 불행에 대해 사회가 연대책임을 지는 방향</a:t>
            </a:r>
            <a:r>
              <a:rPr lang="ko-KR" altLang="en-US" sz="2400" b="1" dirty="0" smtClean="0"/>
              <a:t>으로 가는 길을 열어 놓은 것이다</a:t>
            </a:r>
            <a:r>
              <a:rPr lang="en-US" altLang="ko-KR" sz="2400" b="1" dirty="0" smtClean="0"/>
              <a:t>. (156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050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322" y="1560443"/>
            <a:ext cx="11754678" cy="52975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근대의 사회과학 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근대사회의 출현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중세 그리스도교 사회의 억압적이고 부패한 상황에 대한 개혁의 필요성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인문주의의 부활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인간의 욕망에 대한 긍정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개인의 권리 의식 발전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합리성 발달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산업화 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자본주의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근대의 합리성 </a:t>
            </a:r>
            <a:r>
              <a:rPr lang="en-US" altLang="ko-KR" sz="2400" b="1" dirty="0" smtClean="0"/>
              <a:t>: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① </a:t>
            </a:r>
            <a:r>
              <a:rPr lang="ko-KR" altLang="en-US" sz="2400" b="1" dirty="0" smtClean="0"/>
              <a:t>이성적 존재로서의 인간 스스로에 대한 자신감 신장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② </a:t>
            </a:r>
            <a:r>
              <a:rPr lang="ko-KR" altLang="en-US" sz="2400" b="1" dirty="0" smtClean="0"/>
              <a:t>개인적 욕망의 합리적 실현에 대한 긍정</a:t>
            </a:r>
            <a:r>
              <a:rPr lang="en-US" altLang="ko-KR" sz="2400" b="1" dirty="0" smtClean="0"/>
              <a:t> 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공리주의의 정의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최대다수의 최대행복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소유의 행복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이루는 것이 정의</a:t>
            </a:r>
            <a:endParaRPr lang="en-US" altLang="ko-KR" sz="2400" b="1" dirty="0" smtClean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b="1" dirty="0" err="1" smtClean="0"/>
              <a:t>애덤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스미스의</a:t>
            </a:r>
            <a:r>
              <a:rPr lang="ko-KR" altLang="en-US" sz="2400" b="1" dirty="0" smtClean="0"/>
              <a:t> 자본주의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남을 해치지 않는 선에서 이기성 긍정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              </a:t>
            </a:r>
            <a:r>
              <a:rPr lang="ko-KR" altLang="en-US" sz="2400" b="1" dirty="0" smtClean="0"/>
              <a:t>정의란 상업적 교환관계에서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자신의 몫을 정직하고 정당하게 보장</a:t>
            </a:r>
            <a:r>
              <a:rPr lang="ko-KR" altLang="en-US" sz="2400" b="1" dirty="0" smtClean="0"/>
              <a:t> 받는 것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19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322" y="1560443"/>
            <a:ext cx="11754678" cy="52975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근대의 사회과학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4) </a:t>
            </a:r>
            <a:r>
              <a:rPr lang="ko-KR" altLang="en-US" sz="2000" b="1" dirty="0" smtClean="0"/>
              <a:t>마르크스의 사회주의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인간은 자신이 속한 계급의 이득을 위해 인식을 왜곡한다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이데올로기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                     </a:t>
            </a:r>
            <a:r>
              <a:rPr lang="ko-KR" altLang="en-US" sz="2000" b="1" dirty="0" smtClean="0"/>
              <a:t>정의란 이러한 왜곡된 인식을 폭로하고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경제적 계층간의 불평등을 해소</a:t>
            </a:r>
            <a:r>
              <a:rPr lang="ko-KR" altLang="en-US" sz="2000" b="1" dirty="0" smtClean="0"/>
              <a:t>하는 것</a:t>
            </a:r>
            <a:r>
              <a:rPr lang="en-US" altLang="ko-KR" sz="2000" b="1" dirty="0" smtClean="0"/>
              <a:t>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5) (</a:t>
            </a:r>
            <a:r>
              <a:rPr lang="ko-KR" altLang="en-US" sz="2000" b="1" dirty="0" smtClean="0"/>
              <a:t>보충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존 </a:t>
            </a:r>
            <a:r>
              <a:rPr lang="ko-KR" altLang="en-US" sz="2000" b="1" dirty="0" err="1" smtClean="0"/>
              <a:t>롤스의</a:t>
            </a:r>
            <a:r>
              <a:rPr lang="ko-KR" altLang="en-US" sz="2000" b="1" dirty="0" smtClean="0"/>
              <a:t> 정의론 </a:t>
            </a:r>
            <a:r>
              <a:rPr lang="en-US" altLang="ko-KR" sz="2000" b="1" dirty="0" smtClean="0"/>
              <a:t>: </a:t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한 공동체의 최소 수혜자에게 최대의 혜택이 돌아갈 수 있도록 분배의 시스템을 보완하는 분배정의가 없이는 한 사회를 정의롭다 하기 어렵다</a:t>
            </a:r>
            <a:r>
              <a:rPr lang="en-US" altLang="ko-KR" sz="2000" b="1" dirty="0" smtClean="0"/>
              <a:t>.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42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592666"/>
            <a:ext cx="10972800" cy="626533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수업 마지막 부분에서 </a:t>
            </a:r>
            <a:r>
              <a:rPr lang="en-US" altLang="ko-KR" b="1" dirty="0"/>
              <a:t>shame on you</a:t>
            </a:r>
            <a:r>
              <a:rPr lang="ko-KR" altLang="en-US" b="1" dirty="0"/>
              <a:t>라는 말이 </a:t>
            </a:r>
            <a:r>
              <a:rPr lang="ko-KR" altLang="en-US" b="1" dirty="0" err="1"/>
              <a:t>투오히</a:t>
            </a:r>
            <a:r>
              <a:rPr lang="ko-KR" altLang="en-US" b="1" dirty="0"/>
              <a:t> 부인의 친구들에게 이상적 가치에 대해 다시 한번 일깨워 주었고 그들은 그들이 가지고 있는 편견과 차별의식을 인식 하였기 때문에 아무 말도 하지 못했다</a:t>
            </a:r>
            <a:r>
              <a:rPr lang="en-US" altLang="ko-KR" b="1" dirty="0"/>
              <a:t>. </a:t>
            </a:r>
            <a:r>
              <a:rPr lang="ko-KR" altLang="en-US" b="1" dirty="0"/>
              <a:t>이 이야기를 들으면서 우리 생활에서는</a:t>
            </a:r>
            <a:r>
              <a:rPr lang="en-US" altLang="ko-KR" b="1" dirty="0"/>
              <a:t>, </a:t>
            </a:r>
            <a:r>
              <a:rPr lang="ko-KR" altLang="en-US" b="1" dirty="0"/>
              <a:t>한국에서는 이 말을 대체할 수 있는 말이 </a:t>
            </a:r>
            <a:r>
              <a:rPr lang="ko-KR" altLang="en-US" b="1" dirty="0" smtClean="0"/>
              <a:t>무엇일까 </a:t>
            </a:r>
            <a:r>
              <a:rPr lang="ko-KR" altLang="en-US" b="1" dirty="0"/>
              <a:t>궁금했다</a:t>
            </a:r>
            <a:r>
              <a:rPr lang="en-US" altLang="ko-KR" b="1" dirty="0"/>
              <a:t>. </a:t>
            </a:r>
            <a:r>
              <a:rPr lang="ko-KR" altLang="en-US" b="1" dirty="0"/>
              <a:t>미국 백인 상류층은 종교에 관련된 교육을 받았고</a:t>
            </a:r>
            <a:r>
              <a:rPr lang="en-US" altLang="ko-KR" b="1" dirty="0"/>
              <a:t>, </a:t>
            </a:r>
            <a:r>
              <a:rPr lang="ko-KR" altLang="en-US" b="1" dirty="0"/>
              <a:t>그런 공통점이 그들이 편견을 가지고 있다는 것을 쉽게 일깨워 줄 수 있었지만 우리나라에서 이상적인 가치를 교육받지 못한 사람이 많아진다면 사회가 이상적 가치를 추구할 수 없는가에 대한 궁금증이 생겼다</a:t>
            </a:r>
            <a:r>
              <a:rPr lang="en-US" altLang="ko-KR" b="1" dirty="0"/>
              <a:t>. </a:t>
            </a:r>
            <a:r>
              <a:rPr lang="ko-KR" altLang="en-US" b="1" dirty="0"/>
              <a:t>나는 사람이 교육에 의해 많이 바뀐다고 믿는 사람이기에 사회 분위기에서 간접적으로 교육된 가치를 추구하기 쉽다고 생각한다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따라서 우리 사회에서 종교가 아닌 다른 이유로 이상적 가치를 추구해야 한다면 그것이 어떤 방식으로 추구되어야 할지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이상적 가치를 추구하는 사회적 분위기를 어떻게 조성할지 고민된다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토론 </a:t>
            </a:r>
            <a:r>
              <a:rPr lang="en-US" altLang="ko-KR" dirty="0" smtClean="0"/>
              <a:t>2&gt;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158</a:t>
            </a:r>
            <a:r>
              <a:rPr lang="ko-KR" altLang="en-US" b="1" dirty="0" smtClean="0"/>
              <a:t>쪽의 중간 이하를 읽고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애덤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스미스의</a:t>
            </a:r>
            <a:r>
              <a:rPr lang="ko-KR" altLang="en-US" b="1" dirty="0" smtClean="0"/>
              <a:t> 다음의 관점에 대해 찬반 토론을 펼쳐 보세요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자본주의의 윤리에서는 정당한 몫을 찾는 정의가 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남을 위해 희생하는 사랑보다 중시된다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애덤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스미스는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정의가 한 사회를 떠받치는 기둥이라면 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사랑과 자비는 있으면 좋지만 없어도 괜찮은 장식품 같다고 했다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.” </a:t>
            </a:r>
          </a:p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(158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1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7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/>
              <a:t>서양의 정의 개념 변천사 요약</a:t>
            </a:r>
            <a:endParaRPr lang="ko-KR" altLang="en-US" sz="36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13595"/>
              </p:ext>
            </p:extLst>
          </p:nvPr>
        </p:nvGraphicFramePr>
        <p:xfrm>
          <a:off x="-3476367" y="1089548"/>
          <a:ext cx="11096367" cy="565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082180" y="2030136"/>
            <a:ext cx="10305175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3827" y="2260725"/>
            <a:ext cx="58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정의는 개인의 문제를 넘어서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사회와 국가의 문제이다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82180" y="3642220"/>
            <a:ext cx="10305175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2300" y="5169016"/>
            <a:ext cx="10245055" cy="83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0939" y="387280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정의는 몫이 없는 이들에 대한 배려와 나눔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사랑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과 함께 가야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37269" y="5261105"/>
            <a:ext cx="7213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정의는 계층과 성별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인종의 차별을 뛰어 넘어 개인의 몫을 </a:t>
            </a:r>
            <a:endParaRPr lang="en-US" altLang="ko-KR" b="1" dirty="0" smtClean="0"/>
          </a:p>
          <a:p>
            <a:r>
              <a:rPr lang="ko-KR" altLang="en-US" b="1" dirty="0" smtClean="0"/>
              <a:t>개인의 자유와 평등에 기초하여 찾을 수 있도록 보장하는 구조이다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37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한국사회의 정의는 어디쯤 있을까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3" y="1859756"/>
            <a:ext cx="6743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0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저자의 주장 </a:t>
            </a:r>
            <a:r>
              <a:rPr lang="en-US" altLang="ko-KR" sz="2400" b="1" dirty="0" smtClean="0"/>
              <a:t>: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</a:t>
            </a:r>
            <a:r>
              <a:rPr lang="ko-KR" altLang="en-US" sz="2400" b="1" dirty="0" smtClean="0"/>
              <a:t>한국사회는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근대적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정의 실현을 위한 철학이 빈곤하다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Q. </a:t>
            </a:r>
            <a:r>
              <a:rPr lang="ko-KR" altLang="en-US" sz="2400" b="1" dirty="0" smtClean="0"/>
              <a:t>한국사회에는 정의담론이 정말로 부재하였는가</a:t>
            </a:r>
            <a:r>
              <a:rPr lang="en-US" altLang="ko-KR" sz="2400" b="1" dirty="0" smtClean="0"/>
              <a:t>?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=&gt; </a:t>
            </a:r>
            <a:r>
              <a:rPr lang="ko-KR" altLang="en-US" sz="2400" b="1" dirty="0" smtClean="0"/>
              <a:t>저자 曰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① </a:t>
            </a:r>
            <a:r>
              <a:rPr lang="ko-KR" altLang="en-US" sz="2400" b="1" dirty="0" smtClean="0"/>
              <a:t>유학과 주자학 모두 개인의 권리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利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보다는 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義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강조하고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내면의 자기 수양을 기본으로 하는 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德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자기 초월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강조 </a:t>
            </a:r>
            <a:r>
              <a:rPr lang="en-US" altLang="ko-KR" sz="2400" b="1" dirty="0" smtClean="0"/>
              <a:t>(159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                                     (</a:t>
            </a:r>
            <a:r>
              <a:rPr lang="ko-KR" altLang="en-US" sz="2400" b="1" dirty="0" smtClean="0"/>
              <a:t>근대적 개인주의의 발달 부재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2400" b="1" dirty="0" smtClean="0"/>
              <a:t>          ② </a:t>
            </a:r>
            <a:r>
              <a:rPr lang="ko-KR" altLang="en-US" sz="2400" b="1" dirty="0" smtClean="0"/>
              <a:t>전통적으로 義는 예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禮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로 여겨졌으며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공동체의 안위를 위해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타인을 위한 개인의 희생과 사랑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자비</a:t>
            </a:r>
            <a:r>
              <a:rPr lang="ko-KR" altLang="en-US" sz="2400" b="1" dirty="0"/>
              <a:t>가</a:t>
            </a:r>
            <a:r>
              <a:rPr lang="ko-KR" altLang="en-US" sz="2400" b="1" dirty="0" smtClean="0"/>
              <a:t> 강조됨 </a:t>
            </a:r>
            <a:r>
              <a:rPr lang="en-US" altLang="ko-KR" sz="2400" b="1" dirty="0" smtClean="0"/>
              <a:t>=&gt; </a:t>
            </a:r>
            <a:r>
              <a:rPr lang="ko-KR" altLang="en-US" sz="2400" b="1" dirty="0" smtClean="0"/>
              <a:t>약자들의 희생 정당화의 위험 </a:t>
            </a:r>
            <a:r>
              <a:rPr lang="en-US" altLang="ko-KR" sz="2400" b="1" dirty="0" smtClean="0"/>
              <a:t>(162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2. </a:t>
            </a:r>
            <a:r>
              <a:rPr lang="ko-KR" altLang="en-US" b="1" smtClean="0"/>
              <a:t>한국사회의 정의는 어디쯤 있을까</a:t>
            </a:r>
            <a:r>
              <a:rPr lang="en-US" altLang="ko-KR" b="1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68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저자의 주장 </a:t>
            </a:r>
            <a:r>
              <a:rPr lang="en-US" altLang="ko-KR" sz="2400" b="1" dirty="0" smtClean="0"/>
              <a:t>: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</a:t>
            </a:r>
            <a:r>
              <a:rPr lang="ko-KR" altLang="en-US" sz="2400" b="1" dirty="0" smtClean="0"/>
              <a:t>한국사회는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근대적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정의 실현을 위한 철학이 빈곤하다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>
                <a:solidFill>
                  <a:srgbClr val="FF0000"/>
                </a:solidFill>
              </a:rPr>
              <a:t>Q.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한국사회에는 정의담론이 정말로 부재하였는가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=&gt; </a:t>
            </a:r>
            <a:r>
              <a:rPr lang="ko-KR" altLang="en-US" sz="2400" b="1" dirty="0" smtClean="0"/>
              <a:t>저자 曰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① </a:t>
            </a:r>
            <a:r>
              <a:rPr lang="ko-KR" altLang="en-US" sz="2400" b="1" dirty="0" smtClean="0"/>
              <a:t>유학과 주자학 모두 개인의 권리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利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보다는 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義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강조하고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내면의 자기 수양을 기본으로 하는 덕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德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자기 초월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강조 </a:t>
            </a:r>
            <a:r>
              <a:rPr lang="en-US" altLang="ko-KR" sz="2400" b="1" dirty="0" smtClean="0"/>
              <a:t>(159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                                     (</a:t>
            </a:r>
            <a:r>
              <a:rPr lang="ko-KR" altLang="en-US" sz="2400" b="1" dirty="0" smtClean="0"/>
              <a:t>근대적 개인주의의 발달 부재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2400" b="1" dirty="0" smtClean="0"/>
              <a:t>          ② </a:t>
            </a:r>
            <a:r>
              <a:rPr lang="ko-KR" altLang="en-US" sz="2400" b="1" dirty="0" smtClean="0"/>
              <a:t>전통적으로 義는 예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禮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로 여겨졌으며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공동체의 안위를 위해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타인을 위한 개인의 희생과 사랑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자비를 강조됨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                               =&gt; </a:t>
            </a:r>
            <a:r>
              <a:rPr lang="ko-KR" altLang="en-US" sz="2400" b="1" dirty="0" smtClean="0"/>
              <a:t>약자들의 희생 정당화의 위험 </a:t>
            </a:r>
            <a:r>
              <a:rPr lang="en-US" altLang="ko-KR" sz="2400" b="1" dirty="0" smtClean="0"/>
              <a:t>(162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             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요약하자면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경제적 근대화는 이루었으나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정신적 근대화는 미비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한국사회의 정의는 어디쯤 있을까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659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 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en-US" altLang="ko-KR" b="1" dirty="0" smtClean="0"/>
              <a:t>162</a:t>
            </a:r>
            <a:r>
              <a:rPr lang="ko-KR" altLang="en-US" b="1" dirty="0" smtClean="0"/>
              <a:t>쪽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비상사태는 인간의 정의감에 큰 악영향을 준다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의 의미를 함께 이해해 봅시다</a:t>
            </a:r>
            <a:r>
              <a:rPr lang="en-US" altLang="ko-KR" b="1" dirty="0" smtClean="0"/>
              <a:t>. </a:t>
            </a:r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r>
              <a:rPr lang="en-US" altLang="ko-KR" b="1" dirty="0" smtClean="0"/>
              <a:t>163</a:t>
            </a:r>
            <a:r>
              <a:rPr lang="ko-KR" altLang="en-US" b="1" dirty="0" smtClean="0"/>
              <a:t>쪽 두 번째 문단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힘의 본능과 가족주의의 본능이 </a:t>
            </a:r>
            <a:r>
              <a:rPr lang="en-US" altLang="ko-KR" b="1" dirty="0" smtClean="0"/>
              <a:t>~”</a:t>
            </a:r>
            <a:r>
              <a:rPr lang="ko-KR" altLang="en-US" b="1" dirty="0" smtClean="0"/>
              <a:t>을 읽고 그 의미를 함께 이해합시다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데리다의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환대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관용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개념에 해당하는 부분이 있는지도 찾아봅시다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토론</a:t>
            </a:r>
            <a:r>
              <a:rPr lang="en-US" altLang="ko-KR" b="1" dirty="0" smtClean="0"/>
              <a:t>3&gt; 162-166</a:t>
            </a:r>
            <a:r>
              <a:rPr lang="ko-KR" altLang="en-US" b="1" dirty="0" smtClean="0"/>
              <a:t>쪽을 읽고 토론하기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659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 smtClean="0"/>
              <a:t>166-172</a:t>
            </a:r>
            <a:r>
              <a:rPr lang="ko-KR" altLang="en-US" sz="4400" b="1" dirty="0" smtClean="0"/>
              <a:t>쪽 독서 후</a:t>
            </a:r>
            <a:r>
              <a:rPr lang="en-US" altLang="ko-KR" sz="4400" b="1" dirty="0" smtClean="0"/>
              <a:t>,</a:t>
            </a:r>
            <a:r>
              <a:rPr lang="ko-KR" altLang="en-US" sz="4400" b="1" dirty="0" smtClean="0"/>
              <a:t>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/>
              <a:t>자신에게 인상 깊었던 문장을 쓰고</a:t>
            </a:r>
            <a:r>
              <a:rPr lang="en-US" altLang="ko-KR" sz="4400" b="1" dirty="0" smtClean="0"/>
              <a:t>, </a:t>
            </a:r>
            <a:br>
              <a:rPr lang="en-US" altLang="ko-KR" sz="4400" b="1" dirty="0" smtClean="0"/>
            </a:br>
            <a:r>
              <a:rPr lang="ko-KR" altLang="en-US" sz="4400" b="1" dirty="0" smtClean="0"/>
              <a:t>그 이유를 간략하게 써 주세요</a:t>
            </a:r>
            <a:r>
              <a:rPr lang="en-US" altLang="ko-KR" sz="4400" b="1" dirty="0" smtClean="0"/>
              <a:t>.</a:t>
            </a:r>
          </a:p>
          <a:p>
            <a:pPr marL="0" indent="0" algn="ctr">
              <a:buNone/>
            </a:pPr>
            <a:endParaRPr lang="en-US" altLang="ko-KR" sz="36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ko-KR" altLang="en-US" sz="3600" b="1" dirty="0" err="1" smtClean="0">
                <a:solidFill>
                  <a:srgbClr val="002060"/>
                </a:solidFill>
              </a:rPr>
              <a:t>사캠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 익명게시판에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~</a:t>
            </a:r>
          </a:p>
          <a:p>
            <a:pPr marL="0" indent="0" algn="ctr">
              <a:buNone/>
            </a:pPr>
            <a:r>
              <a:rPr lang="ko-KR" altLang="en-US" sz="3600" b="1" dirty="0" smtClean="0">
                <a:solidFill>
                  <a:srgbClr val="002060"/>
                </a:solidFill>
              </a:rPr>
              <a:t>그래서 다음시간에 올릴 </a:t>
            </a:r>
            <a:r>
              <a:rPr lang="ko-KR" altLang="en-US" sz="3600" b="1" dirty="0" err="1" smtClean="0">
                <a:solidFill>
                  <a:srgbClr val="002060"/>
                </a:solidFill>
              </a:rPr>
              <a:t>댓글은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총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개입니다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~~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5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303" y="1958008"/>
            <a:ext cx="10038523" cy="448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/>
              <a:t>사람이 하나의 인격체로서 </a:t>
            </a:r>
            <a:r>
              <a:rPr lang="ko-KR" altLang="en-US" sz="2400" b="1" dirty="0" err="1" smtClean="0"/>
              <a:t>존중받는다는</a:t>
            </a:r>
            <a:r>
              <a:rPr lang="ko-KR" altLang="en-US" sz="2400" b="1" dirty="0" smtClean="0"/>
              <a:t> 생각이 들도록 모두가 남을 배려하는 습관을 기르는 것도 정의로운 사회를 위해서 중요하다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정의란 결국 사람을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나와 같은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b="1" dirty="0" smtClean="0"/>
              <a:t>하나의 인격체로서 존중하는 것이기 때문이다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endParaRPr lang="en-US" altLang="ko-KR" sz="2400" b="1" dirty="0" smtClean="0"/>
          </a:p>
          <a:p>
            <a:r>
              <a:rPr lang="ko-KR" altLang="en-US" sz="2400" b="1" dirty="0" smtClean="0"/>
              <a:t>종교에서 아무리 사랑을 외쳐도 정의가 없는 사회에서는 남을 배려할 여유가 생기지 않는다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.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사랑은 정의 이상이지만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많은 경우에 사랑은 정의 안에서 정의를 통해 실현되는 것이다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. </a:t>
            </a:r>
            <a:r>
              <a:rPr lang="ko-KR" altLang="en-US" sz="2400" b="1" dirty="0" smtClean="0"/>
              <a:t>종교는 사랑을 말할 수 밖에 없지만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그 사랑이 정의를 해치는 것은 아닌지 스스로 살펴야 한다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안 그러면 종교는 사회정의가 이룩되는 데에 방해가 될 수 있다</a:t>
            </a:r>
            <a:r>
              <a:rPr lang="en-US" altLang="ko-KR" sz="2400" b="1" dirty="0" smtClean="0"/>
              <a:t>. (176</a:t>
            </a:r>
            <a:r>
              <a:rPr lang="ko-KR" altLang="en-US" sz="2400" b="1" dirty="0" smtClean="0"/>
              <a:t>쪽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694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4. </a:t>
            </a:r>
            <a:r>
              <a:rPr lang="ko-KR" altLang="en-US" sz="4800" b="1" dirty="0" smtClean="0"/>
              <a:t>나눔의 전제 조건 생각하기 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김혜령 교수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314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학습 목표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0558"/>
            <a:ext cx="11015133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나눔의 전제조건이 왜 </a:t>
            </a:r>
            <a:r>
              <a:rPr lang="en-US" altLang="ko-KR" b="1" dirty="0" smtClean="0"/>
              <a:t>‘(</a:t>
            </a:r>
            <a:r>
              <a:rPr lang="ko-KR" altLang="en-US" b="1" dirty="0" smtClean="0"/>
              <a:t>경제적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여야 하는지 이유를 이해한다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r>
              <a:rPr lang="ko-KR" altLang="en-US" b="1" dirty="0" smtClean="0"/>
              <a:t>나눔의 전제조건으로서의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</a:t>
            </a:r>
            <a:r>
              <a:rPr lang="ko-KR" altLang="en-US" b="1" dirty="0"/>
              <a:t> </a:t>
            </a:r>
            <a:r>
              <a:rPr lang="ko-KR" altLang="en-US" b="1" dirty="0" smtClean="0"/>
              <a:t>개념의 넓은 스펙트럼을 이해한다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서양사에서의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개념 변천사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한국 사회의 문제로서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의 부재 상황에 대해 성찰한다</a:t>
            </a:r>
            <a:r>
              <a:rPr lang="en-US" altLang="ko-KR" b="1" dirty="0" smtClean="0"/>
              <a:t>. 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나눔사회를</a:t>
            </a:r>
            <a:r>
              <a:rPr lang="ko-KR" altLang="en-US" b="1" dirty="0" smtClean="0"/>
              <a:t> 위해서는 나눔을 실천하는 것 만큼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정의로운 사회구조와 제도들을 만드는 것도 중요한 것임을 이해한다</a:t>
            </a:r>
            <a:r>
              <a:rPr lang="en-US" altLang="ko-KR" b="1" dirty="0" smtClean="0"/>
              <a:t>.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6660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1828800"/>
            <a:ext cx="11667067" cy="6993466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분반 </a:t>
            </a:r>
            <a:r>
              <a:rPr lang="en-US" altLang="ko-KR" sz="3200" b="1" dirty="0" smtClean="0"/>
              <a:t>2</a:t>
            </a:r>
            <a:r>
              <a:rPr lang="ko-KR" altLang="en-US" sz="3200" b="1" dirty="0"/>
              <a:t>조</a:t>
            </a:r>
            <a:br>
              <a:rPr lang="ko-KR" altLang="en-US" sz="3200" b="1" dirty="0"/>
            </a:br>
            <a:r>
              <a:rPr lang="en-US" altLang="ko-KR" sz="3200" b="1" dirty="0"/>
              <a:t>Q. </a:t>
            </a:r>
            <a:r>
              <a:rPr lang="ko-KR" altLang="en-US" sz="3200" b="1" dirty="0"/>
              <a:t>아프리칸</a:t>
            </a:r>
            <a:r>
              <a:rPr lang="en-US" altLang="ko-KR" sz="3200" b="1" dirty="0"/>
              <a:t>-</a:t>
            </a:r>
            <a:r>
              <a:rPr lang="ko-KR" altLang="en-US" sz="3200" b="1" dirty="0" err="1"/>
              <a:t>아메리칸의</a:t>
            </a:r>
            <a:r>
              <a:rPr lang="ko-KR" altLang="en-US" sz="3200" b="1" dirty="0"/>
              <a:t> 높은 </a:t>
            </a:r>
            <a:r>
              <a:rPr lang="ko-KR" altLang="en-US" sz="3200" b="1" dirty="0" err="1"/>
              <a:t>범죄율과</a:t>
            </a:r>
            <a:r>
              <a:rPr lang="ko-KR" altLang="en-US" sz="3200" b="1" dirty="0"/>
              <a:t> 낮은 소득 및 교육 수준은 미국 사회 기득권층인 백인의 핍박과 불공정한 대우로 인해 벌어진 일이다</a:t>
            </a:r>
            <a:r>
              <a:rPr lang="en-US" altLang="ko-KR" sz="3200" b="1" dirty="0"/>
              <a:t>. </a:t>
            </a:r>
            <a:br>
              <a:rPr lang="en-US" altLang="ko-KR" sz="3200" b="1" dirty="0"/>
            </a:b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이런 </a:t>
            </a:r>
            <a:r>
              <a:rPr lang="ko-KR" altLang="en-US" sz="3200" b="1" dirty="0"/>
              <a:t>상황에 대해서 미국 기득권층이 아프리칸</a:t>
            </a:r>
            <a:r>
              <a:rPr lang="en-US" altLang="ko-KR" sz="3200" b="1" dirty="0"/>
              <a:t>-</a:t>
            </a:r>
            <a:r>
              <a:rPr lang="ko-KR" altLang="en-US" sz="3200" b="1" dirty="0" err="1"/>
              <a:t>아메리칸에게</a:t>
            </a:r>
            <a:r>
              <a:rPr lang="ko-KR" altLang="en-US" sz="3200" b="1" dirty="0"/>
              <a:t> 호의를 베푸는 것이 과연 나눔에 속하는 것일까 아니면 그들이 저지른 일에 대한 최소한의 책임일까</a:t>
            </a:r>
            <a:r>
              <a:rPr lang="en-US" altLang="ko-KR" sz="3200" b="1" dirty="0" smtClean="0"/>
              <a:t>?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205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667" y="270934"/>
            <a:ext cx="11684000" cy="6739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 잠깐 생각해 보기 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가난의 원인</a:t>
            </a:r>
            <a:r>
              <a:rPr lang="en-US" altLang="ko-KR" b="1" dirty="0" smtClean="0"/>
              <a:t>??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가난의 개인적 원인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타고난 능력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후천적 노력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개인적 불운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가난의 사회적 원인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- </a:t>
            </a:r>
            <a:r>
              <a:rPr lang="ko-KR" altLang="en-US" b="1" dirty="0" smtClean="0"/>
              <a:t>계층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건강 여부 등에 따른 교육과 경쟁 기회의 불균형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- </a:t>
            </a:r>
            <a:r>
              <a:rPr lang="ko-KR" altLang="en-US" b="1" dirty="0" smtClean="0"/>
              <a:t>부 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 가난의 세습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- </a:t>
            </a:r>
            <a:r>
              <a:rPr lang="ko-KR" altLang="en-US" b="1" dirty="0" smtClean="0"/>
              <a:t>다양한 세습 자본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금융자산자본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인적자본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문화자본</a:t>
            </a:r>
            <a:r>
              <a:rPr lang="en-US" altLang="ko-KR" b="1" dirty="0" smtClean="0"/>
              <a:t>….)</a:t>
            </a:r>
            <a:r>
              <a:rPr lang="ko-KR" altLang="en-US" b="1" dirty="0" smtClean="0"/>
              <a:t>의 유무여부</a:t>
            </a: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</a:p>
          <a:p>
            <a:pPr>
              <a:buFont typeface="Symbol"/>
              <a:buChar char="Þ"/>
            </a:pPr>
            <a:r>
              <a:rPr lang="ko-KR" altLang="en-US" b="1" dirty="0" smtClean="0"/>
              <a:t>가난의 사회적 원인은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사회의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경제적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정의 시스템의 오작동의 역사</a:t>
            </a:r>
            <a:r>
              <a:rPr lang="ko-KR" altLang="en-US" b="1" dirty="0" smtClean="0"/>
              <a:t>와 깊은 상관관계가 있음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56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토론</a:t>
            </a:r>
            <a:r>
              <a:rPr lang="en-US" altLang="ko-KR" b="1" dirty="0" smtClean="0"/>
              <a:t>1&gt;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768914" cy="508081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b="1" dirty="0" smtClean="0"/>
              <a:t>151-152</a:t>
            </a:r>
            <a:r>
              <a:rPr lang="ko-KR" altLang="en-US" b="1" dirty="0" smtClean="0"/>
              <a:t>쪽을 읽고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저자가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정의는 사랑을 위한 환경이다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라고 말하는 </a:t>
            </a:r>
            <a:r>
              <a:rPr lang="ko-KR" altLang="en-US" b="1" dirty="0" smtClean="0">
                <a:solidFill>
                  <a:srgbClr val="FF0000"/>
                </a:solidFill>
              </a:rPr>
              <a:t>논리적 이유</a:t>
            </a:r>
            <a:r>
              <a:rPr lang="ko-KR" altLang="en-US" b="1" dirty="0" smtClean="0"/>
              <a:t>에 대해 친구들과 함께 생각하며 이야기해 봅시다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다양한 예를 근거로 들어 보세요</a:t>
            </a:r>
            <a:r>
              <a:rPr lang="en-US" altLang="ko-KR" b="1" dirty="0" smtClean="0"/>
              <a:t>^^)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0070C0"/>
                </a:solidFill>
              </a:rPr>
              <a:t/>
            </a:r>
            <a:br>
              <a:rPr lang="en-US" altLang="ko-KR" b="1" dirty="0" smtClean="0">
                <a:solidFill>
                  <a:srgbClr val="0070C0"/>
                </a:solidFill>
              </a:rPr>
            </a:br>
            <a:r>
              <a:rPr lang="en-US" altLang="ko-KR" b="1" dirty="0" smtClean="0">
                <a:solidFill>
                  <a:srgbClr val="0070C0"/>
                </a:solidFill>
              </a:rPr>
              <a:t>* </a:t>
            </a:r>
            <a:r>
              <a:rPr lang="ko-KR" altLang="en-US" b="1" dirty="0" smtClean="0">
                <a:solidFill>
                  <a:srgbClr val="0070C0"/>
                </a:solidFill>
              </a:rPr>
              <a:t>검색 퀴즈</a:t>
            </a:r>
            <a:r>
              <a:rPr lang="en-US" altLang="ko-KR" b="1" dirty="0" smtClean="0">
                <a:solidFill>
                  <a:srgbClr val="0070C0"/>
                </a:solidFill>
              </a:rPr>
              <a:t>~! </a:t>
            </a:r>
            <a:br>
              <a:rPr lang="en-US" altLang="ko-KR" b="1" dirty="0" smtClean="0">
                <a:solidFill>
                  <a:srgbClr val="0070C0"/>
                </a:solidFill>
              </a:rPr>
            </a:br>
            <a:r>
              <a:rPr lang="en-US" altLang="ko-KR" b="1" dirty="0" smtClean="0">
                <a:solidFill>
                  <a:srgbClr val="0070C0"/>
                </a:solidFill>
              </a:rPr>
              <a:t>  OECD</a:t>
            </a:r>
            <a:r>
              <a:rPr lang="ko-KR" altLang="en-US" b="1" dirty="0" smtClean="0">
                <a:solidFill>
                  <a:srgbClr val="0070C0"/>
                </a:solidFill>
              </a:rPr>
              <a:t>가 발표한 </a:t>
            </a:r>
            <a:r>
              <a:rPr lang="en-US" altLang="ko-KR" b="1" dirty="0" smtClean="0">
                <a:solidFill>
                  <a:srgbClr val="0070C0"/>
                </a:solidFill>
              </a:rPr>
              <a:t>2015</a:t>
            </a:r>
            <a:r>
              <a:rPr lang="ko-KR" altLang="en-US" b="1" dirty="0" smtClean="0">
                <a:solidFill>
                  <a:srgbClr val="0070C0"/>
                </a:solidFill>
              </a:rPr>
              <a:t>년 국가부패인식지수에서 대한민국은 총 </a:t>
            </a:r>
            <a:r>
              <a:rPr lang="en-US" altLang="ko-KR" b="1" dirty="0" smtClean="0">
                <a:solidFill>
                  <a:srgbClr val="0070C0"/>
                </a:solidFill>
              </a:rPr>
              <a:t>34</a:t>
            </a:r>
            <a:r>
              <a:rPr lang="ko-KR" altLang="en-US" b="1" dirty="0" smtClean="0">
                <a:solidFill>
                  <a:srgbClr val="0070C0"/>
                </a:solidFill>
              </a:rPr>
              <a:t>개국 중에서 몇 위 일까요</a:t>
            </a:r>
            <a:r>
              <a:rPr lang="en-US" altLang="ko-KR" b="1" dirty="0" smtClean="0">
                <a:solidFill>
                  <a:srgbClr val="0070C0"/>
                </a:solidFill>
              </a:rPr>
              <a:t>? </a:t>
            </a:r>
            <a:br>
              <a:rPr lang="en-US" altLang="ko-KR" b="1" dirty="0" smtClean="0">
                <a:solidFill>
                  <a:srgbClr val="0070C0"/>
                </a:solidFill>
              </a:rPr>
            </a:b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6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2015 </a:t>
            </a:r>
            <a:r>
              <a:rPr lang="ko-KR" altLang="en-US" dirty="0" smtClean="0"/>
              <a:t>부패인식지수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35" y="1299170"/>
            <a:ext cx="8254923" cy="53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v.media.daum.net/v/20161013210209827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919</Words>
  <Application>Microsoft Office PowerPoint</Application>
  <PresentationFormat>사용자 지정</PresentationFormat>
  <Paragraphs>126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4. 나눔의 전제 조건 생각하기 </vt:lpstr>
      <vt:lpstr>[학습 목표]</vt:lpstr>
      <vt:lpstr>PowerPoint 프레젠테이션</vt:lpstr>
      <vt:lpstr>PowerPoint 프레젠테이션</vt:lpstr>
      <vt:lpstr>토론1&gt;</vt:lpstr>
      <vt:lpstr>2015 부패인식지수 </vt:lpstr>
      <vt:lpstr>PowerPoint 프레젠테이션</vt:lpstr>
      <vt:lpstr>정의는 사랑의 환경이다. 혹은 전제다….?</vt:lpstr>
      <vt:lpstr>PowerPoint 프레젠테이션</vt:lpstr>
      <vt:lpstr>1. 서양사에서의 ‘정의’ 개념 변천사</vt:lpstr>
      <vt:lpstr>1. 서양사에서의 ‘정의’ 개념 변천사</vt:lpstr>
      <vt:lpstr>1. 서양사에서의 ‘정의’ 개념 변천사</vt:lpstr>
      <vt:lpstr>1. 서양사에서의 ‘정의’ 개념 변천사</vt:lpstr>
      <vt:lpstr>1. 서양사에서의 ‘정의’ 개념 변천사</vt:lpstr>
      <vt:lpstr>1. 서양사에서의 ‘정의’ 개념 변천사</vt:lpstr>
      <vt:lpstr>1. 서양사에서의 ‘정의’ 개념 변천사</vt:lpstr>
      <vt:lpstr>1. 서양사에서의 ‘정의’ 개념 변천사</vt:lpstr>
      <vt:lpstr>토론 2&gt;</vt:lpstr>
      <vt:lpstr>서양의 정의 개념 변천사 요약</vt:lpstr>
      <vt:lpstr>2. 한국사회의 정의는 어디쯤 있을까?</vt:lpstr>
      <vt:lpstr>PowerPoint 프레젠테이션</vt:lpstr>
      <vt:lpstr>PowerPoint 프레젠테이션</vt:lpstr>
      <vt:lpstr>PowerPoint 프레젠테이션</vt:lpstr>
      <vt:lpstr>과제&gt;</vt:lpstr>
      <vt:lpstr>[결론]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나눔의 전제 조건 생각하기</dc:title>
  <dc:creator>김혜령</dc:creator>
  <cp:lastModifiedBy>USER1</cp:lastModifiedBy>
  <cp:revision>41</cp:revision>
  <dcterms:created xsi:type="dcterms:W3CDTF">2016-09-26T13:39:36Z</dcterms:created>
  <dcterms:modified xsi:type="dcterms:W3CDTF">2017-03-28T01:43:58Z</dcterms:modified>
</cp:coreProperties>
</file>