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8" r:id="rId4"/>
    <p:sldId id="259" r:id="rId5"/>
    <p:sldId id="261" r:id="rId6"/>
    <p:sldId id="257" r:id="rId7"/>
    <p:sldId id="266" r:id="rId8"/>
    <p:sldId id="268" r:id="rId9"/>
    <p:sldId id="281" r:id="rId10"/>
    <p:sldId id="263" r:id="rId11"/>
    <p:sldId id="269" r:id="rId12"/>
    <p:sldId id="283" r:id="rId13"/>
    <p:sldId id="284" r:id="rId14"/>
    <p:sldId id="285" r:id="rId15"/>
    <p:sldId id="286" r:id="rId16"/>
    <p:sldId id="287" r:id="rId17"/>
    <p:sldId id="282" r:id="rId18"/>
    <p:sldId id="288" r:id="rId19"/>
    <p:sldId id="290" r:id="rId20"/>
    <p:sldId id="2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5586F-0CB8-48A4-AEB9-34E2B06F069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0AB0DC6-F0F5-4966-A2F6-AB1CB778701D}">
      <dgm:prSet phldrT="[텍스트]"/>
      <dgm:spPr/>
      <dgm:t>
        <a:bodyPr/>
        <a:lstStyle/>
        <a:p>
          <a:pPr latinLnBrk="1"/>
          <a:r>
            <a:rPr lang="ko-KR" altLang="en-US" b="1" dirty="0" smtClean="0"/>
            <a:t>줌의 의무</a:t>
          </a:r>
          <a:endParaRPr lang="ko-KR" altLang="en-US" b="1" dirty="0"/>
        </a:p>
      </dgm:t>
    </dgm:pt>
    <dgm:pt modelId="{40366CE8-D35E-4F1A-A6F3-9F1A0BFE3ADD}" type="parTrans" cxnId="{B13C3BC0-6B55-43AF-92EC-E79E45B2F117}">
      <dgm:prSet/>
      <dgm:spPr/>
      <dgm:t>
        <a:bodyPr/>
        <a:lstStyle/>
        <a:p>
          <a:pPr latinLnBrk="1"/>
          <a:endParaRPr lang="ko-KR" altLang="en-US"/>
        </a:p>
      </dgm:t>
    </dgm:pt>
    <dgm:pt modelId="{E389CE05-0746-463C-AFBD-39CFB6593E39}" type="sibTrans" cxnId="{B13C3BC0-6B55-43AF-92EC-E79E45B2F117}">
      <dgm:prSet/>
      <dgm:spPr/>
      <dgm:t>
        <a:bodyPr/>
        <a:lstStyle/>
        <a:p>
          <a:pPr latinLnBrk="1"/>
          <a:endParaRPr lang="ko-KR" altLang="en-US"/>
        </a:p>
      </dgm:t>
    </dgm:pt>
    <dgm:pt modelId="{9AD400EB-082F-4300-B54E-CD34B197437D}">
      <dgm:prSet phldrT="[텍스트]"/>
      <dgm:spPr/>
      <dgm:t>
        <a:bodyPr/>
        <a:lstStyle/>
        <a:p>
          <a:pPr latinLnBrk="1"/>
          <a:r>
            <a:rPr lang="ko-KR" altLang="en-US" b="1" dirty="0" smtClean="0"/>
            <a:t>받음의 의무</a:t>
          </a:r>
          <a:endParaRPr lang="ko-KR" altLang="en-US" b="1" dirty="0"/>
        </a:p>
      </dgm:t>
    </dgm:pt>
    <dgm:pt modelId="{DDBE9B47-E88E-4634-812A-4CDA262FE8B7}" type="parTrans" cxnId="{2566F597-192E-4581-A009-4DEDBF418C92}">
      <dgm:prSet/>
      <dgm:spPr/>
      <dgm:t>
        <a:bodyPr/>
        <a:lstStyle/>
        <a:p>
          <a:pPr latinLnBrk="1"/>
          <a:endParaRPr lang="ko-KR" altLang="en-US"/>
        </a:p>
      </dgm:t>
    </dgm:pt>
    <dgm:pt modelId="{FCB53D93-914F-422E-AE25-5B2F21830CCE}" type="sibTrans" cxnId="{2566F597-192E-4581-A009-4DEDBF418C92}">
      <dgm:prSet/>
      <dgm:spPr/>
      <dgm:t>
        <a:bodyPr/>
        <a:lstStyle/>
        <a:p>
          <a:pPr latinLnBrk="1"/>
          <a:endParaRPr lang="ko-KR" altLang="en-US"/>
        </a:p>
      </dgm:t>
    </dgm:pt>
    <dgm:pt modelId="{57296F06-9AE0-45CB-A27A-BF6864397D7A}">
      <dgm:prSet phldrT="[텍스트]"/>
      <dgm:spPr/>
      <dgm:t>
        <a:bodyPr/>
        <a:lstStyle/>
        <a:p>
          <a:pPr latinLnBrk="1"/>
          <a:r>
            <a:rPr lang="ko-KR" altLang="en-US" b="1" dirty="0" smtClean="0"/>
            <a:t>되돌려주어야 하는 의무</a:t>
          </a:r>
          <a:endParaRPr lang="ko-KR" altLang="en-US" b="1" dirty="0"/>
        </a:p>
      </dgm:t>
    </dgm:pt>
    <dgm:pt modelId="{388A8E73-700D-4380-87AD-EADF4BD48433}" type="parTrans" cxnId="{0BFB6788-DDD1-4095-8E25-AF13F783FCE2}">
      <dgm:prSet/>
      <dgm:spPr/>
      <dgm:t>
        <a:bodyPr/>
        <a:lstStyle/>
        <a:p>
          <a:pPr latinLnBrk="1"/>
          <a:endParaRPr lang="ko-KR" altLang="en-US"/>
        </a:p>
      </dgm:t>
    </dgm:pt>
    <dgm:pt modelId="{3146511F-5A13-47F0-A585-FDA017B75A54}" type="sibTrans" cxnId="{0BFB6788-DDD1-4095-8E25-AF13F783FCE2}">
      <dgm:prSet/>
      <dgm:spPr/>
      <dgm:t>
        <a:bodyPr/>
        <a:lstStyle/>
        <a:p>
          <a:pPr latinLnBrk="1"/>
          <a:endParaRPr lang="ko-KR" altLang="en-US"/>
        </a:p>
      </dgm:t>
    </dgm:pt>
    <dgm:pt modelId="{B02CB18F-5585-4C2A-8CFE-88A98F7E7A5B}" type="pres">
      <dgm:prSet presAssocID="{EA45586F-0CB8-48A4-AEB9-34E2B06F06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166EE4-D0E2-4703-BB81-003218F68CD7}" type="pres">
      <dgm:prSet presAssocID="{50AB0DC6-F0F5-4966-A2F6-AB1CB77870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FC6CD1-0016-46C5-9BD1-407359F4B8A1}" type="pres">
      <dgm:prSet presAssocID="{50AB0DC6-F0F5-4966-A2F6-AB1CB778701D}" presName="spNode" presStyleCnt="0"/>
      <dgm:spPr/>
    </dgm:pt>
    <dgm:pt modelId="{3130C56E-1A25-4A85-B350-E52FEA849551}" type="pres">
      <dgm:prSet presAssocID="{E389CE05-0746-463C-AFBD-39CFB6593E39}" presName="sibTrans" presStyleLbl="sibTrans1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41F2FD-6FB7-4BD7-A014-BC0E365BCC64}" type="pres">
      <dgm:prSet presAssocID="{9AD400EB-082F-4300-B54E-CD34B19743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18CDAD-7EFA-4D30-A0E0-B770FC0E6087}" type="pres">
      <dgm:prSet presAssocID="{9AD400EB-082F-4300-B54E-CD34B197437D}" presName="spNode" presStyleCnt="0"/>
      <dgm:spPr/>
    </dgm:pt>
    <dgm:pt modelId="{44F1A7CA-48D6-4528-813F-8D80C05EDC24}" type="pres">
      <dgm:prSet presAssocID="{FCB53D93-914F-422E-AE25-5B2F21830CCE}" presName="sibTrans" presStyleLbl="sibTrans1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4C03262-C05B-4059-A92F-92982C6BB16F}" type="pres">
      <dgm:prSet presAssocID="{57296F06-9AE0-45CB-A27A-BF6864397D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C73281-BB20-4B28-9924-67CEEEB1D25F}" type="pres">
      <dgm:prSet presAssocID="{57296F06-9AE0-45CB-A27A-BF6864397D7A}" presName="spNode" presStyleCnt="0"/>
      <dgm:spPr/>
    </dgm:pt>
    <dgm:pt modelId="{093E7830-FE7D-4990-870C-99D77C33C592}" type="pres">
      <dgm:prSet presAssocID="{3146511F-5A13-47F0-A585-FDA017B75A54}" presName="sibTrans" presStyleLbl="sibTrans1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BA6D1844-41EB-4F48-A249-AD3DAC699D91}" type="presOf" srcId="{EA45586F-0CB8-48A4-AEB9-34E2B06F0693}" destId="{B02CB18F-5585-4C2A-8CFE-88A98F7E7A5B}" srcOrd="0" destOrd="0" presId="urn:microsoft.com/office/officeart/2005/8/layout/cycle5"/>
    <dgm:cxn modelId="{084F23CD-7E85-4A82-879B-FEBA05DC66F2}" type="presOf" srcId="{9AD400EB-082F-4300-B54E-CD34B197437D}" destId="{6441F2FD-6FB7-4BD7-A014-BC0E365BCC64}" srcOrd="0" destOrd="0" presId="urn:microsoft.com/office/officeart/2005/8/layout/cycle5"/>
    <dgm:cxn modelId="{B13C3BC0-6B55-43AF-92EC-E79E45B2F117}" srcId="{EA45586F-0CB8-48A4-AEB9-34E2B06F0693}" destId="{50AB0DC6-F0F5-4966-A2F6-AB1CB778701D}" srcOrd="0" destOrd="0" parTransId="{40366CE8-D35E-4F1A-A6F3-9F1A0BFE3ADD}" sibTransId="{E389CE05-0746-463C-AFBD-39CFB6593E39}"/>
    <dgm:cxn modelId="{527936D4-08E1-488E-9A06-216CD63429A9}" type="presOf" srcId="{E389CE05-0746-463C-AFBD-39CFB6593E39}" destId="{3130C56E-1A25-4A85-B350-E52FEA849551}" srcOrd="0" destOrd="0" presId="urn:microsoft.com/office/officeart/2005/8/layout/cycle5"/>
    <dgm:cxn modelId="{DB371F1B-5DF6-43D1-BF61-61691A758C22}" type="presOf" srcId="{57296F06-9AE0-45CB-A27A-BF6864397D7A}" destId="{A4C03262-C05B-4059-A92F-92982C6BB16F}" srcOrd="0" destOrd="0" presId="urn:microsoft.com/office/officeart/2005/8/layout/cycle5"/>
    <dgm:cxn modelId="{0BFB6788-DDD1-4095-8E25-AF13F783FCE2}" srcId="{EA45586F-0CB8-48A4-AEB9-34E2B06F0693}" destId="{57296F06-9AE0-45CB-A27A-BF6864397D7A}" srcOrd="2" destOrd="0" parTransId="{388A8E73-700D-4380-87AD-EADF4BD48433}" sibTransId="{3146511F-5A13-47F0-A585-FDA017B75A54}"/>
    <dgm:cxn modelId="{2566F597-192E-4581-A009-4DEDBF418C92}" srcId="{EA45586F-0CB8-48A4-AEB9-34E2B06F0693}" destId="{9AD400EB-082F-4300-B54E-CD34B197437D}" srcOrd="1" destOrd="0" parTransId="{DDBE9B47-E88E-4634-812A-4CDA262FE8B7}" sibTransId="{FCB53D93-914F-422E-AE25-5B2F21830CCE}"/>
    <dgm:cxn modelId="{03D9B94F-0AAA-43A6-86C8-8F55CE331C1A}" type="presOf" srcId="{50AB0DC6-F0F5-4966-A2F6-AB1CB778701D}" destId="{77166EE4-D0E2-4703-BB81-003218F68CD7}" srcOrd="0" destOrd="0" presId="urn:microsoft.com/office/officeart/2005/8/layout/cycle5"/>
    <dgm:cxn modelId="{54B23642-40F6-4B69-BD5E-898299434F34}" type="presOf" srcId="{FCB53D93-914F-422E-AE25-5B2F21830CCE}" destId="{44F1A7CA-48D6-4528-813F-8D80C05EDC24}" srcOrd="0" destOrd="0" presId="urn:microsoft.com/office/officeart/2005/8/layout/cycle5"/>
    <dgm:cxn modelId="{F53A4C1D-98DF-4823-8379-123AD5F704AF}" type="presOf" srcId="{3146511F-5A13-47F0-A585-FDA017B75A54}" destId="{093E7830-FE7D-4990-870C-99D77C33C592}" srcOrd="0" destOrd="0" presId="urn:microsoft.com/office/officeart/2005/8/layout/cycle5"/>
    <dgm:cxn modelId="{9C165589-9C97-4336-AFFE-DB8EB71E7F81}" type="presParOf" srcId="{B02CB18F-5585-4C2A-8CFE-88A98F7E7A5B}" destId="{77166EE4-D0E2-4703-BB81-003218F68CD7}" srcOrd="0" destOrd="0" presId="urn:microsoft.com/office/officeart/2005/8/layout/cycle5"/>
    <dgm:cxn modelId="{5D16D5E9-46B7-4C29-84A1-1E3A4CFAA091}" type="presParOf" srcId="{B02CB18F-5585-4C2A-8CFE-88A98F7E7A5B}" destId="{33FC6CD1-0016-46C5-9BD1-407359F4B8A1}" srcOrd="1" destOrd="0" presId="urn:microsoft.com/office/officeart/2005/8/layout/cycle5"/>
    <dgm:cxn modelId="{0BA01161-4F93-4333-8CCD-D2B0E5F5B781}" type="presParOf" srcId="{B02CB18F-5585-4C2A-8CFE-88A98F7E7A5B}" destId="{3130C56E-1A25-4A85-B350-E52FEA849551}" srcOrd="2" destOrd="0" presId="urn:microsoft.com/office/officeart/2005/8/layout/cycle5"/>
    <dgm:cxn modelId="{EAB20D8B-52BC-48FD-839F-04C1C20DCEF2}" type="presParOf" srcId="{B02CB18F-5585-4C2A-8CFE-88A98F7E7A5B}" destId="{6441F2FD-6FB7-4BD7-A014-BC0E365BCC64}" srcOrd="3" destOrd="0" presId="urn:microsoft.com/office/officeart/2005/8/layout/cycle5"/>
    <dgm:cxn modelId="{B26F6B14-0436-4261-B13D-A4EDB3E27D5D}" type="presParOf" srcId="{B02CB18F-5585-4C2A-8CFE-88A98F7E7A5B}" destId="{3118CDAD-7EFA-4D30-A0E0-B770FC0E6087}" srcOrd="4" destOrd="0" presId="urn:microsoft.com/office/officeart/2005/8/layout/cycle5"/>
    <dgm:cxn modelId="{96D67086-14A9-4C7C-88F2-6971550484AC}" type="presParOf" srcId="{B02CB18F-5585-4C2A-8CFE-88A98F7E7A5B}" destId="{44F1A7CA-48D6-4528-813F-8D80C05EDC24}" srcOrd="5" destOrd="0" presId="urn:microsoft.com/office/officeart/2005/8/layout/cycle5"/>
    <dgm:cxn modelId="{9D414FA9-0F2E-4856-B690-FA82E3EDE13F}" type="presParOf" srcId="{B02CB18F-5585-4C2A-8CFE-88A98F7E7A5B}" destId="{A4C03262-C05B-4059-A92F-92982C6BB16F}" srcOrd="6" destOrd="0" presId="urn:microsoft.com/office/officeart/2005/8/layout/cycle5"/>
    <dgm:cxn modelId="{3A18F9CB-A6CA-4B25-B2E9-CB07A6E462AB}" type="presParOf" srcId="{B02CB18F-5585-4C2A-8CFE-88A98F7E7A5B}" destId="{C2C73281-BB20-4B28-9924-67CEEEB1D25F}" srcOrd="7" destOrd="0" presId="urn:microsoft.com/office/officeart/2005/8/layout/cycle5"/>
    <dgm:cxn modelId="{6F0AF5E0-F2D7-42B8-9717-0894472B33DD}" type="presParOf" srcId="{B02CB18F-5585-4C2A-8CFE-88A98F7E7A5B}" destId="{093E7830-FE7D-4990-870C-99D77C33C59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5586F-0CB8-48A4-AEB9-34E2B06F069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0AB0DC6-F0F5-4966-A2F6-AB1CB778701D}">
      <dgm:prSet phldrT="[텍스트]"/>
      <dgm:spPr/>
      <dgm:t>
        <a:bodyPr/>
        <a:lstStyle/>
        <a:p>
          <a:pPr latinLnBrk="1"/>
          <a:r>
            <a:rPr lang="ko-KR" altLang="en-US" b="1" dirty="0" smtClean="0"/>
            <a:t>줌의 의무</a:t>
          </a:r>
          <a:endParaRPr lang="ko-KR" altLang="en-US" b="1" dirty="0"/>
        </a:p>
      </dgm:t>
    </dgm:pt>
    <dgm:pt modelId="{40366CE8-D35E-4F1A-A6F3-9F1A0BFE3ADD}" type="parTrans" cxnId="{B13C3BC0-6B55-43AF-92EC-E79E45B2F117}">
      <dgm:prSet/>
      <dgm:spPr/>
      <dgm:t>
        <a:bodyPr/>
        <a:lstStyle/>
        <a:p>
          <a:pPr latinLnBrk="1"/>
          <a:endParaRPr lang="ko-KR" altLang="en-US"/>
        </a:p>
      </dgm:t>
    </dgm:pt>
    <dgm:pt modelId="{E389CE05-0746-463C-AFBD-39CFB6593E39}" type="sibTrans" cxnId="{B13C3BC0-6B55-43AF-92EC-E79E45B2F117}">
      <dgm:prSet/>
      <dgm:spPr/>
      <dgm:t>
        <a:bodyPr/>
        <a:lstStyle/>
        <a:p>
          <a:pPr latinLnBrk="1"/>
          <a:endParaRPr lang="ko-KR" altLang="en-US"/>
        </a:p>
      </dgm:t>
    </dgm:pt>
    <dgm:pt modelId="{9AD400EB-082F-4300-B54E-CD34B197437D}">
      <dgm:prSet phldrT="[텍스트]"/>
      <dgm:spPr/>
      <dgm:t>
        <a:bodyPr/>
        <a:lstStyle/>
        <a:p>
          <a:pPr latinLnBrk="1"/>
          <a:r>
            <a:rPr lang="ko-KR" altLang="en-US" b="1" dirty="0" smtClean="0"/>
            <a:t>받음의 의무</a:t>
          </a:r>
          <a:endParaRPr lang="ko-KR" altLang="en-US" b="1" dirty="0"/>
        </a:p>
      </dgm:t>
    </dgm:pt>
    <dgm:pt modelId="{DDBE9B47-E88E-4634-812A-4CDA262FE8B7}" type="parTrans" cxnId="{2566F597-192E-4581-A009-4DEDBF418C92}">
      <dgm:prSet/>
      <dgm:spPr/>
      <dgm:t>
        <a:bodyPr/>
        <a:lstStyle/>
        <a:p>
          <a:pPr latinLnBrk="1"/>
          <a:endParaRPr lang="ko-KR" altLang="en-US"/>
        </a:p>
      </dgm:t>
    </dgm:pt>
    <dgm:pt modelId="{FCB53D93-914F-422E-AE25-5B2F21830CCE}" type="sibTrans" cxnId="{2566F597-192E-4581-A009-4DEDBF418C92}">
      <dgm:prSet/>
      <dgm:spPr/>
      <dgm:t>
        <a:bodyPr/>
        <a:lstStyle/>
        <a:p>
          <a:pPr latinLnBrk="1"/>
          <a:endParaRPr lang="ko-KR" altLang="en-US"/>
        </a:p>
      </dgm:t>
    </dgm:pt>
    <dgm:pt modelId="{57296F06-9AE0-45CB-A27A-BF6864397D7A}">
      <dgm:prSet phldrT="[텍스트]"/>
      <dgm:spPr/>
      <dgm:t>
        <a:bodyPr/>
        <a:lstStyle/>
        <a:p>
          <a:pPr latinLnBrk="1"/>
          <a:r>
            <a:rPr lang="ko-KR" altLang="en-US" b="1" dirty="0" smtClean="0"/>
            <a:t>되돌려주어야 하는 의무</a:t>
          </a:r>
          <a:endParaRPr lang="ko-KR" altLang="en-US" b="1" dirty="0"/>
        </a:p>
      </dgm:t>
    </dgm:pt>
    <dgm:pt modelId="{388A8E73-700D-4380-87AD-EADF4BD48433}" type="parTrans" cxnId="{0BFB6788-DDD1-4095-8E25-AF13F783FCE2}">
      <dgm:prSet/>
      <dgm:spPr/>
      <dgm:t>
        <a:bodyPr/>
        <a:lstStyle/>
        <a:p>
          <a:pPr latinLnBrk="1"/>
          <a:endParaRPr lang="ko-KR" altLang="en-US"/>
        </a:p>
      </dgm:t>
    </dgm:pt>
    <dgm:pt modelId="{3146511F-5A13-47F0-A585-FDA017B75A54}" type="sibTrans" cxnId="{0BFB6788-DDD1-4095-8E25-AF13F783FCE2}">
      <dgm:prSet/>
      <dgm:spPr/>
      <dgm:t>
        <a:bodyPr/>
        <a:lstStyle/>
        <a:p>
          <a:pPr latinLnBrk="1"/>
          <a:endParaRPr lang="ko-KR" altLang="en-US"/>
        </a:p>
      </dgm:t>
    </dgm:pt>
    <dgm:pt modelId="{B02CB18F-5585-4C2A-8CFE-88A98F7E7A5B}" type="pres">
      <dgm:prSet presAssocID="{EA45586F-0CB8-48A4-AEB9-34E2B06F06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166EE4-D0E2-4703-BB81-003218F68CD7}" type="pres">
      <dgm:prSet presAssocID="{50AB0DC6-F0F5-4966-A2F6-AB1CB77870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FC6CD1-0016-46C5-9BD1-407359F4B8A1}" type="pres">
      <dgm:prSet presAssocID="{50AB0DC6-F0F5-4966-A2F6-AB1CB778701D}" presName="spNode" presStyleCnt="0"/>
      <dgm:spPr/>
    </dgm:pt>
    <dgm:pt modelId="{3130C56E-1A25-4A85-B350-E52FEA849551}" type="pres">
      <dgm:prSet presAssocID="{E389CE05-0746-463C-AFBD-39CFB6593E39}" presName="sibTrans" presStyleLbl="sibTrans1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41F2FD-6FB7-4BD7-A014-BC0E365BCC64}" type="pres">
      <dgm:prSet presAssocID="{9AD400EB-082F-4300-B54E-CD34B19743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18CDAD-7EFA-4D30-A0E0-B770FC0E6087}" type="pres">
      <dgm:prSet presAssocID="{9AD400EB-082F-4300-B54E-CD34B197437D}" presName="spNode" presStyleCnt="0"/>
      <dgm:spPr/>
    </dgm:pt>
    <dgm:pt modelId="{44F1A7CA-48D6-4528-813F-8D80C05EDC24}" type="pres">
      <dgm:prSet presAssocID="{FCB53D93-914F-422E-AE25-5B2F21830CCE}" presName="sibTrans" presStyleLbl="sibTrans1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4C03262-C05B-4059-A92F-92982C6BB16F}" type="pres">
      <dgm:prSet presAssocID="{57296F06-9AE0-45CB-A27A-BF6864397D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C73281-BB20-4B28-9924-67CEEEB1D25F}" type="pres">
      <dgm:prSet presAssocID="{57296F06-9AE0-45CB-A27A-BF6864397D7A}" presName="spNode" presStyleCnt="0"/>
      <dgm:spPr/>
    </dgm:pt>
    <dgm:pt modelId="{093E7830-FE7D-4990-870C-99D77C33C592}" type="pres">
      <dgm:prSet presAssocID="{3146511F-5A13-47F0-A585-FDA017B75A54}" presName="sibTrans" presStyleLbl="sibTrans1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F3556404-9BDF-4871-8F11-C661C5F9C82A}" type="presOf" srcId="{50AB0DC6-F0F5-4966-A2F6-AB1CB778701D}" destId="{77166EE4-D0E2-4703-BB81-003218F68CD7}" srcOrd="0" destOrd="0" presId="urn:microsoft.com/office/officeart/2005/8/layout/cycle5"/>
    <dgm:cxn modelId="{E4B0D70F-B135-4789-A294-5B143AB2FEA3}" type="presOf" srcId="{EA45586F-0CB8-48A4-AEB9-34E2B06F0693}" destId="{B02CB18F-5585-4C2A-8CFE-88A98F7E7A5B}" srcOrd="0" destOrd="0" presId="urn:microsoft.com/office/officeart/2005/8/layout/cycle5"/>
    <dgm:cxn modelId="{B13C3BC0-6B55-43AF-92EC-E79E45B2F117}" srcId="{EA45586F-0CB8-48A4-AEB9-34E2B06F0693}" destId="{50AB0DC6-F0F5-4966-A2F6-AB1CB778701D}" srcOrd="0" destOrd="0" parTransId="{40366CE8-D35E-4F1A-A6F3-9F1A0BFE3ADD}" sibTransId="{E389CE05-0746-463C-AFBD-39CFB6593E39}"/>
    <dgm:cxn modelId="{A95AEB12-82F4-4A71-9692-54CC5297FFC4}" type="presOf" srcId="{9AD400EB-082F-4300-B54E-CD34B197437D}" destId="{6441F2FD-6FB7-4BD7-A014-BC0E365BCC64}" srcOrd="0" destOrd="0" presId="urn:microsoft.com/office/officeart/2005/8/layout/cycle5"/>
    <dgm:cxn modelId="{59A682F6-585F-48B5-AE9D-D41E0DD8CD4C}" type="presOf" srcId="{57296F06-9AE0-45CB-A27A-BF6864397D7A}" destId="{A4C03262-C05B-4059-A92F-92982C6BB16F}" srcOrd="0" destOrd="0" presId="urn:microsoft.com/office/officeart/2005/8/layout/cycle5"/>
    <dgm:cxn modelId="{6904A08C-E090-4567-9BD8-AAC971D9F970}" type="presOf" srcId="{E389CE05-0746-463C-AFBD-39CFB6593E39}" destId="{3130C56E-1A25-4A85-B350-E52FEA849551}" srcOrd="0" destOrd="0" presId="urn:microsoft.com/office/officeart/2005/8/layout/cycle5"/>
    <dgm:cxn modelId="{0BFB6788-DDD1-4095-8E25-AF13F783FCE2}" srcId="{EA45586F-0CB8-48A4-AEB9-34E2B06F0693}" destId="{57296F06-9AE0-45CB-A27A-BF6864397D7A}" srcOrd="2" destOrd="0" parTransId="{388A8E73-700D-4380-87AD-EADF4BD48433}" sibTransId="{3146511F-5A13-47F0-A585-FDA017B75A54}"/>
    <dgm:cxn modelId="{2566F597-192E-4581-A009-4DEDBF418C92}" srcId="{EA45586F-0CB8-48A4-AEB9-34E2B06F0693}" destId="{9AD400EB-082F-4300-B54E-CD34B197437D}" srcOrd="1" destOrd="0" parTransId="{DDBE9B47-E88E-4634-812A-4CDA262FE8B7}" sibTransId="{FCB53D93-914F-422E-AE25-5B2F21830CCE}"/>
    <dgm:cxn modelId="{59464D91-3B63-4BE0-B97D-6E26E019C4E5}" type="presOf" srcId="{3146511F-5A13-47F0-A585-FDA017B75A54}" destId="{093E7830-FE7D-4990-870C-99D77C33C592}" srcOrd="0" destOrd="0" presId="urn:microsoft.com/office/officeart/2005/8/layout/cycle5"/>
    <dgm:cxn modelId="{B77F4B19-2A7C-42AC-B9D5-1388983F5DF1}" type="presOf" srcId="{FCB53D93-914F-422E-AE25-5B2F21830CCE}" destId="{44F1A7CA-48D6-4528-813F-8D80C05EDC24}" srcOrd="0" destOrd="0" presId="urn:microsoft.com/office/officeart/2005/8/layout/cycle5"/>
    <dgm:cxn modelId="{E798E409-EEF0-4C97-ABA5-0029FC8D6879}" type="presParOf" srcId="{B02CB18F-5585-4C2A-8CFE-88A98F7E7A5B}" destId="{77166EE4-D0E2-4703-BB81-003218F68CD7}" srcOrd="0" destOrd="0" presId="urn:microsoft.com/office/officeart/2005/8/layout/cycle5"/>
    <dgm:cxn modelId="{D13F47A3-50B3-4F5E-AF85-7E374EC4CAB6}" type="presParOf" srcId="{B02CB18F-5585-4C2A-8CFE-88A98F7E7A5B}" destId="{33FC6CD1-0016-46C5-9BD1-407359F4B8A1}" srcOrd="1" destOrd="0" presId="urn:microsoft.com/office/officeart/2005/8/layout/cycle5"/>
    <dgm:cxn modelId="{38B3072B-2380-4134-8414-A3BA29F16789}" type="presParOf" srcId="{B02CB18F-5585-4C2A-8CFE-88A98F7E7A5B}" destId="{3130C56E-1A25-4A85-B350-E52FEA849551}" srcOrd="2" destOrd="0" presId="urn:microsoft.com/office/officeart/2005/8/layout/cycle5"/>
    <dgm:cxn modelId="{87164F17-298D-4288-84A1-F2A9A7570711}" type="presParOf" srcId="{B02CB18F-5585-4C2A-8CFE-88A98F7E7A5B}" destId="{6441F2FD-6FB7-4BD7-A014-BC0E365BCC64}" srcOrd="3" destOrd="0" presId="urn:microsoft.com/office/officeart/2005/8/layout/cycle5"/>
    <dgm:cxn modelId="{16D4C1CE-97B3-4664-92DF-EB53E21D76E9}" type="presParOf" srcId="{B02CB18F-5585-4C2A-8CFE-88A98F7E7A5B}" destId="{3118CDAD-7EFA-4D30-A0E0-B770FC0E6087}" srcOrd="4" destOrd="0" presId="urn:microsoft.com/office/officeart/2005/8/layout/cycle5"/>
    <dgm:cxn modelId="{1F931906-3B6F-4220-AF87-62F49B4CED59}" type="presParOf" srcId="{B02CB18F-5585-4C2A-8CFE-88A98F7E7A5B}" destId="{44F1A7CA-48D6-4528-813F-8D80C05EDC24}" srcOrd="5" destOrd="0" presId="urn:microsoft.com/office/officeart/2005/8/layout/cycle5"/>
    <dgm:cxn modelId="{39E5492D-9CE4-4D3E-A8D9-0DA80F27934A}" type="presParOf" srcId="{B02CB18F-5585-4C2A-8CFE-88A98F7E7A5B}" destId="{A4C03262-C05B-4059-A92F-92982C6BB16F}" srcOrd="6" destOrd="0" presId="urn:microsoft.com/office/officeart/2005/8/layout/cycle5"/>
    <dgm:cxn modelId="{EA3720D6-9D3B-4A65-8755-0B1C83160BCB}" type="presParOf" srcId="{B02CB18F-5585-4C2A-8CFE-88A98F7E7A5B}" destId="{C2C73281-BB20-4B28-9924-67CEEEB1D25F}" srcOrd="7" destOrd="0" presId="urn:microsoft.com/office/officeart/2005/8/layout/cycle5"/>
    <dgm:cxn modelId="{4F32338B-F2FA-4F07-9620-4DE902D19A2D}" type="presParOf" srcId="{B02CB18F-5585-4C2A-8CFE-88A98F7E7A5B}" destId="{093E7830-FE7D-4990-870C-99D77C33C59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66EE4-D0E2-4703-BB81-003218F68CD7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/>
            <a:t>줌의 의무</a:t>
          </a:r>
          <a:endParaRPr lang="ko-KR" altLang="en-US" sz="2900" b="1" kern="1200" dirty="0"/>
        </a:p>
      </dsp:txBody>
      <dsp:txXfrm>
        <a:off x="2900613" y="80662"/>
        <a:ext cx="2326773" cy="1457220"/>
      </dsp:txXfrm>
    </dsp:sp>
    <dsp:sp modelId="{3130C56E-1A25-4A85-B350-E52FEA849551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1F2FD-6FB7-4BD7-A014-BC0E365BCC64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/>
            <a:t>받음의 의무</a:t>
          </a:r>
          <a:endParaRPr lang="ko-KR" altLang="en-US" sz="2900" b="1" kern="1200" dirty="0"/>
        </a:p>
      </dsp:txBody>
      <dsp:txXfrm>
        <a:off x="4766651" y="3312736"/>
        <a:ext cx="2326773" cy="1457220"/>
      </dsp:txXfrm>
    </dsp:sp>
    <dsp:sp modelId="{44F1A7CA-48D6-4528-813F-8D80C05EDC24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03262-C05B-4059-A92F-92982C6BB16F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/>
            <a:t>되돌려주어야 하는 의무</a:t>
          </a:r>
          <a:endParaRPr lang="ko-KR" altLang="en-US" sz="2900" b="1" kern="1200" dirty="0"/>
        </a:p>
      </dsp:txBody>
      <dsp:txXfrm>
        <a:off x="1034574" y="3312736"/>
        <a:ext cx="2326773" cy="1457220"/>
      </dsp:txXfrm>
    </dsp:sp>
    <dsp:sp modelId="{093E7830-FE7D-4990-870C-99D77C33C592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66EE4-D0E2-4703-BB81-003218F68CD7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/>
            <a:t>줌의 의무</a:t>
          </a:r>
          <a:endParaRPr lang="ko-KR" altLang="en-US" sz="2900" b="1" kern="1200" dirty="0"/>
        </a:p>
      </dsp:txBody>
      <dsp:txXfrm>
        <a:off x="2900613" y="80662"/>
        <a:ext cx="2326773" cy="1457220"/>
      </dsp:txXfrm>
    </dsp:sp>
    <dsp:sp modelId="{3130C56E-1A25-4A85-B350-E52FEA849551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1F2FD-6FB7-4BD7-A014-BC0E365BCC64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/>
            <a:t>받음의 의무</a:t>
          </a:r>
          <a:endParaRPr lang="ko-KR" altLang="en-US" sz="2900" b="1" kern="1200" dirty="0"/>
        </a:p>
      </dsp:txBody>
      <dsp:txXfrm>
        <a:off x="4766651" y="3312736"/>
        <a:ext cx="2326773" cy="1457220"/>
      </dsp:txXfrm>
    </dsp:sp>
    <dsp:sp modelId="{44F1A7CA-48D6-4528-813F-8D80C05EDC24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03262-C05B-4059-A92F-92982C6BB16F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/>
            <a:t>되돌려주어야 하는 의무</a:t>
          </a:r>
          <a:endParaRPr lang="ko-KR" altLang="en-US" sz="2900" b="1" kern="1200" dirty="0"/>
        </a:p>
      </dsp:txBody>
      <dsp:txXfrm>
        <a:off x="1034574" y="3312736"/>
        <a:ext cx="2326773" cy="1457220"/>
      </dsp:txXfrm>
    </dsp:sp>
    <dsp:sp modelId="{093E7830-FE7D-4990-870C-99D77C33C592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65B3-82CD-4313-90D5-DCBB150824ED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400AE-B850-46FB-AEDB-61B4C4C0F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9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97C-9CB6-4026-922A-6336FD5D28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9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3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6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1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FD9B-8422-484E-8C4F-0CD75133ECC1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1BB6-4ED7-4FB8-8342-ACFB350A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567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[</a:t>
            </a:r>
            <a:r>
              <a:rPr lang="ko-KR" altLang="en-US" sz="4000" dirty="0" smtClean="0"/>
              <a:t>주제 </a:t>
            </a:r>
            <a:r>
              <a:rPr lang="en-US" altLang="ko-KR" sz="4000" dirty="0" smtClean="0"/>
              <a:t>2] </a:t>
            </a:r>
            <a:r>
              <a:rPr lang="ko-KR" altLang="en-US" sz="4000" dirty="0" smtClean="0"/>
              <a:t>나눔의 사회학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7122" y="272534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4000" b="1" dirty="0" smtClean="0"/>
              <a:t>1.1. </a:t>
            </a:r>
            <a:r>
              <a:rPr lang="ko-KR" altLang="en-US" sz="4000" b="1" dirty="0" smtClean="0"/>
              <a:t>나눔 사회와 선물 </a:t>
            </a:r>
            <a:r>
              <a:rPr lang="ko-KR" altLang="en-US" sz="4000" b="1" dirty="0" smtClean="0"/>
              <a:t>경제</a:t>
            </a:r>
            <a:endParaRPr lang="en-US" altLang="ko-KR" sz="4000" b="1" dirty="0" smtClean="0"/>
          </a:p>
          <a:p>
            <a:endParaRPr lang="en-US" altLang="ko-KR" sz="4000" b="1" dirty="0"/>
          </a:p>
          <a:p>
            <a:r>
              <a:rPr lang="ko-KR" altLang="en-US" sz="2800" dirty="0" smtClean="0"/>
              <a:t>김혜령 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53" y="24901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비합리적 지출로서의 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/>
              <a:t>줌</a:t>
            </a:r>
            <a:r>
              <a:rPr lang="en-US" altLang="ko-KR" sz="4000" b="1" dirty="0" smtClean="0"/>
              <a:t>(don)</a:t>
            </a:r>
            <a:r>
              <a:rPr lang="ko-KR" altLang="en-US" sz="4000" b="1" dirty="0" smtClean="0"/>
              <a:t>의 연결고리의 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결과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796798081"/>
              </p:ext>
            </p:extLst>
          </p:nvPr>
        </p:nvGraphicFramePr>
        <p:xfrm>
          <a:off x="4064000" y="8889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0789" y="2875057"/>
            <a:ext cx="694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FF0000"/>
                </a:solidFill>
              </a:rPr>
              <a:t>?</a:t>
            </a:r>
            <a:endParaRPr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7570" y="3398277"/>
            <a:ext cx="6392391" cy="40011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인격적 관계와 사회적 연대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(solidarity)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발생과 성장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4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479020063"/>
              </p:ext>
            </p:extLst>
          </p:nvPr>
        </p:nvGraphicFramePr>
        <p:xfrm>
          <a:off x="4064000" y="8889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8546" y="2879159"/>
            <a:ext cx="10876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Q.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의무와 습관으로 하는 것처럼 보이는데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/>
            </a:r>
            <a:br>
              <a:rPr lang="en-US" altLang="ko-KR" sz="3200" b="1" dirty="0" smtClean="0">
                <a:solidFill>
                  <a:srgbClr val="FF0000"/>
                </a:solidFill>
              </a:rPr>
            </a:br>
            <a:r>
              <a:rPr lang="ko-KR" altLang="en-US" sz="3200" b="1" dirty="0" smtClean="0">
                <a:solidFill>
                  <a:srgbClr val="FF0000"/>
                </a:solidFill>
              </a:rPr>
              <a:t>굳이 </a:t>
            </a:r>
            <a:r>
              <a:rPr lang="ko-KR" altLang="en-US" sz="3200" b="1" i="1" u="sng" dirty="0" smtClean="0">
                <a:solidFill>
                  <a:srgbClr val="FF0000"/>
                </a:solidFill>
              </a:rPr>
              <a:t>이타적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이라고 할 수 있을까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결국 투자 아닌가요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7953" y="249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/>
              <a:t>비합리적 지출로서의 </a:t>
            </a:r>
            <a:r>
              <a:rPr lang="en-US" altLang="ko-KR" sz="4000" b="1" smtClean="0"/>
              <a:t/>
            </a:r>
            <a:br>
              <a:rPr lang="en-US" altLang="ko-KR" sz="4000" b="1" smtClean="0"/>
            </a:br>
            <a:r>
              <a:rPr lang="ko-KR" altLang="en-US" sz="4000" b="1" smtClean="0"/>
              <a:t>줌</a:t>
            </a:r>
            <a:r>
              <a:rPr lang="en-US" altLang="ko-KR" sz="4000" b="1" smtClean="0"/>
              <a:t>(don)</a:t>
            </a:r>
            <a:r>
              <a:rPr lang="ko-KR" altLang="en-US" sz="4000" b="1" smtClean="0"/>
              <a:t>의 연결고리의 </a:t>
            </a:r>
            <a:r>
              <a:rPr lang="ko-KR" altLang="en-US" sz="4000" b="1" smtClean="0">
                <a:solidFill>
                  <a:srgbClr val="FF0000"/>
                </a:solidFill>
              </a:rPr>
              <a:t>결과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3600" dirty="0" smtClean="0"/>
          </a:p>
          <a:p>
            <a:pPr marL="0" indent="0" algn="ctr">
              <a:buNone/>
            </a:pPr>
            <a:r>
              <a:rPr lang="en-US" altLang="ko-KR" sz="3600" b="1" dirty="0" smtClean="0"/>
              <a:t>Q. </a:t>
            </a:r>
            <a:r>
              <a:rPr lang="ko-KR" altLang="en-US" sz="3600" b="1" dirty="0" smtClean="0"/>
              <a:t>도대체 </a:t>
            </a:r>
            <a:r>
              <a:rPr lang="ko-KR" altLang="en-US" sz="3600" b="1" dirty="0" err="1" smtClean="0"/>
              <a:t>키리위나</a:t>
            </a:r>
            <a:r>
              <a:rPr lang="ko-KR" altLang="en-US" sz="3600" b="1" dirty="0" smtClean="0"/>
              <a:t> 부족의 전통적 생활 양식이 </a:t>
            </a:r>
            <a:endParaRPr lang="en-US" altLang="ko-KR" sz="3600" b="1" dirty="0"/>
          </a:p>
          <a:p>
            <a:pPr marL="0" indent="0" algn="ctr">
              <a:buNone/>
            </a:pPr>
            <a:r>
              <a:rPr lang="ko-KR" altLang="en-US" sz="3600" b="1" dirty="0" smtClean="0"/>
              <a:t>현대사회에 무슨 의미가 있는가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3407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18" y="170728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교재 읽기</a:t>
            </a:r>
            <a:r>
              <a:rPr lang="en-US" altLang="ko-KR" b="1" dirty="0" smtClean="0"/>
              <a:t>	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18" y="1496291"/>
            <a:ext cx="11734800" cy="52231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① 249</a:t>
            </a:r>
            <a:r>
              <a:rPr lang="ko-KR" altLang="en-US" b="1" dirty="0" smtClean="0"/>
              <a:t>쪽 마지막 문단</a:t>
            </a:r>
            <a:r>
              <a:rPr lang="en-US" altLang="ko-KR" b="1" dirty="0" smtClean="0"/>
              <a:t>~ </a:t>
            </a:r>
          </a:p>
          <a:p>
            <a:pPr marL="0" indent="0">
              <a:buNone/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우리의 모든 도덕적인 노력은 부유한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보시가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무의식적이며 모욕적인 후원을 없애는 방향으로 나아가고 있다</a:t>
            </a:r>
            <a:r>
              <a:rPr lang="en-US" altLang="ko-KR" b="1" dirty="0" smtClean="0"/>
              <a:t>.”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② 250</a:t>
            </a:r>
            <a:r>
              <a:rPr lang="ko-KR" altLang="en-US" b="1" dirty="0" smtClean="0"/>
              <a:t>쪽 마지막 문단</a:t>
            </a:r>
            <a:r>
              <a:rPr lang="en-US" altLang="ko-KR" b="1" dirty="0" smtClean="0"/>
              <a:t>~</a:t>
            </a:r>
          </a:p>
          <a:p>
            <a:pPr marL="0" indent="0">
              <a:buNone/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빚이 남아있는 상태로 있을 수 없다</a:t>
            </a:r>
            <a:r>
              <a:rPr lang="en-US" altLang="ko-KR" b="1" dirty="0" smtClean="0"/>
              <a:t>…(</a:t>
            </a:r>
            <a:r>
              <a:rPr lang="ko-KR" altLang="en-US" b="1" dirty="0" smtClean="0"/>
              <a:t>다양한 예식과 풍습</a:t>
            </a:r>
            <a:r>
              <a:rPr lang="en-US" altLang="ko-KR" b="1" dirty="0" smtClean="0"/>
              <a:t>)＂</a:t>
            </a:r>
          </a:p>
          <a:p>
            <a:pPr marL="0" indent="0">
              <a:buNone/>
            </a:pP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③ 253</a:t>
            </a:r>
            <a:r>
              <a:rPr lang="ko-KR" altLang="en-US" b="1" dirty="0" smtClean="0"/>
              <a:t>쪽 두 번째 문단</a:t>
            </a:r>
            <a:r>
              <a:rPr lang="en-US" altLang="ko-KR" b="1" dirty="0"/>
              <a:t>~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＂</a:t>
            </a:r>
            <a:r>
              <a:rPr lang="ko-KR" altLang="en-US" b="1" dirty="0" smtClean="0"/>
              <a:t>프랑스의 사회보장에 관한 법</a:t>
            </a:r>
            <a:r>
              <a:rPr lang="en-US" altLang="ko-KR" b="1" dirty="0" smtClean="0"/>
              <a:t>…” </a:t>
            </a:r>
            <a:br>
              <a:rPr lang="en-US" altLang="ko-KR" b="1" dirty="0" smtClean="0"/>
            </a:br>
            <a:r>
              <a:rPr lang="en-US" altLang="ko-KR" b="1" dirty="0" smtClean="0"/>
              <a:t>                   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**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시장을 보호하는 법과 공존하는 새로운 법의 등장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381" y="229588"/>
            <a:ext cx="11364687" cy="641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④ </a:t>
            </a:r>
            <a:r>
              <a:rPr lang="en-US" altLang="ko-KR" b="1" dirty="0" smtClean="0"/>
              <a:t>255</a:t>
            </a:r>
            <a:r>
              <a:rPr lang="ko-KR" altLang="en-US" b="1" dirty="0" smtClean="0"/>
              <a:t>쪽 두 번째 문단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3600" b="1" dirty="0" smtClean="0"/>
              <a:t>“</a:t>
            </a:r>
            <a:r>
              <a:rPr lang="ko-KR" altLang="en-US" sz="3600" b="1" dirty="0" smtClean="0"/>
              <a:t>국가와 그 하위집단들이 보호하고자 하는 것은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개인</a:t>
            </a:r>
            <a:r>
              <a:rPr lang="ko-KR" altLang="en-US" sz="3600" b="1" dirty="0" smtClean="0"/>
              <a:t>이다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사회는 그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사회세포</a:t>
            </a:r>
            <a:r>
              <a:rPr lang="ko-KR" altLang="en-US" sz="3600" b="1" dirty="0" smtClean="0"/>
              <a:t>를 다시 찾고자 한다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사회는 개인이 갖고 있는 권리의식과 그 밖의 더 순순한 감정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자선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사회봉사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유대의 감정</a:t>
            </a:r>
            <a:r>
              <a:rPr lang="en-US" altLang="ko-KR" sz="3600" b="1" dirty="0" smtClean="0"/>
              <a:t>-</a:t>
            </a:r>
            <a:r>
              <a:rPr lang="ko-KR" altLang="en-US" sz="3600" b="1" dirty="0" smtClean="0"/>
              <a:t>이 혼합되어 묘한 정신상태 속에서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개인을 찾아 보살핀다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3600" b="1" dirty="0" smtClean="0"/>
              <a:t>증여의 주제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즉 증여 속에 들어있는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자유와 의무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후한 인심 그리고 주는 것이 이롭다는 주제</a:t>
            </a:r>
            <a:r>
              <a:rPr lang="ko-KR" altLang="en-US" sz="3600" b="1" dirty="0" smtClean="0"/>
              <a:t>가 마치 오랫동안 잊어버린 주요동기의 부활처럼 우리사회에 다시 나타나고 있다</a:t>
            </a:r>
            <a:r>
              <a:rPr lang="en-US" altLang="ko-KR" sz="3600" b="1" dirty="0" smtClean="0"/>
              <a:t>.” </a:t>
            </a:r>
            <a:r>
              <a:rPr lang="ko-KR" altLang="en-US" sz="3600" b="1" dirty="0" smtClean="0"/>
              <a:t> </a:t>
            </a:r>
            <a:endParaRPr lang="en-US" altLang="ko-KR" sz="3600" b="1" dirty="0" smtClean="0"/>
          </a:p>
          <a:p>
            <a:pPr marL="0" indent="0">
              <a:buNone/>
            </a:pPr>
            <a:r>
              <a:rPr lang="en-US" altLang="ko-KR" sz="3600" b="1" dirty="0" smtClean="0"/>
              <a:t>============</a:t>
            </a:r>
            <a:r>
              <a:rPr lang="en-US" altLang="ko-KR" sz="36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3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고귀한 지출</a:t>
            </a:r>
            <a:r>
              <a:rPr lang="en-US" altLang="ko-KR" sz="3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(d</a:t>
            </a:r>
            <a:r>
              <a:rPr lang="fr-FR" altLang="ko-KR" sz="3600" b="1" dirty="0" smtClean="0">
                <a:solidFill>
                  <a:srgbClr val="0070C0"/>
                </a:solidFill>
              </a:rPr>
              <a:t>épense noble) </a:t>
            </a:r>
            <a:endParaRPr lang="en-US" altLang="ko-KR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7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762000"/>
            <a:ext cx="10813473" cy="56089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⑤ 현대적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고귀한 지출의 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564264"/>
            <a:ext cx="4551110" cy="4448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284" y="1914957"/>
            <a:ext cx="4524375" cy="86677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11" y="3001233"/>
            <a:ext cx="5313326" cy="31501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25" y="-114300"/>
            <a:ext cx="942975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345" y="79975"/>
            <a:ext cx="3579813" cy="2536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5566167"/>
            <a:ext cx="2951884" cy="849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33" y="2616850"/>
            <a:ext cx="1876425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38" y="599781"/>
            <a:ext cx="3777095" cy="18486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38" y="3875809"/>
            <a:ext cx="5320187" cy="10122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79" y="4083637"/>
            <a:ext cx="600075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74727" y="1062440"/>
            <a:ext cx="2119746" cy="4616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전월세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상한제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918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523" y="123092"/>
            <a:ext cx="1168204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[</a:t>
            </a:r>
            <a:r>
              <a:rPr lang="ko-KR" altLang="en-US" sz="3600" b="1" dirty="0" smtClean="0"/>
              <a:t>정리하기</a:t>
            </a:r>
            <a:r>
              <a:rPr lang="en-US" altLang="ko-KR" sz="3600" b="1" dirty="0" smtClean="0"/>
              <a:t>]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이기적 인간관</a:t>
            </a:r>
            <a:r>
              <a:rPr lang="en-US" altLang="ko-KR" sz="3600" b="1" dirty="0" smtClean="0"/>
              <a:t> vs </a:t>
            </a:r>
            <a:r>
              <a:rPr lang="ko-KR" altLang="en-US" sz="3600" b="1" dirty="0" smtClean="0"/>
              <a:t>이타적 인간관 논쟁의 한계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endParaRPr lang="en-US" altLang="ko-KR" sz="3600" b="1" dirty="0" smtClean="0"/>
          </a:p>
          <a:p>
            <a:pPr marL="0" indent="0">
              <a:buNone/>
            </a:pPr>
            <a:r>
              <a:rPr lang="ko-KR" altLang="en-US" sz="3600" b="1" dirty="0" smtClean="0"/>
              <a:t>나눔의 </a:t>
            </a:r>
            <a:r>
              <a:rPr lang="ko-KR" altLang="en-US" sz="3600" b="1" dirty="0" smtClean="0"/>
              <a:t>실천에서 중요한 문제는 인간의 본성이 이기적인가 이타적인가에 대한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학문적 논쟁이 아니다</a:t>
            </a:r>
            <a:r>
              <a:rPr lang="en-US" altLang="ko-KR" sz="3600" b="1" dirty="0" smtClean="0"/>
              <a:t>. </a:t>
            </a:r>
            <a:endParaRPr lang="en-US" altLang="ko-KR" sz="3600" b="1" dirty="0" smtClean="0"/>
          </a:p>
          <a:p>
            <a:pPr marL="0" indent="0">
              <a:buNone/>
            </a:pPr>
            <a:r>
              <a:rPr lang="ko-KR" altLang="en-US" sz="3600" b="1" dirty="0" smtClean="0"/>
              <a:t>인간을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이기적이라고 정의하는 관점은</a:t>
            </a:r>
            <a:r>
              <a:rPr lang="ko-KR" altLang="en-US" sz="3600" b="1" dirty="0" smtClean="0"/>
              <a:t> 우리로 하여금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나로 하여금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나누지 않아도 되는 정당한 이유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’(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변명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을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제공</a:t>
            </a:r>
            <a:r>
              <a:rPr lang="ko-KR" altLang="en-US" sz="3600" b="1" dirty="0" smtClean="0"/>
              <a:t>하기 쉽다</a:t>
            </a:r>
            <a:r>
              <a:rPr lang="en-US" altLang="ko-KR" sz="3600" b="1" dirty="0" smtClean="0"/>
              <a:t>.</a:t>
            </a:r>
            <a:r>
              <a:rPr lang="en-US" altLang="ko-KR" sz="3600" b="1" dirty="0" smtClean="0"/>
              <a:t> </a:t>
            </a:r>
          </a:p>
          <a:p>
            <a:pPr marL="0" indent="0">
              <a:buNone/>
            </a:pPr>
            <a:r>
              <a:rPr lang="ko-KR" altLang="en-US" sz="3600" b="1" dirty="0" smtClean="0"/>
              <a:t>인간을 이타적이라고 주장하는 것도 나누는 인간의 자유 문제를 너무 소홀하게 취급한다</a:t>
            </a:r>
            <a:r>
              <a:rPr lang="en-US" altLang="ko-KR" sz="3600" b="1" dirty="0" smtClean="0"/>
              <a:t>.  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 </a:t>
            </a:r>
            <a:endParaRPr lang="en-US" altLang="ko-KR" sz="3600" b="1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8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005" y="123092"/>
            <a:ext cx="1180856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[</a:t>
            </a:r>
            <a:r>
              <a:rPr lang="ko-KR" altLang="en-US" sz="3600" b="1" dirty="0" smtClean="0"/>
              <a:t>정리하기</a:t>
            </a:r>
            <a:r>
              <a:rPr lang="en-US" altLang="ko-KR" sz="3600" b="1" dirty="0" smtClean="0"/>
              <a:t>]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나눔의 </a:t>
            </a:r>
            <a:r>
              <a:rPr lang="ko-KR" altLang="en-US" sz="3600" b="1" dirty="0" smtClean="0"/>
              <a:t>실천에서 가장 본질적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우리의 </a:t>
            </a:r>
            <a:r>
              <a:rPr lang="en-US" altLang="ko-KR" sz="3600" b="1" dirty="0" smtClean="0"/>
              <a:t>“</a:t>
            </a:r>
            <a:r>
              <a:rPr lang="ko-KR" altLang="en-US" sz="3600" b="1" dirty="0" smtClean="0"/>
              <a:t>인간관</a:t>
            </a:r>
            <a:r>
              <a:rPr lang="en-US" altLang="ko-KR" sz="3600" b="1" dirty="0" smtClean="0"/>
              <a:t>＂</a:t>
            </a:r>
            <a:r>
              <a:rPr lang="ko-KR" altLang="en-US" sz="3600" b="1" dirty="0" smtClean="0"/>
              <a:t> </a:t>
            </a:r>
            <a:endParaRPr lang="en-US" altLang="ko-KR" sz="3600" b="1" dirty="0" smtClean="0"/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내가 인간을 어떻게 이해하고 있느냐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”,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즉 나의 인간관 혹은 내가 믿고 있는 인간의 가치와 관련</a:t>
            </a:r>
            <a:r>
              <a:rPr lang="ko-KR" altLang="en-US" sz="3600" b="1" dirty="0" smtClean="0"/>
              <a:t>되어 있다</a:t>
            </a:r>
            <a:r>
              <a:rPr lang="en-US" altLang="ko-KR" sz="3600" b="1" dirty="0" smtClean="0"/>
              <a:t>. 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3600" b="1" dirty="0" smtClean="0">
                <a:solidFill>
                  <a:srgbClr val="FF0000"/>
                </a:solidFill>
              </a:rPr>
              <a:t>인간실존의 호혜성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이미 더불어 살고 있음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인간의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이타적 가능성과 도덕적 자유를 믿고 인정하는 사람이 실제로 자기 삶에서도 나눔</a:t>
            </a:r>
            <a:r>
              <a:rPr lang="ko-KR" altLang="en-US" sz="3600" b="1" dirty="0" smtClean="0"/>
              <a:t>을 행할 수 있다</a:t>
            </a:r>
            <a:r>
              <a:rPr lang="en-US" altLang="ko-KR" sz="3600" b="1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2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005" y="123092"/>
            <a:ext cx="1180856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[</a:t>
            </a:r>
            <a:r>
              <a:rPr lang="ko-KR" altLang="en-US" sz="3600" b="1" dirty="0" smtClean="0"/>
              <a:t>정리하기</a:t>
            </a:r>
            <a:r>
              <a:rPr lang="en-US" altLang="ko-KR" sz="3600" b="1" dirty="0" smtClean="0"/>
              <a:t>]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인간 사회는 인간 실존의 호혜성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즉 이미 더불어 살고 있다는 사실 위에서 시대와 지역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문화를 뛰어 넘어 각기 나름의 </a:t>
            </a:r>
            <a:r>
              <a:rPr lang="en-US" altLang="ko-KR" sz="3600" b="1" dirty="0" smtClean="0"/>
              <a:t>‘</a:t>
            </a:r>
            <a:r>
              <a:rPr lang="ko-KR" altLang="en-US" sz="3600" b="1" dirty="0" smtClean="0"/>
              <a:t>더불어 사는 기술들</a:t>
            </a:r>
            <a:r>
              <a:rPr lang="en-US" altLang="ko-KR" sz="3600" b="1" dirty="0" smtClean="0"/>
              <a:t>’</a:t>
            </a:r>
            <a:r>
              <a:rPr lang="ko-KR" altLang="en-US" sz="3600" b="1" dirty="0" smtClean="0"/>
              <a:t>을 창조해 오고 있다</a:t>
            </a:r>
            <a:r>
              <a:rPr lang="en-US" altLang="ko-KR" sz="3600" b="1" dirty="0" smtClean="0"/>
              <a:t>. 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ko-KR" altLang="en-US" sz="3600" b="1" dirty="0" smtClean="0"/>
              <a:t>물론 이러한 기술이 더 풍부한 사회가 있다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그러한 기술을 우리 사회는 어떻게 더 만들어 갈 수 있을까</a:t>
            </a:r>
            <a:r>
              <a:rPr lang="en-US" altLang="ko-KR" sz="3600" b="1" dirty="0" smtClean="0"/>
              <a:t>? </a:t>
            </a:r>
            <a:r>
              <a:rPr lang="ko-KR" altLang="en-US" sz="3600" b="1" dirty="0" smtClean="0"/>
              <a:t>그것은 우리의 상상력에 달려있다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즉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상상력의 사회적 능력을 펼쳐야 할 때이다</a:t>
            </a:r>
            <a:r>
              <a:rPr lang="en-US" altLang="ko-KR" sz="3600" b="1" dirty="0" smtClean="0"/>
              <a:t>.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사회적 상상력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 smtClean="0"/>
          </a:p>
          <a:p>
            <a:pPr marL="514350" indent="-514350">
              <a:buAutoNum type="arabicPeriod"/>
            </a:pPr>
            <a:r>
              <a:rPr lang="ko-KR" altLang="en-US" b="1" dirty="0" smtClean="0"/>
              <a:t>경제적 동물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이기적 인간관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대비 대는 </a:t>
            </a:r>
            <a:r>
              <a:rPr lang="ko-KR" altLang="en-US" b="1" dirty="0" smtClean="0"/>
              <a:t>호혜적 인간관에 대해 알아본다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pPr marL="514350" indent="-514350">
              <a:buAutoNum type="arabicPeriod"/>
            </a:pPr>
            <a:endParaRPr lang="en-US" altLang="ko-KR" b="1" dirty="0"/>
          </a:p>
          <a:p>
            <a:pPr marL="514350" indent="-514350">
              <a:buAutoNum type="arabicPeriod"/>
            </a:pPr>
            <a:r>
              <a:rPr lang="ko-KR" altLang="en-US" b="1" dirty="0" err="1" smtClean="0"/>
              <a:t>막셀모스의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&lt;</a:t>
            </a:r>
            <a:r>
              <a:rPr lang="ko-KR" altLang="en-US" b="1" dirty="0" smtClean="0"/>
              <a:t>증여론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의 핵심 개념인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선물경제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이론의 기초를 이해하고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선물경제가 여전히 남아있는 </a:t>
            </a:r>
            <a:r>
              <a:rPr lang="ko-KR" altLang="en-US" b="1" dirty="0" err="1" smtClean="0"/>
              <a:t>키리위나</a:t>
            </a:r>
            <a:r>
              <a:rPr lang="ko-KR" altLang="en-US" b="1" dirty="0" smtClean="0"/>
              <a:t> 섬 </a:t>
            </a:r>
            <a:r>
              <a:rPr lang="ko-KR" altLang="en-US" b="1" dirty="0" smtClean="0"/>
              <a:t>사람들의 </a:t>
            </a:r>
            <a:r>
              <a:rPr lang="ko-KR" altLang="en-US" b="1" dirty="0" smtClean="0"/>
              <a:t>삶을 살펴본다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11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277" y="224449"/>
            <a:ext cx="10515600" cy="132556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ko-KR" altLang="en-US" b="1" dirty="0" smtClean="0"/>
              <a:t>인간 </a:t>
            </a:r>
            <a:r>
              <a:rPr lang="en-US" altLang="ko-KR" b="1" dirty="0" smtClean="0"/>
              <a:t>= economic animal? (270-271)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893" y="1670538"/>
            <a:ext cx="11383108" cy="518746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b="1" dirty="0" smtClean="0"/>
              <a:t>경제적 동물로서의 인간관 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자신의 이익을 먼저 고려하는 인간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=&gt;</a:t>
            </a:r>
            <a:r>
              <a:rPr lang="ko-KR" altLang="en-US" sz="3200" b="1" dirty="0" smtClean="0">
                <a:solidFill>
                  <a:srgbClr val="0070C0"/>
                </a:solidFill>
              </a:rPr>
              <a:t>서구 근대산업사회와 관련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(</a:t>
            </a:r>
            <a:r>
              <a:rPr lang="ko-KR" altLang="en-US" sz="3200" b="1" dirty="0" smtClean="0"/>
              <a:t>자본주의 발달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자연과학의 발달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기술의 발전으로 인한 풍요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민주주의의 발달로 인한 </a:t>
            </a:r>
            <a:r>
              <a:rPr lang="en-US" altLang="ko-KR" sz="3200" b="1" dirty="0" smtClean="0"/>
              <a:t>‘</a:t>
            </a:r>
            <a:r>
              <a:rPr lang="ko-KR" altLang="en-US" sz="3200" b="1" dirty="0" smtClean="0"/>
              <a:t>개인</a:t>
            </a:r>
            <a:r>
              <a:rPr lang="en-US" altLang="ko-KR" sz="3200" b="1" dirty="0" smtClean="0"/>
              <a:t>’ </a:t>
            </a:r>
            <a:r>
              <a:rPr lang="ko-KR" altLang="en-US" sz="3200" b="1" dirty="0" smtClean="0"/>
              <a:t>가치 부여</a:t>
            </a:r>
            <a:r>
              <a:rPr lang="en-US" altLang="ko-KR" sz="3200" b="1" dirty="0" smtClean="0"/>
              <a:t>) </a:t>
            </a:r>
            <a:r>
              <a:rPr lang="en-US" altLang="ko-KR" sz="3200" b="1" dirty="0"/>
              <a:t/>
            </a:r>
            <a:br>
              <a:rPr lang="en-US" altLang="ko-KR" sz="3200" b="1" dirty="0"/>
            </a:b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Why?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 </a:t>
            </a:r>
            <a:r>
              <a:rPr lang="ko-KR" altLang="en-US" b="1" dirty="0" smtClean="0"/>
              <a:t>시장에서의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교환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이 가능하기 위해서는</a:t>
            </a:r>
            <a:r>
              <a:rPr lang="en-US" altLang="ko-KR" b="1" dirty="0"/>
              <a:t> </a:t>
            </a:r>
            <a:r>
              <a:rPr lang="ko-KR" altLang="en-US" b="1" dirty="0" smtClean="0"/>
              <a:t>투자자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생산자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판매자</a:t>
            </a:r>
            <a:r>
              <a:rPr lang="en-US" altLang="ko-KR" b="1" dirty="0" smtClean="0"/>
              <a:t>, 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ko-KR" altLang="en-US" b="1" dirty="0" smtClean="0"/>
              <a:t>소비자 모두 자신의 이익</a:t>
            </a:r>
            <a:r>
              <a:rPr lang="en-US" altLang="ko-KR" b="1" dirty="0" smtClean="0"/>
              <a:t>(interest) </a:t>
            </a:r>
            <a:r>
              <a:rPr lang="ko-KR" altLang="en-US" b="1" dirty="0" smtClean="0"/>
              <a:t>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먼저 고려해야 함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  </a:t>
            </a:r>
            <a:r>
              <a:rPr lang="ko-KR" altLang="en-US" b="1" dirty="0" smtClean="0">
                <a:solidFill>
                  <a:srgbClr val="FF0000"/>
                </a:solidFill>
              </a:rPr>
              <a:t>문제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ko-KR" altLang="en-US" b="1" dirty="0" smtClean="0"/>
              <a:t>이기적 인간관에서 나눔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줌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은 </a:t>
            </a:r>
            <a:r>
              <a:rPr lang="ko-KR" altLang="en-US" b="1" dirty="0" smtClean="0">
                <a:solidFill>
                  <a:srgbClr val="FF0000"/>
                </a:solidFill>
              </a:rPr>
              <a:t>비합리적 자기희생</a:t>
            </a:r>
            <a:r>
              <a:rPr lang="ko-KR" altLang="en-US" b="1" dirty="0"/>
              <a:t>의</a:t>
            </a:r>
            <a:r>
              <a:rPr lang="ko-KR" altLang="en-US" b="1" dirty="0" smtClean="0"/>
              <a:t> 예외적 사건이거나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추후의 이익을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투자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/>
              <a:t>로서만 이해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04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212" y="6849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/>
              <a:t>경제적 인간관의 압도적 우위 속에서 잊혀진 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인간 사회의 또 다른 단면에 대한 성찰이 함께 대두된다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예외적 자기 희생으로 설명되지 않는</a:t>
            </a:r>
            <a:r>
              <a:rPr lang="en-US" altLang="ko-KR" b="1" dirty="0" smtClean="0"/>
              <a:t>,</a:t>
            </a:r>
          </a:p>
          <a:p>
            <a:pPr marL="0" indent="0">
              <a:buNone/>
            </a:pPr>
            <a:r>
              <a:rPr lang="ko-KR" altLang="en-US" b="1" dirty="0" smtClean="0"/>
              <a:t>투자로서만 바라볼 수 없는</a:t>
            </a:r>
            <a:r>
              <a:rPr lang="en-US" altLang="ko-KR" b="1" dirty="0" smtClean="0"/>
              <a:t>,</a:t>
            </a:r>
          </a:p>
          <a:p>
            <a:pPr marL="0" indent="0">
              <a:buNone/>
            </a:pPr>
            <a:r>
              <a:rPr lang="ko-KR" altLang="en-US" b="1" dirty="0" smtClean="0"/>
              <a:t>인간의 많은 </a:t>
            </a:r>
            <a:r>
              <a:rPr lang="ko-KR" altLang="en-US" b="1" dirty="0" smtClean="0">
                <a:solidFill>
                  <a:srgbClr val="FF0000"/>
                </a:solidFill>
              </a:rPr>
              <a:t>이타적 </a:t>
            </a:r>
            <a:r>
              <a:rPr lang="ko-KR" altLang="en-US" b="1" dirty="0" smtClean="0"/>
              <a:t>혹은 </a:t>
            </a:r>
            <a:r>
              <a:rPr lang="ko-KR" altLang="en-US" b="1" dirty="0" smtClean="0">
                <a:solidFill>
                  <a:srgbClr val="FF0000"/>
                </a:solidFill>
              </a:rPr>
              <a:t>상호 호혜적 </a:t>
            </a:r>
            <a:r>
              <a:rPr lang="ko-KR" altLang="en-US" b="1" dirty="0" smtClean="0"/>
              <a:t>나눔 행위들</a:t>
            </a: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7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7528" y="433239"/>
            <a:ext cx="8424936" cy="1143000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b="1" dirty="0" err="1" smtClean="0">
                <a:effectLst/>
              </a:rPr>
              <a:t>마르셀</a:t>
            </a:r>
            <a:r>
              <a:rPr lang="ko-KR" altLang="en-US" b="1" dirty="0" smtClean="0">
                <a:effectLst/>
              </a:rPr>
              <a:t> 모스 </a:t>
            </a:r>
            <a:r>
              <a:rPr lang="en-US" altLang="ko-KR" b="1" dirty="0" smtClean="0">
                <a:effectLst/>
              </a:rPr>
              <a:t/>
            </a:r>
            <a:br>
              <a:rPr lang="en-US" altLang="ko-KR" b="1" dirty="0" smtClean="0">
                <a:effectLst/>
              </a:rPr>
            </a:br>
            <a:r>
              <a:rPr lang="en-US" altLang="ko-KR" dirty="0" smtClean="0"/>
              <a:t>Marcel </a:t>
            </a:r>
            <a:r>
              <a:rPr lang="en-US" altLang="ko-KR" dirty="0" err="1" smtClean="0"/>
              <a:t>Mauss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111" y="1600200"/>
            <a:ext cx="9815689" cy="52578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b="1" dirty="0" smtClean="0">
                <a:effectLst/>
              </a:rPr>
              <a:t>1872</a:t>
            </a:r>
            <a:r>
              <a:rPr lang="ko-KR" altLang="en-US" b="1" dirty="0" smtClean="0">
                <a:effectLst/>
              </a:rPr>
              <a:t>년 </a:t>
            </a:r>
            <a:r>
              <a:rPr lang="en-US" altLang="ko-KR" b="1" dirty="0" smtClean="0">
                <a:effectLst/>
              </a:rPr>
              <a:t>~ 1950</a:t>
            </a:r>
            <a:r>
              <a:rPr lang="ko-KR" altLang="en-US" b="1" dirty="0" smtClean="0">
                <a:effectLst/>
              </a:rPr>
              <a:t>년</a:t>
            </a:r>
            <a:endParaRPr lang="ko-KR" altLang="en-US" b="1" dirty="0" smtClean="0"/>
          </a:p>
          <a:p>
            <a:pPr marL="0" indent="0" algn="r">
              <a:buNone/>
            </a:pPr>
            <a:r>
              <a:rPr lang="ko-KR" altLang="en-US" b="1" dirty="0" smtClean="0"/>
              <a:t>프랑스 사회학자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인류학자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 algn="r">
              <a:buNone/>
            </a:pPr>
            <a:r>
              <a:rPr lang="ko-KR" altLang="en-US" b="1" dirty="0" smtClean="0"/>
              <a:t>증여론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i="1" dirty="0" smtClean="0"/>
              <a:t>         </a:t>
            </a:r>
            <a:r>
              <a:rPr lang="en-US" altLang="ko-KR" b="1" i="1" dirty="0" err="1" smtClean="0"/>
              <a:t>L’economie</a:t>
            </a:r>
            <a:r>
              <a:rPr lang="en-US" altLang="ko-KR" b="1" i="1" dirty="0" smtClean="0"/>
              <a:t> du don</a:t>
            </a:r>
          </a:p>
          <a:p>
            <a:pPr marL="0" indent="0">
              <a:buNone/>
            </a:pPr>
            <a:r>
              <a:rPr lang="en-US" altLang="ko-KR" b="1" i="1" dirty="0" smtClean="0"/>
              <a:t>                Gift economy</a:t>
            </a:r>
          </a:p>
          <a:p>
            <a:pPr marL="0" indent="0">
              <a:buNone/>
            </a:pPr>
            <a:endParaRPr lang="en-US" altLang="ko-KR" b="1" i="1" dirty="0"/>
          </a:p>
          <a:p>
            <a:pPr marL="0" indent="0">
              <a:buNone/>
            </a:pPr>
            <a:r>
              <a:rPr lang="en-US" altLang="ko-KR" b="1" dirty="0" smtClean="0"/>
              <a:t>Q. </a:t>
            </a:r>
            <a:r>
              <a:rPr lang="ko-KR" altLang="en-US" b="1" dirty="0" smtClean="0"/>
              <a:t>왜 자본주의 속의 인간의 삶은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이렇게 비참할까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ko-KR" altLang="en-US" b="1" dirty="0" smtClean="0"/>
              <a:t>그것이 인간의 참모습일까</a:t>
            </a:r>
            <a:r>
              <a:rPr lang="en-US" altLang="ko-KR" b="1" dirty="0" smtClean="0"/>
              <a:t>? </a:t>
            </a:r>
          </a:p>
          <a:p>
            <a:pPr marL="0" indent="0">
              <a:buNone/>
            </a:pPr>
            <a:endParaRPr lang="ko-KR" alt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04664"/>
            <a:ext cx="22669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453" y="2747814"/>
            <a:ext cx="2514749" cy="364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619" y="0"/>
            <a:ext cx="11390057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문제제기</a:t>
            </a:r>
            <a:r>
              <a:rPr lang="en-US" altLang="ko-KR" sz="2400" b="1" dirty="0" smtClean="0"/>
              <a:t> </a:t>
            </a:r>
            <a:br>
              <a:rPr lang="en-US" altLang="ko-KR" sz="2400" b="1" dirty="0" smtClean="0"/>
            </a:br>
            <a:r>
              <a:rPr lang="ko-KR" altLang="en-US" sz="2400" b="1" dirty="0" smtClean="0">
                <a:solidFill>
                  <a:srgbClr val="FF0000"/>
                </a:solidFill>
              </a:rPr>
              <a:t>태고사회</a:t>
            </a:r>
            <a:r>
              <a:rPr lang="ko-KR" altLang="en-US" sz="2400" b="1" dirty="0" smtClean="0"/>
              <a:t>에서도 경쟁과 갈등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대립과 폭력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살생과 전쟁이 존재했다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하지만 그 정도와 빈도는 현대 자본주의 사회보다 크지 않다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이러한 문제들을 줄이거나 예방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관리하기 위해 그들이 가지고 있었던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특별한 점이 무엇일까</a:t>
            </a:r>
            <a:r>
              <a:rPr lang="en-US" altLang="ko-KR" sz="2400" b="1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발견</a:t>
            </a:r>
            <a:endParaRPr lang="en-US" altLang="ko-KR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smtClean="0"/>
              <a:t>줌</a:t>
            </a:r>
            <a:r>
              <a:rPr lang="en-US" altLang="ko-KR" sz="2400" b="1" dirty="0" smtClean="0"/>
              <a:t>(don - </a:t>
            </a:r>
            <a:r>
              <a:rPr lang="ko-KR" altLang="en-US" sz="2400" b="1" dirty="0" smtClean="0"/>
              <a:t>선물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증여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나눔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과 같은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비합리적 지출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(271)</a:t>
            </a:r>
            <a:r>
              <a:rPr lang="ko-KR" altLang="en-US" sz="2400" b="1" dirty="0" smtClean="0"/>
              <a:t>의 연결고리가 발달한 사회</a:t>
            </a:r>
            <a:endParaRPr lang="en-US" altLang="ko-KR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168" y="-317825"/>
            <a:ext cx="22669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0621" y="4272971"/>
            <a:ext cx="12011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연구 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개인간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가족간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사회 속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인간관계에서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‘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줌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＇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의 행위가 무엇을 만들어 내었는가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?</a:t>
            </a:r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결론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과거 전통사회로의 회귀</a:t>
            </a:r>
            <a:r>
              <a:rPr lang="en-US" altLang="ko-KR" sz="2400" b="1" dirty="0" smtClean="0"/>
              <a:t>?? =&gt; </a:t>
            </a:r>
            <a:r>
              <a:rPr lang="ko-KR" altLang="en-US" sz="2400" b="1" dirty="0" smtClean="0"/>
              <a:t>현대사회에서의 존재하는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비합리적 지출 </a:t>
            </a:r>
            <a:r>
              <a:rPr lang="ko-KR" altLang="en-US" sz="2400" b="1" dirty="0" smtClean="0"/>
              <a:t>조명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9297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8" y="45542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/>
              <a:t>말리노프스키의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err="1" smtClean="0"/>
              <a:t>트로브리안</a:t>
            </a:r>
            <a:r>
              <a:rPr lang="ko-KR" altLang="en-US" sz="3200" b="1" dirty="0" smtClean="0"/>
              <a:t> 제도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050" y="-32229"/>
            <a:ext cx="9131039" cy="6890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4236" y="2268638"/>
            <a:ext cx="327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키리위나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3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4" y="228600"/>
            <a:ext cx="9244013" cy="6400800"/>
          </a:xfrm>
          <a:prstGeom prst="rect">
            <a:avLst/>
          </a:prstGeom>
        </p:spPr>
      </p:pic>
      <p:sp>
        <p:nvSpPr>
          <p:cNvPr id="5" name="오른쪽으로 구부러진 화살표 4"/>
          <p:cNvSpPr/>
          <p:nvPr/>
        </p:nvSpPr>
        <p:spPr>
          <a:xfrm>
            <a:off x="4447966" y="3020992"/>
            <a:ext cx="529541" cy="12847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>
            <a:off x="5126621" y="2569581"/>
            <a:ext cx="824696" cy="21876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33" y="662013"/>
            <a:ext cx="2030634" cy="20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&lt; EBS </a:t>
            </a:r>
            <a:r>
              <a:rPr lang="ko-KR" altLang="en-US" dirty="0" smtClean="0"/>
              <a:t>엄마의 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키리위나의</a:t>
            </a:r>
            <a:r>
              <a:rPr lang="ko-KR" altLang="en-US" dirty="0" smtClean="0"/>
              <a:t> 사람들</a:t>
            </a:r>
            <a:r>
              <a:rPr lang="en-US" altLang="ko-KR" smtClean="0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390</Words>
  <Application>Microsoft Office PowerPoint</Application>
  <PresentationFormat>와이드스크린</PresentationFormat>
  <Paragraphs>88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[주제 2] 나눔의 사회학</vt:lpstr>
      <vt:lpstr>[학습목표]</vt:lpstr>
      <vt:lpstr>인간 = economic animal? (270-271)</vt:lpstr>
      <vt:lpstr>PowerPoint 프레젠테이션</vt:lpstr>
      <vt:lpstr>마르셀 모스  Marcel Mauss</vt:lpstr>
      <vt:lpstr>PowerPoint 프레젠테이션</vt:lpstr>
      <vt:lpstr>말리노프스키의 트로브리안 제도</vt:lpstr>
      <vt:lpstr>PowerPoint 프레젠테이션</vt:lpstr>
      <vt:lpstr>PowerPoint 프레젠테이션</vt:lpstr>
      <vt:lpstr>비합리적 지출로서의  줌(don)의 연결고리의 결과</vt:lpstr>
      <vt:lpstr>PowerPoint 프레젠테이션</vt:lpstr>
      <vt:lpstr>PowerPoint 프레젠테이션</vt:lpstr>
      <vt:lpstr>교재 읽기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[주제 2] 나눔의 사회학</dc:title>
  <dc:creator>Registered User</dc:creator>
  <cp:lastModifiedBy>김혜령</cp:lastModifiedBy>
  <cp:revision>31</cp:revision>
  <dcterms:created xsi:type="dcterms:W3CDTF">2016-03-21T22:57:25Z</dcterms:created>
  <dcterms:modified xsi:type="dcterms:W3CDTF">2017-04-10T12:57:41Z</dcterms:modified>
</cp:coreProperties>
</file>