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44" r:id="rId3"/>
    <p:sldId id="296" r:id="rId4"/>
    <p:sldId id="297" r:id="rId5"/>
    <p:sldId id="303" r:id="rId6"/>
    <p:sldId id="304" r:id="rId7"/>
    <p:sldId id="310" r:id="rId8"/>
    <p:sldId id="311" r:id="rId9"/>
    <p:sldId id="313" r:id="rId10"/>
    <p:sldId id="312" r:id="rId11"/>
    <p:sldId id="309" r:id="rId12"/>
    <p:sldId id="306" r:id="rId13"/>
    <p:sldId id="314" r:id="rId14"/>
    <p:sldId id="298" r:id="rId15"/>
    <p:sldId id="315" r:id="rId16"/>
    <p:sldId id="299" r:id="rId17"/>
    <p:sldId id="316" r:id="rId18"/>
    <p:sldId id="300" r:id="rId19"/>
    <p:sldId id="301" r:id="rId20"/>
    <p:sldId id="317" r:id="rId21"/>
    <p:sldId id="318" r:id="rId22"/>
    <p:sldId id="308" r:id="rId23"/>
    <p:sldId id="319" r:id="rId24"/>
    <p:sldId id="343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30" r:id="rId33"/>
    <p:sldId id="331" r:id="rId34"/>
    <p:sldId id="332" r:id="rId35"/>
    <p:sldId id="338" r:id="rId36"/>
    <p:sldId id="339" r:id="rId37"/>
    <p:sldId id="340" r:id="rId38"/>
    <p:sldId id="341" r:id="rId39"/>
    <p:sldId id="342" r:id="rId40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66FF33"/>
    <a:srgbClr val="DDDDDD"/>
    <a:srgbClr val="C0C0C0"/>
    <a:srgbClr val="EAEAEA"/>
    <a:srgbClr val="000000"/>
    <a:srgbClr val="CC0000"/>
    <a:srgbClr val="46ACAE"/>
    <a:srgbClr val="7EA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 autoAdjust="0"/>
  </p:normalViewPr>
  <p:slideViewPr>
    <p:cSldViewPr>
      <p:cViewPr varScale="1">
        <p:scale>
          <a:sx n="79" d="100"/>
          <a:sy n="79" d="100"/>
        </p:scale>
        <p:origin x="498" y="84"/>
      </p:cViewPr>
      <p:guideLst>
        <p:guide orient="horz" pos="2160"/>
        <p:guide pos="47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0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r">
              <a:defRPr sz="1200"/>
            </a:lvl1pPr>
          </a:lstStyle>
          <a:p>
            <a:fld id="{8D2BB17E-EA62-4DBC-865D-28533C56FDF2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0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0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r">
              <a:defRPr sz="1200"/>
            </a:lvl1pPr>
          </a:lstStyle>
          <a:p>
            <a:fld id="{D2F4BE0F-1196-4CF9-8C92-BBE59B2AB6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5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0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r">
              <a:defRPr sz="1200"/>
            </a:lvl1pPr>
          </a:lstStyle>
          <a:p>
            <a:fld id="{B860C509-0A46-4983-A543-997FBEACF8FF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48" tIns="47174" rIns="94348" bIns="471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48" tIns="47174" rIns="94348" bIns="471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0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0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r">
              <a:defRPr sz="1200"/>
            </a:lvl1pPr>
          </a:lstStyle>
          <a:p>
            <a:fld id="{82529548-CAD6-4775-9A67-ACC17AF05B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61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29548-CAD6-4775-9A67-ACC17AF05B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9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743200" y="2667000"/>
            <a:ext cx="6096000" cy="1358900"/>
          </a:xfrm>
          <a:ln algn="ctr"/>
        </p:spPr>
        <p:txBody>
          <a:bodyPr/>
          <a:lstStyle>
            <a:lvl1pPr eaLnBrk="1" hangingPunct="1">
              <a:defRPr sz="3600" smtClean="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3687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038600"/>
            <a:ext cx="5867400" cy="685800"/>
          </a:xfrm>
          <a:ln algn="ctr"/>
        </p:spPr>
        <p:txBody>
          <a:bodyPr/>
          <a:lstStyle>
            <a:lvl1pPr marL="0" indent="0" eaLnBrk="1" hangingPunct="1">
              <a:buFont typeface="Wingdings" pitchFamily="2" charset="2"/>
              <a:buNone/>
              <a:defRPr sz="1800" b="0" smtClean="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smtClean="0"/>
          </a:p>
        </p:txBody>
      </p:sp>
      <p:sp>
        <p:nvSpPr>
          <p:cNvPr id="36876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  <a:noFill/>
        </p:spPr>
        <p:txBody>
          <a:bodyPr/>
          <a:lstStyle>
            <a:lvl1pPr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4B368E95-C4FA-40C2-9903-83F8A1C0D8F8}" type="datetime1">
              <a:rPr lang="ko-KR" altLang="en-US" smtClean="0"/>
              <a:pPr/>
              <a:t>2017-11-28</a:t>
            </a:fld>
            <a:endParaRPr lang="en-US" altLang="ko-KR"/>
          </a:p>
        </p:txBody>
      </p:sp>
      <p:sp>
        <p:nvSpPr>
          <p:cNvPr id="36877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noFill/>
        </p:spPr>
        <p:txBody>
          <a:bodyPr/>
          <a:lstStyle>
            <a:lvl1pPr algn="ctr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  <a:noFill/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3A308FCC-A694-4E6C-9864-59AE6FF9DCAF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36879" name="Picture 15" descr="심벌+한+영_w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0125" y="90488"/>
            <a:ext cx="130968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E2182-8B29-41B3-A12F-96A285C0928B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BA74E-668D-4FA9-8A1F-CD822836097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4FF42-B485-47A2-B3D6-3BF37F94644E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27787-7EC0-4161-B5C3-3F71C8BAE61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B5265-DE47-4066-9F1B-B7762A3EE92B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CBC96-649D-4AA8-96C7-F519C7FBDF2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CE931-B70C-4981-8CC3-1828B589EAB9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A2B2-4DB3-4F37-A480-60634C8A630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ECD07-F4E0-46B4-8C5A-9E9BB468BB25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28823-50B5-4E96-BCFD-D74FDAB7AEB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3788B-AAC6-4B25-B949-B2F25FE49043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5E425-4322-4C6E-94E1-D7C8616DF96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F148E-BBF5-429D-A399-A21BFE80FA41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D2332-9384-4377-9F86-F3D9DBE3D41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DFC5F-42EF-4ECA-8202-21A42D70922D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EB931-A6C5-49C9-BEE8-724F33D309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7B6F1-DC3F-47C7-9E77-B4F0535535C7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91DF-F802-4940-A922-F586E546A3F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DF5FF-0884-4E36-8369-AA29AD01DBDA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93C85-952D-4A08-9C5E-8A221E8FA0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fld id="{D567AC5A-26B3-4D62-B597-E1CFB273170B}" type="datetime1">
              <a:rPr lang="ko-KR" altLang="en-US" smtClean="0"/>
              <a:pPr/>
              <a:t>2017-11-28</a:t>
            </a:fld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itchFamily="34" charset="0"/>
                <a:ea typeface="굴림" pitchFamily="50" charset="-127"/>
              </a:defRPr>
            </a:lvl1pPr>
          </a:lstStyle>
          <a:p>
            <a:fld id="{787FAB0F-AA5A-4E27-8E48-242E3092970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76238"/>
            <a:ext cx="7696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grpSp>
        <p:nvGrpSpPr>
          <p:cNvPr id="2055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99792" y="2971800"/>
            <a:ext cx="5256584" cy="1054100"/>
          </a:xfrm>
        </p:spPr>
        <p:txBody>
          <a:bodyPr/>
          <a:lstStyle/>
          <a:p>
            <a:r>
              <a:rPr lang="ko-KR" altLang="en-US" sz="4000" dirty="0" smtClean="0">
                <a:latin typeface="굴림" pitchFamily="50" charset="-127"/>
                <a:ea typeface="굴림" pitchFamily="50" charset="-127"/>
              </a:rPr>
              <a:t>확률 및 통계학</a:t>
            </a:r>
            <a:endParaRPr lang="en-US" altLang="ko-KR" sz="4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935104"/>
            <a:ext cx="4404320" cy="474712"/>
          </a:xfrm>
        </p:spPr>
        <p:txBody>
          <a:bodyPr/>
          <a:lstStyle/>
          <a:p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>SPSS </a:t>
            </a:r>
            <a:r>
              <a:rPr lang="ko-KR" altLang="en-US" sz="2000" b="1" dirty="0" smtClean="0">
                <a:latin typeface="굴림" pitchFamily="50" charset="-127"/>
                <a:ea typeface="굴림" pitchFamily="50" charset="-127"/>
              </a:rPr>
              <a:t>실습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gray">
          <a:xfrm>
            <a:off x="2895600" y="4038600"/>
            <a:ext cx="76200" cy="2286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gray">
          <a:xfrm>
            <a:off x="4139952" y="4869160"/>
            <a:ext cx="4608512" cy="864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송 수 민       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soominsong@ewha.ac.kr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2.2 </a:t>
            </a:r>
            <a:r>
              <a:rPr lang="ko-KR" altLang="en-US" dirty="0" smtClean="0">
                <a:ea typeface="굴림" pitchFamily="50" charset="-127"/>
              </a:rPr>
              <a:t>엑셀 데이터 불러오기</a:t>
            </a:r>
            <a:r>
              <a:rPr lang="en-US" altLang="ko-KR" dirty="0" smtClean="0">
                <a:ea typeface="굴림" pitchFamily="50" charset="-127"/>
              </a:rPr>
              <a:t>(1)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10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763524"/>
            <a:ext cx="77048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파일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열기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데이터 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&gt;&gt;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대화창에서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파일유형 선택 후 원하는 파일 클릭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메뉴에서 데이터 불러오기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5588359" cy="270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636912"/>
            <a:ext cx="490192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2583072" y="2852936"/>
            <a:ext cx="1368152" cy="25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16016" y="5373216"/>
            <a:ext cx="1368152" cy="25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796136" y="3789040"/>
            <a:ext cx="2088232" cy="707132"/>
          </a:xfrm>
          <a:prstGeom prst="wedgeRoundRectCallout">
            <a:avLst>
              <a:gd name="adj1" fmla="val -40923"/>
              <a:gd name="adj2" fmla="val 11486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여러가지</a:t>
            </a:r>
            <a:r>
              <a:rPr lang="ko-KR" altLang="en-US" sz="1200" dirty="0" smtClean="0">
                <a:solidFill>
                  <a:schemeClr val="tx1"/>
                </a:solidFill>
              </a:rPr>
              <a:t> 형식의 데이터를 불러올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16216" y="5085184"/>
            <a:ext cx="1224136" cy="851148"/>
          </a:xfrm>
          <a:prstGeom prst="wedgeRoundRectCallout">
            <a:avLst>
              <a:gd name="adj1" fmla="val -81328"/>
              <a:gd name="adj2" fmla="val -1003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 형식을 선택합니다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6304" y="3113672"/>
            <a:ext cx="2380726" cy="31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067944" y="3037896"/>
            <a:ext cx="2376264" cy="4631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539552" y="4653136"/>
            <a:ext cx="3240360" cy="1296144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파일 열기 메뉴를 이용하여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1.</a:t>
            </a:r>
            <a:r>
              <a:rPr lang="ko-KR" altLang="en-US" sz="1600" dirty="0" smtClean="0">
                <a:solidFill>
                  <a:schemeClr val="tx1"/>
                </a:solidFill>
              </a:rPr>
              <a:t>예제데이터</a:t>
            </a:r>
            <a:r>
              <a:rPr lang="en-US" altLang="ko-KR" sz="1600" dirty="0" smtClean="0">
                <a:solidFill>
                  <a:schemeClr val="tx1"/>
                </a:solidFill>
              </a:rPr>
              <a:t> 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xlsx</a:t>
            </a:r>
            <a:r>
              <a:rPr lang="en-US" altLang="ko-KR" sz="1600" dirty="0" smtClean="0">
                <a:solidFill>
                  <a:schemeClr val="tx1"/>
                </a:solidFill>
              </a:rPr>
              <a:t>’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불러옵니다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674" y="2584664"/>
            <a:ext cx="464779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2.2 </a:t>
            </a:r>
            <a:r>
              <a:rPr lang="ko-KR" altLang="en-US" dirty="0" smtClean="0">
                <a:ea typeface="굴림" pitchFamily="50" charset="-127"/>
              </a:rPr>
              <a:t>엑셀 데이터 불러오기</a:t>
            </a:r>
            <a:r>
              <a:rPr lang="en-US" altLang="ko-KR" dirty="0" smtClean="0">
                <a:ea typeface="굴림" pitchFamily="50" charset="-127"/>
              </a:rPr>
              <a:t>(2)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11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336" y="1763524"/>
            <a:ext cx="7685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엑셀 데이터 소스 열기 창에서 옵션 지정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확인 버튼 클릭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메뉴에서 데이터 불러오기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76872"/>
            <a:ext cx="38766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323528" y="2866584"/>
            <a:ext cx="3600400" cy="3190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5011537"/>
            <a:ext cx="4464496" cy="100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211960" y="2276872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불러온 데이터 확인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1960" y="4725144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불러온 변수 확인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44008" y="5085184"/>
            <a:ext cx="720080" cy="10081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접힌 도형 21"/>
          <p:cNvSpPr/>
          <p:nvPr/>
        </p:nvSpPr>
        <p:spPr>
          <a:xfrm>
            <a:off x="539552" y="4869160"/>
            <a:ext cx="3240360" cy="1296144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불러온 데이터와 변수를 확인하고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 설명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값 등을 입력합니다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5940152" y="5013176"/>
            <a:ext cx="1728192" cy="792088"/>
          </a:xfrm>
          <a:prstGeom prst="wedgeRoundRectCallout">
            <a:avLst>
              <a:gd name="adj1" fmla="val -81328"/>
              <a:gd name="adj2" fmla="val -1003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 데이터에 입력되어 있던 대로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1200" dirty="0" smtClean="0">
                <a:solidFill>
                  <a:schemeClr val="tx1"/>
                </a:solidFill>
              </a:rPr>
              <a:t> 생성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2.3 SPSS </a:t>
            </a:r>
            <a:r>
              <a:rPr lang="ko-KR" altLang="en-US" dirty="0" smtClean="0">
                <a:ea typeface="굴림" pitchFamily="50" charset="-127"/>
              </a:rPr>
              <a:t>데이터 불러오기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12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251520" y="1678280"/>
            <a:ext cx="8568952" cy="648072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모든 창을 닫고 </a:t>
            </a:r>
            <a:r>
              <a:rPr lang="en-US" altLang="ko-KR" sz="1600" dirty="0" smtClean="0">
                <a:solidFill>
                  <a:schemeClr val="tx1"/>
                </a:solidFill>
              </a:rPr>
              <a:t>SPSS</a:t>
            </a:r>
            <a:r>
              <a:rPr lang="ko-KR" altLang="en-US" sz="1600" dirty="0" smtClean="0">
                <a:solidFill>
                  <a:schemeClr val="tx1"/>
                </a:solidFill>
              </a:rPr>
              <a:t>를 다시 시작합니다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시작 시 실행되는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대화창에서</a:t>
            </a:r>
            <a:r>
              <a:rPr lang="en-US" altLang="ko-KR" sz="1600" dirty="0" smtClean="0">
                <a:solidFill>
                  <a:schemeClr val="tx1"/>
                </a:solidFill>
              </a:rPr>
              <a:t> [</a:t>
            </a:r>
            <a:r>
              <a:rPr lang="ko-KR" altLang="en-US" sz="1600" dirty="0" smtClean="0">
                <a:solidFill>
                  <a:schemeClr val="tx1"/>
                </a:solidFill>
              </a:rPr>
              <a:t>기존 데이터 소스열기</a:t>
            </a:r>
            <a:r>
              <a:rPr lang="en-US" altLang="ko-KR" sz="1600" dirty="0" smtClean="0">
                <a:solidFill>
                  <a:schemeClr val="tx1"/>
                </a:solidFill>
              </a:rPr>
              <a:t>] </a:t>
            </a:r>
            <a:r>
              <a:rPr lang="ko-KR" altLang="en-US" sz="1600" dirty="0" smtClean="0">
                <a:solidFill>
                  <a:schemeClr val="tx1"/>
                </a:solidFill>
              </a:rPr>
              <a:t>옵션에서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1.</a:t>
            </a:r>
            <a:r>
              <a:rPr lang="ko-KR" altLang="en-US" sz="1600" dirty="0" smtClean="0">
                <a:solidFill>
                  <a:schemeClr val="tx1"/>
                </a:solidFill>
              </a:rPr>
              <a:t>예제데이터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sav</a:t>
            </a:r>
            <a:r>
              <a:rPr lang="en-US" altLang="ko-KR" sz="1600" dirty="0" smtClean="0">
                <a:solidFill>
                  <a:schemeClr val="tx1"/>
                </a:solidFill>
              </a:rPr>
              <a:t>’ </a:t>
            </a:r>
            <a:r>
              <a:rPr lang="ko-KR" altLang="en-US" sz="1600" dirty="0" smtClean="0">
                <a:solidFill>
                  <a:schemeClr val="tx1"/>
                </a:solidFill>
              </a:rPr>
              <a:t>를 선택한 후 </a:t>
            </a:r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확인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  <a:r>
              <a:rPr lang="ko-KR" altLang="en-US" sz="1600" dirty="0" smtClean="0">
                <a:solidFill>
                  <a:schemeClr val="tx1"/>
                </a:solidFill>
              </a:rPr>
              <a:t> 버튼을 클릭합니다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24945"/>
            <a:ext cx="455561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3968640" y="5962929"/>
            <a:ext cx="504056" cy="25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3600400" cy="3406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3528" y="12594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SPSS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프로그램 시작 시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SPSS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데이터 파일 불러오기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1552" y="2452540"/>
            <a:ext cx="495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파일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열기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데이터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메뉴를 이용해도 됩니다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176" y="24525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메뉴에서 데이터 불러오기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:</a:t>
            </a:r>
            <a:endParaRPr lang="ko-KR" altLang="en-US" b="1" dirty="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2.3 </a:t>
            </a:r>
            <a:r>
              <a:rPr lang="ko-KR" altLang="en-US" dirty="0" smtClean="0">
                <a:ea typeface="굴림" pitchFamily="50" charset="-127"/>
              </a:rPr>
              <a:t>변수 계산하기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13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63524"/>
            <a:ext cx="77048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변환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변수계산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변수명과 계산식을 입력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확인버튼 클릭 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변수 계산하기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94984"/>
            <a:ext cx="524435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139952" y="3861048"/>
            <a:ext cx="504056" cy="25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39952" y="4797152"/>
            <a:ext cx="504056" cy="25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204864"/>
            <a:ext cx="9620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사각형 설명선 13"/>
          <p:cNvSpPr/>
          <p:nvPr/>
        </p:nvSpPr>
        <p:spPr>
          <a:xfrm>
            <a:off x="1115616" y="2204864"/>
            <a:ext cx="2016224" cy="360040"/>
          </a:xfrm>
          <a:prstGeom prst="wedgeRoundRectCallout">
            <a:avLst>
              <a:gd name="adj1" fmla="val -63052"/>
              <a:gd name="adj2" fmla="val 86182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새로 만들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987824" y="2636912"/>
            <a:ext cx="1584176" cy="360040"/>
          </a:xfrm>
          <a:prstGeom prst="wedgeRoundRectCallout">
            <a:avLst>
              <a:gd name="adj1" fmla="val -61698"/>
              <a:gd name="adj2" fmla="val -38909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변수 계산식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652120" y="4437112"/>
            <a:ext cx="1584176" cy="936104"/>
          </a:xfrm>
          <a:prstGeom prst="wedgeRoundRectCallout">
            <a:avLst>
              <a:gd name="adj1" fmla="val -277074"/>
              <a:gd name="adj2" fmla="val 118548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버튼 누르고 데이터 창을 확인하면 새로운 변수가 생성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20368" y="6048584"/>
            <a:ext cx="504056" cy="25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접힌 도형 17"/>
          <p:cNvSpPr/>
          <p:nvPr/>
        </p:nvSpPr>
        <p:spPr>
          <a:xfrm>
            <a:off x="7271792" y="3212976"/>
            <a:ext cx="1620688" cy="3096344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변수 계산하기 메뉴에서 중간고사와 기말고사 점수의 평균 값을 가지는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avg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새로운 변수를 생성합니다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 </a:t>
            </a:r>
            <a:r>
              <a:rPr lang="ko-KR" altLang="en-US" dirty="0" smtClean="0">
                <a:ea typeface="굴림" pitchFamily="50" charset="-127"/>
              </a:rPr>
              <a:t>그래프 그리기</a:t>
            </a:r>
            <a:r>
              <a:rPr lang="en-US" altLang="ko-KR" dirty="0" smtClean="0">
                <a:ea typeface="굴림" pitchFamily="50" charset="-127"/>
              </a:rPr>
              <a:t>(1)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14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763524"/>
            <a:ext cx="3220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그래프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도표 작성기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&gt;&gt;</a:t>
            </a:r>
          </a:p>
          <a:p>
            <a:pPr algn="ctr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원하는 그래프 형식을 클릭하여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대화창에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드래그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원하는 변수를 클릭하여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대화창에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드래그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그래프 그리기 메뉴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340767"/>
            <a:ext cx="4608512" cy="50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148064" y="4437112"/>
            <a:ext cx="648072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접힌 도형 10"/>
          <p:cNvSpPr/>
          <p:nvPr/>
        </p:nvSpPr>
        <p:spPr>
          <a:xfrm>
            <a:off x="251520" y="3573016"/>
            <a:ext cx="3816424" cy="1080120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성별과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학년구분별</a:t>
            </a:r>
            <a:r>
              <a:rPr lang="ko-KR" altLang="en-US" sz="1600" dirty="0" smtClean="0">
                <a:solidFill>
                  <a:schemeClr val="tx1"/>
                </a:solidFill>
              </a:rPr>
              <a:t> 학생의 빈도를 표시하는 막대그래프를 그려봅니다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597165" cy="118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5157192"/>
            <a:ext cx="1512168" cy="121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51520" y="4777407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cxnSp>
        <p:nvCxnSpPr>
          <p:cNvPr id="16" name="직선 화살표 연결선 15"/>
          <p:cNvCxnSpPr>
            <a:stCxn id="10" idx="0"/>
          </p:cNvCxnSpPr>
          <p:nvPr/>
        </p:nvCxnSpPr>
        <p:spPr>
          <a:xfrm rot="5400000" flipH="1" flipV="1">
            <a:off x="5382090" y="3302986"/>
            <a:ext cx="1224136" cy="10441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사각형 설명선 16"/>
          <p:cNvSpPr/>
          <p:nvPr/>
        </p:nvSpPr>
        <p:spPr>
          <a:xfrm>
            <a:off x="5796136" y="5013176"/>
            <a:ext cx="1584176" cy="720080"/>
          </a:xfrm>
          <a:prstGeom prst="wedgeRoundRectCallout">
            <a:avLst>
              <a:gd name="adj1" fmla="val -61698"/>
              <a:gd name="adj2" fmla="val -38909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원하는 그래프 형식을 클릭하여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대화창으로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드래그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39952" y="1988840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5220072" y="908720"/>
            <a:ext cx="1584176" cy="576064"/>
          </a:xfrm>
          <a:prstGeom prst="wedgeRoundRectCallout">
            <a:avLst>
              <a:gd name="adj1" fmla="val -64283"/>
              <a:gd name="adj2" fmla="val 131669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변수를 클릭하여 원하는 축에 드래그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550064"/>
            <a:ext cx="2330825" cy="186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 </a:t>
            </a:r>
            <a:r>
              <a:rPr lang="ko-KR" altLang="en-US" dirty="0" smtClean="0">
                <a:ea typeface="굴림" pitchFamily="50" charset="-127"/>
              </a:rPr>
              <a:t>그래프 그리기</a:t>
            </a:r>
            <a:r>
              <a:rPr lang="en-US" altLang="ko-KR" dirty="0" smtClean="0">
                <a:ea typeface="굴림" pitchFamily="50" charset="-127"/>
              </a:rPr>
              <a:t>(2)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15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48064" y="4437112"/>
            <a:ext cx="648072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접힌 도형 10"/>
          <p:cNvSpPr/>
          <p:nvPr/>
        </p:nvSpPr>
        <p:spPr>
          <a:xfrm>
            <a:off x="395536" y="1412776"/>
            <a:ext cx="8208912" cy="792088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중간고사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기말고사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평균의 히스토그램을 그려봅니다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2420888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780928"/>
            <a:ext cx="36845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4005064"/>
            <a:ext cx="287574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822323"/>
            <a:ext cx="3567856" cy="201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1285447" y="3316110"/>
            <a:ext cx="648072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5536" y="2462283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도표 작성기에서 히스토그램 선택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 </a:t>
            </a:r>
            <a:r>
              <a:rPr lang="ko-KR" altLang="en-US" dirty="0" err="1" smtClean="0">
                <a:ea typeface="굴림" pitchFamily="50" charset="-127"/>
              </a:rPr>
              <a:t>표만들기</a:t>
            </a:r>
            <a:r>
              <a:rPr lang="en-US" altLang="ko-KR" dirty="0" smtClean="0">
                <a:ea typeface="굴림" pitchFamily="50" charset="-127"/>
              </a:rPr>
              <a:t>(1)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16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763524"/>
            <a:ext cx="3220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사용자 정의 표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표 만들기 메뉴</a:t>
            </a:r>
          </a:p>
        </p:txBody>
      </p:sp>
      <p:sp>
        <p:nvSpPr>
          <p:cNvPr id="7" name="모서리가 접힌 도형 6"/>
          <p:cNvSpPr/>
          <p:nvPr/>
        </p:nvSpPr>
        <p:spPr>
          <a:xfrm>
            <a:off x="539552" y="2348880"/>
            <a:ext cx="3240360" cy="1296144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학년구분 </a:t>
            </a:r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성별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을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</a:rPr>
              <a:t> * </a:t>
            </a:r>
            <a:r>
              <a:rPr lang="ko-KR" altLang="en-US" sz="1600" dirty="0" smtClean="0">
                <a:solidFill>
                  <a:schemeClr val="tx1"/>
                </a:solidFill>
              </a:rPr>
              <a:t>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로 하고 </a:t>
            </a:r>
            <a:r>
              <a:rPr lang="ko-KR" altLang="en-US" sz="1600" u="sng" dirty="0" smtClean="0">
                <a:solidFill>
                  <a:schemeClr val="tx1"/>
                </a:solidFill>
              </a:rPr>
              <a:t>빈도</a:t>
            </a:r>
            <a:r>
              <a:rPr lang="ko-KR" altLang="en-US" sz="1600" dirty="0" smtClean="0">
                <a:solidFill>
                  <a:schemeClr val="tx1"/>
                </a:solidFill>
              </a:rPr>
              <a:t>가 표시된 표를 작성합니다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118198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484784"/>
            <a:ext cx="5044549" cy="452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923928" y="2564904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004048" y="1484784"/>
            <a:ext cx="1584176" cy="576064"/>
          </a:xfrm>
          <a:prstGeom prst="wedgeRoundRectCallout">
            <a:avLst>
              <a:gd name="adj1" fmla="val -64283"/>
              <a:gd name="adj2" fmla="val 131669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변수를 클릭하여 원하는 축에 드래그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3928" y="5301208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499992" y="4149080"/>
            <a:ext cx="3312368" cy="648072"/>
          </a:xfrm>
          <a:prstGeom prst="wedgeRoundRectCallout">
            <a:avLst>
              <a:gd name="adj1" fmla="val -46978"/>
              <a:gd name="adj2" fmla="val 125351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클릭하여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보이기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r>
              <a:rPr lang="ko-KR" altLang="en-US" sz="1200" dirty="0" smtClean="0">
                <a:solidFill>
                  <a:schemeClr val="tx1"/>
                </a:solidFill>
              </a:rPr>
              <a:t> 옵션을 체크하여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r>
              <a:rPr lang="ko-KR" altLang="en-US" sz="1200" dirty="0" smtClean="0">
                <a:solidFill>
                  <a:schemeClr val="tx1"/>
                </a:solidFill>
              </a:rPr>
              <a:t>하면 계가 추가됩니다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550246"/>
            <a:ext cx="30670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257301"/>
            <a:ext cx="4905759" cy="440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 </a:t>
            </a:r>
            <a:r>
              <a:rPr lang="ko-KR" altLang="en-US" dirty="0" err="1" smtClean="0">
                <a:ea typeface="굴림" pitchFamily="50" charset="-127"/>
              </a:rPr>
              <a:t>표만들기</a:t>
            </a:r>
            <a:r>
              <a:rPr lang="en-US" altLang="ko-KR" dirty="0" smtClean="0">
                <a:ea typeface="굴림" pitchFamily="50" charset="-127"/>
              </a:rPr>
              <a:t>(2)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17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모서리가 접힌 도형 6"/>
          <p:cNvSpPr/>
          <p:nvPr/>
        </p:nvSpPr>
        <p:spPr>
          <a:xfrm>
            <a:off x="5364088" y="1437728"/>
            <a:ext cx="3456384" cy="1415208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err="1" smtClean="0">
                <a:solidFill>
                  <a:schemeClr val="tx1"/>
                </a:solidFill>
              </a:rPr>
              <a:t>학년구분별</a:t>
            </a:r>
            <a:r>
              <a:rPr lang="ko-KR" altLang="en-US" sz="1600" dirty="0" smtClean="0">
                <a:solidFill>
                  <a:schemeClr val="tx1"/>
                </a:solidFill>
              </a:rPr>
              <a:t> 중간고사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기말고사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평균의 평균값과 중위수가 나타나는 표를 작성합니다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7027" y="465313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140968"/>
            <a:ext cx="4190112" cy="145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251520" y="4680432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187624" y="5661248"/>
            <a:ext cx="3312368" cy="648072"/>
          </a:xfrm>
          <a:prstGeom prst="wedgeRoundRectCallout">
            <a:avLst>
              <a:gd name="adj1" fmla="val -63871"/>
              <a:gd name="adj2" fmla="val -163158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클릭하여 추가를 원하는 통계량을 클릭하여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r>
              <a:rPr lang="ko-KR" altLang="en-US" sz="1200" dirty="0" smtClean="0">
                <a:solidFill>
                  <a:schemeClr val="tx1"/>
                </a:solidFill>
              </a:rPr>
              <a:t>에 옮긴 후 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모든항목에</a:t>
            </a:r>
            <a:r>
              <a:rPr lang="ko-KR" altLang="en-US" sz="1200" dirty="0" smtClean="0">
                <a:solidFill>
                  <a:schemeClr val="tx1"/>
                </a:solidFill>
              </a:rPr>
              <a:t> 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r>
              <a:rPr lang="ko-KR" altLang="en-US" sz="1200" dirty="0" smtClean="0">
                <a:solidFill>
                  <a:schemeClr val="tx1"/>
                </a:solidFill>
              </a:rPr>
              <a:t>을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43808" y="4293096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1043" y="4960913"/>
            <a:ext cx="361344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5. </a:t>
            </a:r>
            <a:r>
              <a:rPr lang="ko-KR" altLang="en-US" dirty="0" smtClean="0">
                <a:ea typeface="굴림" pitchFamily="50" charset="-127"/>
              </a:rPr>
              <a:t>단일 표본의 평균 검정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18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23528" y="1268760"/>
            <a:ext cx="8568952" cy="1512168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확률 및 통계학의 과거 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</a:rPr>
              <a:t>년간의 수강생 중간고사 성적 평균이 </a:t>
            </a:r>
            <a:r>
              <a:rPr lang="en-US" altLang="ko-KR" sz="1600" dirty="0" smtClean="0">
                <a:solidFill>
                  <a:schemeClr val="tx1"/>
                </a:solidFill>
              </a:rPr>
              <a:t>58</a:t>
            </a:r>
            <a:r>
              <a:rPr lang="ko-KR" altLang="en-US" sz="1600" dirty="0" smtClean="0">
                <a:solidFill>
                  <a:schemeClr val="tx1"/>
                </a:solidFill>
              </a:rPr>
              <a:t>점으로 알려져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올해 수강생들의 중간고사 성적 평균이 과거의 평균과 같은지 유의수준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검증하라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H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</a:rPr>
              <a:t> 중간고사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= 58       H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중간고사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≠ 58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136" y="4149080"/>
            <a:ext cx="3880317" cy="213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4" y="3347700"/>
            <a:ext cx="403244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평균비교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일표본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검정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&gt;&gt;</a:t>
            </a:r>
          </a:p>
          <a:p>
            <a:pPr algn="ctr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검정변수와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검정값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입력 후 확인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91565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단일 표본의 평균 검정 메뉴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95736" y="4553832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51720" y="5633952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806456"/>
            <a:ext cx="428385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644008" y="335699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16216" y="5832560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380312" y="4797152"/>
            <a:ext cx="1331640" cy="360040"/>
          </a:xfrm>
          <a:prstGeom prst="wedgeRoundRectCallout">
            <a:avLst>
              <a:gd name="adj1" fmla="val -60779"/>
              <a:gd name="adj2" fmla="val 232331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귀무가설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기각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19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23528" y="1268760"/>
            <a:ext cx="8568952" cy="1512168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확률 및 통계학을 수강하는 학생의 성별에 따라 성적이 다를 것이라고 주장하는 사람이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성별에 따라 중간고사와 기말고사의 평균성적이 다른지 유의수준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검증하라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H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</a:rPr>
              <a:t> 남성의 평균성적 </a:t>
            </a:r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</a:rPr>
              <a:t>여성의 평균성적        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H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not H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0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437112"/>
            <a:ext cx="19431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7725" y="3284984"/>
            <a:ext cx="44862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7696200" cy="7239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6. </a:t>
            </a:r>
            <a:r>
              <a:rPr lang="ko-KR" altLang="en-US" dirty="0" smtClean="0">
                <a:ea typeface="굴림" pitchFamily="50" charset="-127"/>
              </a:rPr>
              <a:t>독립표본 </a:t>
            </a:r>
            <a:r>
              <a:rPr lang="en-US" altLang="ko-KR" dirty="0" smtClean="0">
                <a:ea typeface="굴림" pitchFamily="50" charset="-127"/>
              </a:rPr>
              <a:t>T</a:t>
            </a:r>
            <a:r>
              <a:rPr lang="ko-KR" altLang="en-US" dirty="0" smtClean="0">
                <a:ea typeface="굴림" pitchFamily="50" charset="-127"/>
              </a:rPr>
              <a:t>검정</a:t>
            </a:r>
            <a:r>
              <a:rPr lang="en-US" altLang="ko-KR" dirty="0" smtClean="0">
                <a:ea typeface="굴림" pitchFamily="50" charset="-127"/>
              </a:rPr>
              <a:t>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3275692"/>
            <a:ext cx="403244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평균비교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독립표본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검정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검정변수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집단변수 입력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집단정의 버튼 클릭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집단값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지정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84364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두 집단 비교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–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독립표본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검정 메뉴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60232" y="3717032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88920" y="5400512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>
          <a:xfrm rot="10800000">
            <a:off x="3995936" y="5229200"/>
            <a:ext cx="2492984" cy="3153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사각형 설명선 16"/>
          <p:cNvSpPr/>
          <p:nvPr/>
        </p:nvSpPr>
        <p:spPr>
          <a:xfrm>
            <a:off x="395536" y="4869160"/>
            <a:ext cx="1584176" cy="720080"/>
          </a:xfrm>
          <a:prstGeom prst="wedgeRoundRectCallout">
            <a:avLst>
              <a:gd name="adj1" fmla="val 80450"/>
              <a:gd name="adj2" fmla="val -27537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성별 변수에 입력된 값 남성</a:t>
            </a:r>
            <a:r>
              <a:rPr lang="en-US" altLang="ko-KR" sz="1200" dirty="0" smtClean="0">
                <a:solidFill>
                  <a:schemeClr val="tx1"/>
                </a:solidFill>
              </a:rPr>
              <a:t>=1, </a:t>
            </a:r>
            <a:r>
              <a:rPr lang="ko-KR" altLang="en-US" sz="1200" dirty="0" smtClean="0">
                <a:solidFill>
                  <a:schemeClr val="tx1"/>
                </a:solidFill>
              </a:rPr>
              <a:t>여성</a:t>
            </a:r>
            <a:r>
              <a:rPr lang="en-US" altLang="ko-KR" sz="1200" dirty="0" smtClean="0">
                <a:solidFill>
                  <a:schemeClr val="tx1"/>
                </a:solidFill>
              </a:rPr>
              <a:t>=0 </a:t>
            </a:r>
            <a:r>
              <a:rPr lang="ko-KR" altLang="en-US" sz="1200" dirty="0" smtClean="0">
                <a:solidFill>
                  <a:schemeClr val="tx1"/>
                </a:solidFill>
              </a:rPr>
              <a:t>을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475656" y="270892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SPSS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의 기초와 평균 검정</a:t>
            </a:r>
          </a:p>
        </p:txBody>
      </p:sp>
    </p:spTree>
    <p:extLst>
      <p:ext uri="{BB962C8B-B14F-4D97-AF65-F5344CB8AC3E}">
        <p14:creationId xmlns:p14="http://schemas.microsoft.com/office/powerpoint/2010/main" val="370238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20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2962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7696200" cy="7239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6. </a:t>
            </a:r>
            <a:r>
              <a:rPr lang="ko-KR" altLang="en-US" dirty="0" smtClean="0">
                <a:ea typeface="굴림" pitchFamily="50" charset="-127"/>
              </a:rPr>
              <a:t>독립표본 </a:t>
            </a:r>
            <a:r>
              <a:rPr lang="en-US" altLang="ko-KR" dirty="0" smtClean="0">
                <a:ea typeface="굴림" pitchFamily="50" charset="-127"/>
              </a:rPr>
              <a:t>T</a:t>
            </a:r>
            <a:r>
              <a:rPr lang="ko-KR" altLang="en-US" dirty="0" smtClean="0">
                <a:ea typeface="굴림" pitchFamily="50" charset="-127"/>
              </a:rPr>
              <a:t>검정</a:t>
            </a:r>
            <a:r>
              <a:rPr lang="en-US" altLang="ko-KR" dirty="0" smtClean="0">
                <a:ea typeface="굴림" pitchFamily="50" charset="-127"/>
              </a:rPr>
              <a:t>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95736" y="3789040"/>
            <a:ext cx="1296144" cy="12241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68264" y="4509120"/>
            <a:ext cx="93610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23528" y="5157192"/>
            <a:ext cx="3600400" cy="1224136"/>
          </a:xfrm>
          <a:prstGeom prst="wedgeRoundRectCallout">
            <a:avLst>
              <a:gd name="adj1" fmla="val 29793"/>
              <a:gd name="adj2" fmla="val -62274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독립표본 </a:t>
            </a:r>
            <a:r>
              <a:rPr lang="en-US" altLang="ko-KR" sz="1200" dirty="0" smtClean="0">
                <a:solidFill>
                  <a:schemeClr val="tx1"/>
                </a:solidFill>
              </a:rPr>
              <a:t>T </a:t>
            </a:r>
            <a:r>
              <a:rPr lang="ko-KR" altLang="en-US" sz="1200" dirty="0" smtClean="0">
                <a:solidFill>
                  <a:schemeClr val="tx1"/>
                </a:solidFill>
              </a:rPr>
              <a:t>검정의 결과를  읽기 전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등분산</a:t>
            </a:r>
            <a:r>
              <a:rPr lang="ko-KR" altLang="en-US" sz="1200" dirty="0" smtClean="0">
                <a:solidFill>
                  <a:schemeClr val="tx1"/>
                </a:solidFill>
              </a:rPr>
              <a:t> 검정</a:t>
            </a:r>
            <a:r>
              <a:rPr lang="en-US" altLang="ko-KR" sz="1200" dirty="0" smtClean="0">
                <a:solidFill>
                  <a:schemeClr val="tx1"/>
                </a:solidFill>
              </a:rPr>
              <a:t>(H</a:t>
            </a:r>
            <a:r>
              <a:rPr lang="en-US" altLang="ko-KR" sz="1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</a:rPr>
              <a:t>두 집단은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등분산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결과에 따라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등분산이</a:t>
            </a:r>
            <a:r>
              <a:rPr lang="ko-KR" altLang="en-US" sz="1200" dirty="0" smtClean="0">
                <a:solidFill>
                  <a:schemeClr val="tx1"/>
                </a:solidFill>
              </a:rPr>
              <a:t> 가정된 경우와 가정되지 않은 경우를 구분하여 유의확률을 확인합니다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이 경우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200" dirty="0" smtClean="0">
                <a:solidFill>
                  <a:schemeClr val="tx1"/>
                </a:solidFill>
              </a:rPr>
              <a:t> 기각하지 못하므로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등분산이</a:t>
            </a:r>
            <a:r>
              <a:rPr lang="ko-KR" altLang="en-US" sz="1200" dirty="0" smtClean="0">
                <a:solidFill>
                  <a:schemeClr val="tx1"/>
                </a:solidFill>
              </a:rPr>
              <a:t> 가정됨 부분의 유의확률을 확인합니다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508104" y="3284984"/>
            <a:ext cx="1331640" cy="504056"/>
          </a:xfrm>
          <a:prstGeom prst="wedgeRoundRectCallout">
            <a:avLst>
              <a:gd name="adj1" fmla="val -56679"/>
              <a:gd name="adj2" fmla="val 194425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귀무가설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기각하지 못함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7. </a:t>
            </a:r>
            <a:r>
              <a:rPr lang="ko-KR" altLang="en-US" dirty="0" smtClean="0">
                <a:ea typeface="굴림" pitchFamily="50" charset="-127"/>
              </a:rPr>
              <a:t>대응표본 </a:t>
            </a:r>
            <a:r>
              <a:rPr lang="en-US" altLang="ko-KR" dirty="0" smtClean="0">
                <a:ea typeface="굴림" pitchFamily="50" charset="-127"/>
              </a:rPr>
              <a:t>T</a:t>
            </a:r>
            <a:r>
              <a:rPr lang="ko-KR" altLang="en-US" dirty="0" smtClean="0">
                <a:ea typeface="굴림" pitchFamily="50" charset="-127"/>
              </a:rPr>
              <a:t>검정</a:t>
            </a:r>
            <a:r>
              <a:rPr lang="en-US" altLang="ko-KR" dirty="0" smtClean="0">
                <a:ea typeface="굴림" pitchFamily="50" charset="-127"/>
              </a:rPr>
              <a:t>(1)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21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모서리가 접힌 도형 4"/>
          <p:cNvSpPr/>
          <p:nvPr/>
        </p:nvSpPr>
        <p:spPr>
          <a:xfrm>
            <a:off x="323528" y="1268760"/>
            <a:ext cx="8568952" cy="1800200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확률 및 통계학을 강의하는 김태희 교수는 중간고사 전에 </a:t>
            </a:r>
            <a:r>
              <a:rPr lang="en-US" altLang="ko-KR" sz="1600" dirty="0" smtClean="0">
                <a:solidFill>
                  <a:schemeClr val="tx1"/>
                </a:solidFill>
              </a:rPr>
              <a:t>A</a:t>
            </a:r>
            <a:r>
              <a:rPr lang="ko-KR" altLang="en-US" sz="1600" dirty="0" smtClean="0">
                <a:solidFill>
                  <a:schemeClr val="tx1"/>
                </a:solidFill>
              </a:rPr>
              <a:t>교수법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중간고사를 치르고 난 후에는 </a:t>
            </a:r>
            <a:r>
              <a:rPr lang="en-US" altLang="ko-KR" sz="1600" dirty="0" smtClean="0">
                <a:solidFill>
                  <a:schemeClr val="tx1"/>
                </a:solidFill>
              </a:rPr>
              <a:t>B</a:t>
            </a:r>
            <a:r>
              <a:rPr lang="ko-KR" altLang="en-US" sz="1600" dirty="0" smtClean="0">
                <a:solidFill>
                  <a:schemeClr val="tx1"/>
                </a:solidFill>
              </a:rPr>
              <a:t>교수법으로 강의를 진행하였다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김교수는 </a:t>
            </a:r>
            <a:r>
              <a:rPr lang="en-US" altLang="ko-KR" sz="1600" dirty="0" smtClean="0">
                <a:solidFill>
                  <a:srgbClr val="000000"/>
                </a:solidFill>
              </a:rPr>
              <a:t>A</a:t>
            </a:r>
            <a:r>
              <a:rPr lang="ko-KR" altLang="en-US" sz="1600" dirty="0" smtClean="0">
                <a:solidFill>
                  <a:srgbClr val="000000"/>
                </a:solidFill>
              </a:rPr>
              <a:t>교수법과 </a:t>
            </a:r>
            <a:r>
              <a:rPr lang="en-US" altLang="ko-KR" sz="1600" dirty="0" smtClean="0">
                <a:solidFill>
                  <a:srgbClr val="000000"/>
                </a:solidFill>
              </a:rPr>
              <a:t>B</a:t>
            </a:r>
            <a:r>
              <a:rPr lang="ko-KR" altLang="en-US" sz="1600" dirty="0" smtClean="0">
                <a:solidFill>
                  <a:srgbClr val="000000"/>
                </a:solidFill>
              </a:rPr>
              <a:t>교수법에 따라 학생들의 성적의 차이가 있을 것이라 생각한다</a:t>
            </a:r>
            <a:r>
              <a:rPr lang="en-US" altLang="ko-KR" sz="1600" dirty="0" smtClean="0">
                <a:solidFill>
                  <a:srgbClr val="000000"/>
                </a:solidFill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</a:rPr>
              <a:t>유의수준 </a:t>
            </a:r>
            <a:r>
              <a:rPr lang="en-US" altLang="ko-KR" sz="1600" dirty="0" smtClean="0">
                <a:solidFill>
                  <a:srgbClr val="000000"/>
                </a:solidFill>
              </a:rPr>
              <a:t>0.05</a:t>
            </a:r>
            <a:r>
              <a:rPr lang="ko-KR" altLang="en-US" sz="1600" dirty="0" smtClean="0">
                <a:solidFill>
                  <a:srgbClr val="000000"/>
                </a:solidFill>
              </a:rPr>
              <a:t>에서 이 주장을 검증하라</a:t>
            </a:r>
            <a:r>
              <a:rPr lang="en-US" altLang="ko-KR" sz="1600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H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</a:rPr>
              <a:t> 중간고사 성적과 기말고사 성적의 차이는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           H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not H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0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789040"/>
            <a:ext cx="37444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평균비교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대응표본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검정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22575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두 집단 비교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–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대응표본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검정 메뉴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645024"/>
            <a:ext cx="4804920" cy="257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사각형 설명선 9"/>
          <p:cNvSpPr/>
          <p:nvPr/>
        </p:nvSpPr>
        <p:spPr>
          <a:xfrm>
            <a:off x="6084168" y="4725144"/>
            <a:ext cx="1368152" cy="432048"/>
          </a:xfrm>
          <a:prstGeom prst="wedgeRoundRectCallout">
            <a:avLst>
              <a:gd name="adj1" fmla="val 11484"/>
              <a:gd name="adj2" fmla="val -13936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대응될 변수 지정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7. </a:t>
            </a:r>
            <a:r>
              <a:rPr lang="ko-KR" altLang="en-US" dirty="0" smtClean="0">
                <a:ea typeface="굴림" pitchFamily="50" charset="-127"/>
              </a:rPr>
              <a:t>대응표본 </a:t>
            </a:r>
            <a:r>
              <a:rPr lang="en-US" altLang="ko-KR" dirty="0" smtClean="0">
                <a:ea typeface="굴림" pitchFamily="50" charset="-127"/>
              </a:rPr>
              <a:t>T</a:t>
            </a:r>
            <a:r>
              <a:rPr lang="ko-KR" altLang="en-US" dirty="0" smtClean="0">
                <a:ea typeface="굴림" pitchFamily="50" charset="-127"/>
              </a:rPr>
              <a:t>검정</a:t>
            </a:r>
            <a:r>
              <a:rPr lang="en-US" altLang="ko-KR" dirty="0" smtClean="0">
                <a:ea typeface="굴림" pitchFamily="50" charset="-127"/>
              </a:rPr>
              <a:t>(2)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22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78009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41277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614084" y="5040472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76256" y="3933056"/>
            <a:ext cx="1331640" cy="360040"/>
          </a:xfrm>
          <a:prstGeom prst="wedgeRoundRectCallout">
            <a:avLst>
              <a:gd name="adj1" fmla="val 46834"/>
              <a:gd name="adj2" fmla="val 247493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귀무가설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기각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57816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8. </a:t>
            </a:r>
            <a:r>
              <a:rPr lang="ko-KR" altLang="en-US" dirty="0" smtClean="0">
                <a:ea typeface="굴림" pitchFamily="50" charset="-127"/>
              </a:rPr>
              <a:t>결과의 저장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23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754528"/>
            <a:ext cx="87129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출력결과 창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]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파일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저장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저장하려는 경로 및 파일 이름 설정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저장버튼 클릭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3224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메뉴에서 출력결과 저장하기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7624" y="4622072"/>
            <a:ext cx="1872208" cy="25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7544" y="2924944"/>
            <a:ext cx="2160240" cy="100811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1192" y="2924944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내가 원하는 폴더 지정</a:t>
            </a:r>
            <a:endParaRPr lang="ko-KR" altLang="en-US" sz="16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664" y="2911296"/>
            <a:ext cx="360040" cy="29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사각형 설명선 16"/>
          <p:cNvSpPr/>
          <p:nvPr/>
        </p:nvSpPr>
        <p:spPr>
          <a:xfrm>
            <a:off x="1979712" y="3645024"/>
            <a:ext cx="2016224" cy="77914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SPSS </a:t>
            </a:r>
            <a:r>
              <a:rPr lang="ko-KR" altLang="en-US" sz="1200" dirty="0" smtClean="0">
                <a:solidFill>
                  <a:schemeClr val="tx1"/>
                </a:solidFill>
              </a:rPr>
              <a:t>출력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뷰어</a:t>
            </a:r>
            <a:r>
              <a:rPr lang="ko-KR" altLang="en-US" sz="1200" dirty="0" smtClean="0">
                <a:solidFill>
                  <a:schemeClr val="tx1"/>
                </a:solidFill>
              </a:rPr>
              <a:t> 파일형식의 확장자가 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spv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083532" y="2708920"/>
            <a:ext cx="482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회귀분석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분산분석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범주형 자료분석</a:t>
            </a:r>
          </a:p>
        </p:txBody>
      </p:sp>
    </p:spTree>
    <p:extLst>
      <p:ext uri="{BB962C8B-B14F-4D97-AF65-F5344CB8AC3E}">
        <p14:creationId xmlns:p14="http://schemas.microsoft.com/office/powerpoint/2010/main" val="193672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1. </a:t>
            </a:r>
            <a:r>
              <a:rPr lang="ko-KR" altLang="en-US" dirty="0" smtClean="0">
                <a:ea typeface="굴림" pitchFamily="50" charset="-127"/>
              </a:rPr>
              <a:t>회귀분석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25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선형회귀분석</a:t>
            </a:r>
          </a:p>
        </p:txBody>
      </p:sp>
      <p:sp>
        <p:nvSpPr>
          <p:cNvPr id="6" name="모서리가 접힌 도형 5"/>
          <p:cNvSpPr/>
          <p:nvPr/>
        </p:nvSpPr>
        <p:spPr>
          <a:xfrm>
            <a:off x="251520" y="5085184"/>
            <a:ext cx="8640960" cy="1080120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예제데이터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_1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35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관측치가 주어져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x1- x6</a:t>
            </a:r>
            <a:r>
              <a:rPr lang="ko-KR" altLang="en-US" sz="1600" dirty="0" smtClean="0">
                <a:solidFill>
                  <a:schemeClr val="tx1"/>
                </a:solidFill>
              </a:rPr>
              <a:t>의 변수를 설명변수로 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r>
              <a:rPr lang="ko-KR" altLang="en-US" sz="1600" dirty="0" smtClean="0">
                <a:solidFill>
                  <a:schemeClr val="tx1"/>
                </a:solidFill>
              </a:rPr>
              <a:t>를 예측하는 모형을 추정하고자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이를 위한 사전 분석을 수행하라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ltGray">
          <a:xfrm>
            <a:off x="687461" y="1654175"/>
            <a:ext cx="7700963" cy="36132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여러 개의 설명변수와 종속변수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관심변수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가 있을 때 설명변수와 종속변수의 관계를 설명하거나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새로운 관측치가 나왔을 때 종속변수를 예측하기 위해 예측 함수를 추정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그 중 종속변수가 </a:t>
            </a:r>
            <a:r>
              <a:rPr lang="ko-KR" altLang="en-US" sz="1600" dirty="0" err="1" smtClean="0">
                <a:latin typeface="굴림" pitchFamily="50" charset="-127"/>
                <a:ea typeface="굴림" pitchFamily="50" charset="-127"/>
              </a:rPr>
              <a:t>연속형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 데이터이고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설명변수와의 관계가 직선의 형태임이 추정될 때 선형회귀분석을 사용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실제 데이터를 가지고 선형회귀모형을 추정할 때는 데이터의 사전분석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기술통계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을 수행하고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사전분석의 결과를 참고하여 모형을 적합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유의한 회귀모형이 </a:t>
            </a:r>
            <a:r>
              <a:rPr lang="ko-KR" altLang="en-US" sz="1600" dirty="0" err="1" smtClean="0">
                <a:latin typeface="굴림" pitchFamily="50" charset="-127"/>
                <a:ea typeface="굴림" pitchFamily="50" charset="-127"/>
              </a:rPr>
              <a:t>적합되었다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 하더라도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600" i="1" u="sng" dirty="0" smtClean="0">
                <a:latin typeface="굴림" pitchFamily="50" charset="-127"/>
                <a:ea typeface="굴림" pitchFamily="50" charset="-127"/>
              </a:rPr>
              <a:t>오차의 기본가정이 만족되는지</a:t>
            </a:r>
            <a:r>
              <a:rPr lang="en-US" altLang="ko-KR" sz="1600" i="1" u="sng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i="1" u="sng" dirty="0" smtClean="0">
                <a:latin typeface="굴림" pitchFamily="50" charset="-127"/>
                <a:ea typeface="굴림" pitchFamily="50" charset="-127"/>
              </a:rPr>
              <a:t>설명변수간의 </a:t>
            </a:r>
            <a:r>
              <a:rPr lang="ko-KR" altLang="en-US" sz="1600" i="1" u="sng" dirty="0" err="1" smtClean="0">
                <a:latin typeface="굴림" pitchFamily="50" charset="-127"/>
                <a:ea typeface="굴림" pitchFamily="50" charset="-127"/>
              </a:rPr>
              <a:t>다중공선성이</a:t>
            </a:r>
            <a:r>
              <a:rPr lang="ko-KR" altLang="en-US" sz="1600" i="1" u="sng" dirty="0" smtClean="0">
                <a:latin typeface="굴림" pitchFamily="50" charset="-127"/>
                <a:ea typeface="굴림" pitchFamily="50" charset="-127"/>
              </a:rPr>
              <a:t> 존재하는지</a:t>
            </a:r>
            <a:r>
              <a:rPr lang="en-US" altLang="ko-KR" sz="1600" i="1" u="sng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i="1" u="sng" dirty="0" smtClean="0">
                <a:latin typeface="굴림" pitchFamily="50" charset="-127"/>
                <a:ea typeface="굴림" pitchFamily="50" charset="-127"/>
              </a:rPr>
              <a:t>이상치가 존재하는지</a:t>
            </a:r>
            <a:r>
              <a:rPr lang="en-US" altLang="ko-KR" sz="1600" i="1" u="sng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i="1" u="sng" dirty="0" smtClean="0">
                <a:latin typeface="굴림" pitchFamily="50" charset="-127"/>
                <a:ea typeface="굴림" pitchFamily="50" charset="-127"/>
              </a:rPr>
              <a:t>예측에 영향을 크게 주는 관측치가 존재하는지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등을 최종적으로 검토하여야 함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266700" indent="-266700">
              <a:lnSpc>
                <a:spcPct val="110000"/>
              </a:lnSpc>
              <a:buFont typeface="굴림" pitchFamily="50" charset="-127"/>
              <a:buChar char="−"/>
            </a:pP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SPSS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에서는 회귀분석 메뉴에서 선형을 선택하면 다양한 회귀모형을 추정할 수 있음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endParaRPr lang="en-US" altLang="ko-KR" sz="16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0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1.1 </a:t>
            </a:r>
            <a:r>
              <a:rPr lang="ko-KR" altLang="en-US" dirty="0" smtClean="0">
                <a:ea typeface="굴림" pitchFamily="50" charset="-127"/>
              </a:rPr>
              <a:t>사전분석</a:t>
            </a:r>
            <a:r>
              <a:rPr lang="en-US" altLang="ko-KR" dirty="0" smtClean="0">
                <a:ea typeface="굴림" pitchFamily="50" charset="-127"/>
              </a:rPr>
              <a:t> - </a:t>
            </a:r>
            <a:r>
              <a:rPr lang="ko-KR" altLang="en-US" dirty="0" err="1" smtClean="0">
                <a:ea typeface="굴림" pitchFamily="50" charset="-127"/>
              </a:rPr>
              <a:t>산점도</a:t>
            </a:r>
            <a:r>
              <a:rPr lang="en-US" altLang="ko-KR" dirty="0" smtClean="0">
                <a:ea typeface="굴림" pitchFamily="50" charset="-127"/>
              </a:rPr>
              <a:t> (1)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26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1763524"/>
            <a:ext cx="37444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그래프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도표작성기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산점도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그리기 메뉴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97493"/>
            <a:ext cx="3610644" cy="401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284984"/>
            <a:ext cx="2016224" cy="162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988840"/>
            <a:ext cx="2019422" cy="160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653136"/>
            <a:ext cx="1994759" cy="159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16016" y="1681063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34964" y="4678536"/>
            <a:ext cx="576064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1492" y="5288508"/>
            <a:ext cx="72008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1.1 </a:t>
            </a:r>
            <a:r>
              <a:rPr lang="ko-KR" altLang="en-US" dirty="0" smtClean="0">
                <a:ea typeface="굴림" pitchFamily="50" charset="-127"/>
              </a:rPr>
              <a:t>사전분석</a:t>
            </a:r>
            <a:r>
              <a:rPr lang="en-US" altLang="ko-KR" dirty="0" smtClean="0">
                <a:ea typeface="굴림" pitchFamily="50" charset="-127"/>
              </a:rPr>
              <a:t> - </a:t>
            </a:r>
            <a:r>
              <a:rPr lang="ko-KR" altLang="en-US" dirty="0" err="1" smtClean="0">
                <a:ea typeface="굴림" pitchFamily="50" charset="-127"/>
              </a:rPr>
              <a:t>산점도</a:t>
            </a:r>
            <a:r>
              <a:rPr lang="en-US" altLang="ko-KR" dirty="0" smtClean="0">
                <a:ea typeface="굴림" pitchFamily="50" charset="-127"/>
              </a:rPr>
              <a:t> (2)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27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96" y="2102584"/>
            <a:ext cx="3586124" cy="39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412776"/>
            <a:ext cx="497707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1921980" y="4876988"/>
            <a:ext cx="576064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2920" y="5067612"/>
            <a:ext cx="72008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한 번에 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산점도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그리기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9912" y="1124744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34049" y="1446684"/>
            <a:ext cx="4346451" cy="6861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1.2 </a:t>
            </a:r>
            <a:r>
              <a:rPr lang="ko-KR" altLang="en-US" dirty="0" smtClean="0">
                <a:ea typeface="굴림" pitchFamily="50" charset="-127"/>
              </a:rPr>
              <a:t>사전분석</a:t>
            </a:r>
            <a:r>
              <a:rPr lang="en-US" altLang="ko-KR" dirty="0" smtClean="0">
                <a:ea typeface="굴림" pitchFamily="50" charset="-127"/>
              </a:rPr>
              <a:t>- </a:t>
            </a:r>
            <a:r>
              <a:rPr lang="ko-KR" altLang="en-US" dirty="0" smtClean="0">
                <a:ea typeface="굴림" pitchFamily="50" charset="-127"/>
              </a:rPr>
              <a:t>상관계수 </a:t>
            </a:r>
            <a:r>
              <a:rPr lang="en-US" altLang="ko-KR" dirty="0" smtClean="0">
                <a:ea typeface="굴림" pitchFamily="50" charset="-127"/>
              </a:rPr>
              <a:t>(1)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28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1763524"/>
            <a:ext cx="5400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상관분석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이변량상관분석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상관분석 분석 메뉴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628404"/>
            <a:ext cx="387844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4572000" y="5652740"/>
            <a:ext cx="64807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83968" y="5398616"/>
            <a:ext cx="1512168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51660" y="4572620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72200" y="2132856"/>
            <a:ext cx="1440160" cy="77914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상관관계를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보고자하는</a:t>
            </a:r>
            <a:r>
              <a:rPr lang="ko-KR" altLang="en-US" sz="1200" dirty="0" smtClean="0">
                <a:solidFill>
                  <a:schemeClr val="tx1"/>
                </a:solidFill>
              </a:rPr>
              <a:t> 변수들을 모두 지정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2"/>
            <a:ext cx="278881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4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1.2 </a:t>
            </a:r>
            <a:r>
              <a:rPr lang="ko-KR" altLang="en-US" dirty="0" smtClean="0">
                <a:ea typeface="굴림" pitchFamily="50" charset="-127"/>
              </a:rPr>
              <a:t>사전분석</a:t>
            </a:r>
            <a:r>
              <a:rPr lang="en-US" altLang="ko-KR" dirty="0" smtClean="0">
                <a:ea typeface="굴림" pitchFamily="50" charset="-127"/>
              </a:rPr>
              <a:t>- </a:t>
            </a:r>
            <a:r>
              <a:rPr lang="ko-KR" altLang="en-US" dirty="0" smtClean="0">
                <a:ea typeface="굴림" pitchFamily="50" charset="-127"/>
              </a:rPr>
              <a:t>상관계수</a:t>
            </a:r>
            <a:r>
              <a:rPr lang="en-US" altLang="ko-KR" dirty="0" smtClean="0">
                <a:ea typeface="굴림" pitchFamily="50" charset="-127"/>
              </a:rPr>
              <a:t> (2)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29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196752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904" y="1245232"/>
            <a:ext cx="60769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1557189" y="1446684"/>
            <a:ext cx="6192688" cy="936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23864" y="6093296"/>
            <a:ext cx="2808312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94287"/>
            <a:ext cx="5976664" cy="410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1. SPSS </a:t>
            </a:r>
            <a:r>
              <a:rPr lang="ko-KR" altLang="en-US" dirty="0" smtClean="0">
                <a:ea typeface="굴림" pitchFamily="50" charset="-127"/>
              </a:rPr>
              <a:t>소개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3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1763524"/>
            <a:ext cx="77048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시작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모든 프로그램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IBM SPSS Statistics &gt; IBM SPSS Statistics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SPSS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프로그램 실행하기</a:t>
            </a:r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429000"/>
            <a:ext cx="3199980" cy="235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모서리가 둥근 직사각형 26"/>
          <p:cNvSpPr/>
          <p:nvPr/>
        </p:nvSpPr>
        <p:spPr>
          <a:xfrm>
            <a:off x="4427984" y="5517232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62816" y="3343344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926888" y="3356992"/>
            <a:ext cx="1656184" cy="648072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데이터편집기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4638" y="3140968"/>
            <a:ext cx="412521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사각형 설명선 12"/>
          <p:cNvSpPr/>
          <p:nvPr/>
        </p:nvSpPr>
        <p:spPr>
          <a:xfrm>
            <a:off x="7020272" y="5373216"/>
            <a:ext cx="1656184" cy="648072"/>
          </a:xfrm>
          <a:prstGeom prst="wedgeRoundRectCallout">
            <a:avLst>
              <a:gd name="adj1" fmla="val -60387"/>
              <a:gd name="adj2" fmla="val -158199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출력결과 보기 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1.3 </a:t>
            </a:r>
            <a:r>
              <a:rPr lang="ko-KR" altLang="en-US" dirty="0" smtClean="0">
                <a:ea typeface="굴림" pitchFamily="50" charset="-127"/>
              </a:rPr>
              <a:t>단순회귀분석</a:t>
            </a:r>
            <a:r>
              <a:rPr lang="en-US" altLang="ko-KR" dirty="0" smtClean="0">
                <a:ea typeface="굴림" pitchFamily="50" charset="-127"/>
              </a:rPr>
              <a:t>(1)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30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2555612"/>
            <a:ext cx="273630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회귀분석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선형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12356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회귀분석 메뉴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051" y="2996952"/>
            <a:ext cx="254536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204864"/>
            <a:ext cx="4032448" cy="327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788024" y="2556396"/>
            <a:ext cx="158417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88024" y="3331592"/>
            <a:ext cx="158417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508104" y="2307436"/>
            <a:ext cx="1440160" cy="635124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종속변수와 독립변수를 지정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573016"/>
            <a:ext cx="2226568" cy="28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660232" y="4919960"/>
            <a:ext cx="158417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067944" y="5661248"/>
            <a:ext cx="2592288" cy="648072"/>
          </a:xfrm>
          <a:prstGeom prst="wedgeRoundRectCallout">
            <a:avLst>
              <a:gd name="adj1" fmla="val 50400"/>
              <a:gd name="adj2" fmla="val -133685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절편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상수항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없는 회귀 직선을 구하고 싶을 때 옵션 체크해제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90816" y="3056260"/>
            <a:ext cx="648072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접힌 도형 16"/>
          <p:cNvSpPr/>
          <p:nvPr/>
        </p:nvSpPr>
        <p:spPr>
          <a:xfrm>
            <a:off x="251520" y="1315368"/>
            <a:ext cx="8568952" cy="792088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예제데이터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_1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x1 </a:t>
            </a:r>
            <a:r>
              <a:rPr lang="ko-KR" altLang="en-US" sz="1600" dirty="0" smtClean="0">
                <a:solidFill>
                  <a:schemeClr val="tx1"/>
                </a:solidFill>
              </a:rPr>
              <a:t>설명변수로 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r>
              <a:rPr lang="ko-KR" altLang="en-US" sz="1600" dirty="0" smtClean="0">
                <a:solidFill>
                  <a:schemeClr val="tx1"/>
                </a:solidFill>
              </a:rPr>
              <a:t>를 예측하는 단순회귀모형을 추정하라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1.3 </a:t>
            </a:r>
            <a:r>
              <a:rPr lang="ko-KR" altLang="en-US" dirty="0" smtClean="0">
                <a:ea typeface="굴림" pitchFamily="50" charset="-127"/>
              </a:rPr>
              <a:t>단순회귀분석</a:t>
            </a:r>
            <a:r>
              <a:rPr lang="en-US" altLang="ko-KR" dirty="0" smtClean="0">
                <a:ea typeface="굴림" pitchFamily="50" charset="-127"/>
              </a:rPr>
              <a:t>(2)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31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68760"/>
            <a:ext cx="444090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3528" y="126876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43808" y="2924944"/>
            <a:ext cx="288032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52120" y="3966964"/>
            <a:ext cx="122413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75856" y="5682456"/>
            <a:ext cx="64807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36828" y="5686648"/>
            <a:ext cx="64807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 </a:t>
            </a:r>
            <a:r>
              <a:rPr lang="ko-KR" altLang="en-US" dirty="0" smtClean="0">
                <a:ea typeface="굴림" pitchFamily="50" charset="-127"/>
              </a:rPr>
              <a:t>분산분석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32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분산분석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ltGray">
          <a:xfrm>
            <a:off x="687461" y="1725542"/>
            <a:ext cx="7700963" cy="307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분산분석은 실험계획의 결과를 분석하는데 사용될 뿐 아니라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조사 데이터에서 </a:t>
            </a:r>
            <a:r>
              <a:rPr lang="ko-KR" altLang="en-US" sz="1600" dirty="0" err="1" smtClean="0">
                <a:latin typeface="굴림" pitchFamily="50" charset="-127"/>
                <a:ea typeface="굴림" pitchFamily="50" charset="-127"/>
              </a:rPr>
              <a:t>여러가지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 그룹 변수에 따라 </a:t>
            </a:r>
            <a:r>
              <a:rPr lang="ko-KR" altLang="en-US" sz="1600" dirty="0" err="1" smtClean="0">
                <a:latin typeface="굴림" pitchFamily="50" charset="-127"/>
                <a:ea typeface="굴림" pitchFamily="50" charset="-127"/>
              </a:rPr>
              <a:t>연속형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 변수의 평균이 차이가 있는지 검정할 때 유용하게 사용됨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그룹변수가 하나일 때 일원배치 분산분석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두 개 이상일 때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이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(2)</a:t>
            </a:r>
            <a:r>
              <a:rPr lang="ko-KR" altLang="en-US" sz="1600" dirty="0" err="1" smtClean="0">
                <a:latin typeface="굴림" pitchFamily="50" charset="-127"/>
                <a:ea typeface="굴림" pitchFamily="50" charset="-127"/>
              </a:rPr>
              <a:t>원배치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 분산분석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 3</a:t>
            </a:r>
            <a:r>
              <a:rPr lang="ko-KR" altLang="en-US" sz="1600" dirty="0" err="1" smtClean="0">
                <a:latin typeface="굴림" pitchFamily="50" charset="-127"/>
                <a:ea typeface="굴림" pitchFamily="50" charset="-127"/>
              </a:rPr>
              <a:t>원배치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 분산분석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,…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이라고 정의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이원배치 이상의 분산분석에서는 각 그룹변수의 상호작용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교호작용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)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효과까지 검정하게 됨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SPSS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에서는 평균비교 메뉴에서 일원배치분산분석을 간단히 수행할 수 있으며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이원배치 이상과 블록이 있는 실험에 대한 검정은 일반선형모형 메뉴의 </a:t>
            </a:r>
            <a:r>
              <a:rPr lang="ko-KR" altLang="en-US" sz="1600" dirty="0" err="1" smtClean="0">
                <a:latin typeface="굴림" pitchFamily="50" charset="-127"/>
                <a:ea typeface="굴림" pitchFamily="50" charset="-127"/>
              </a:rPr>
              <a:t>일변량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종속변수 개수가 하나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 메뉴에서 수행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marL="266700" indent="-266700" algn="l">
              <a:lnSpc>
                <a:spcPct val="110000"/>
              </a:lnSpc>
              <a:buFont typeface="굴림" pitchFamily="50" charset="-127"/>
              <a:buChar char="−"/>
            </a:pPr>
            <a:endParaRPr lang="en-US" altLang="ko-KR" sz="16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8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접힌 도형 21"/>
          <p:cNvSpPr/>
          <p:nvPr/>
        </p:nvSpPr>
        <p:spPr>
          <a:xfrm>
            <a:off x="4788024" y="1340768"/>
            <a:ext cx="4176464" cy="1512168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예제데이터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_2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</a:rPr>
              <a:t>대의 서로 다른 기계의 반응속도를 측정하였다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기계별로</a:t>
            </a:r>
            <a:r>
              <a:rPr lang="ko-KR" altLang="en-US" sz="1600" dirty="0" smtClean="0">
                <a:solidFill>
                  <a:schemeClr val="tx1"/>
                </a:solidFill>
              </a:rPr>
              <a:t> 반응속도가 다른지를 유의수준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검증하라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</a:t>
            </a:r>
            <a:r>
              <a:rPr lang="ko-KR" altLang="en-US" dirty="0" smtClean="0">
                <a:ea typeface="굴림" pitchFamily="50" charset="-127"/>
              </a:rPr>
              <a:t>일원배치 분산분석 </a:t>
            </a:r>
            <a:r>
              <a:rPr lang="en-US" altLang="ko-KR" dirty="0" smtClean="0">
                <a:ea typeface="굴림" pitchFamily="50" charset="-127"/>
              </a:rPr>
              <a:t>(1)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33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44824"/>
            <a:ext cx="42484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평균비교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일원배치 분산분석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4754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일원배치 분산분석 메뉴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431926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05064"/>
            <a:ext cx="3816424" cy="218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051770"/>
            <a:ext cx="17716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5868144" y="4437112"/>
            <a:ext cx="86409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68144" y="4725144"/>
            <a:ext cx="86409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48264" y="3987874"/>
            <a:ext cx="144016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48264" y="4779962"/>
            <a:ext cx="144016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27872" y="3240272"/>
            <a:ext cx="93610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123728" y="2636912"/>
            <a:ext cx="1440160" cy="41910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사후분석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364088" y="2979762"/>
            <a:ext cx="1440160" cy="779140"/>
          </a:xfrm>
          <a:prstGeom prst="wedgeRoundRectCallout">
            <a:avLst>
              <a:gd name="adj1" fmla="val 53908"/>
              <a:gd name="adj2" fmla="val 12957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옵션에서 분산동질성 검정 및 평균도표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717032"/>
            <a:ext cx="308028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</a:t>
            </a:r>
            <a:r>
              <a:rPr lang="ko-KR" altLang="en-US" dirty="0" smtClean="0">
                <a:ea typeface="굴림" pitchFamily="50" charset="-127"/>
              </a:rPr>
              <a:t>일원배치 분산분석 </a:t>
            </a:r>
            <a:r>
              <a:rPr lang="en-US" altLang="ko-KR" dirty="0" smtClean="0">
                <a:ea typeface="굴림" pitchFamily="50" charset="-127"/>
              </a:rPr>
              <a:t>(2)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34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0"/>
            <a:ext cx="4608512" cy="305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4" cstate="print"/>
          <a:srcRect t="29425"/>
          <a:stretch>
            <a:fillRect/>
          </a:stretch>
        </p:blipFill>
        <p:spPr bwMode="auto">
          <a:xfrm>
            <a:off x="5436096" y="1412776"/>
            <a:ext cx="3067050" cy="224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79512" y="130266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6056" y="127726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사후검정 결과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67944" y="3920356"/>
            <a:ext cx="864096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2852936"/>
            <a:ext cx="86409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32240" y="2276872"/>
            <a:ext cx="86409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09036" y="2708920"/>
            <a:ext cx="86409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64088" y="2276872"/>
            <a:ext cx="43204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64088" y="2721620"/>
            <a:ext cx="43204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380312" y="1052736"/>
            <a:ext cx="1440160" cy="77914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기계 </a:t>
            </a:r>
            <a:r>
              <a:rPr lang="en-US" altLang="ko-KR" sz="1200" dirty="0" smtClean="0">
                <a:solidFill>
                  <a:schemeClr val="tx1"/>
                </a:solidFill>
              </a:rPr>
              <a:t>1,3</a:t>
            </a:r>
            <a:r>
              <a:rPr lang="ko-KR" altLang="en-US" sz="1200" dirty="0" smtClean="0">
                <a:solidFill>
                  <a:schemeClr val="tx1"/>
                </a:solidFill>
              </a:rPr>
              <a:t>과 </a:t>
            </a:r>
            <a:r>
              <a:rPr lang="en-US" altLang="ko-KR" sz="1200" dirty="0" smtClean="0">
                <a:solidFill>
                  <a:schemeClr val="tx1"/>
                </a:solidFill>
              </a:rPr>
              <a:t>2,4</a:t>
            </a:r>
            <a:r>
              <a:rPr lang="ko-KR" altLang="en-US" sz="1200" dirty="0" smtClean="0">
                <a:solidFill>
                  <a:schemeClr val="tx1"/>
                </a:solidFill>
              </a:rPr>
              <a:t>가 비슷한 평균을 가진 집단으로 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7524328" y="3717032"/>
            <a:ext cx="1440160" cy="41910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평균의 그래프로 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147248" cy="7239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 </a:t>
            </a:r>
            <a:r>
              <a:rPr lang="ko-KR" altLang="en-US" dirty="0" smtClean="0">
                <a:ea typeface="굴림" pitchFamily="50" charset="-127"/>
              </a:rPr>
              <a:t>범주형 자료분석 </a:t>
            </a:r>
            <a:r>
              <a:rPr lang="en-US" altLang="ko-KR" dirty="0" smtClean="0">
                <a:ea typeface="굴림" pitchFamily="50" charset="-127"/>
              </a:rPr>
              <a:t>(1)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35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모서리가 접힌 도형 6"/>
          <p:cNvSpPr/>
          <p:nvPr/>
        </p:nvSpPr>
        <p:spPr>
          <a:xfrm>
            <a:off x="251520" y="1412776"/>
            <a:ext cx="8640960" cy="1512168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예제데이터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_4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20XX</a:t>
            </a:r>
            <a:r>
              <a:rPr lang="ko-KR" altLang="en-US" sz="1600" dirty="0" smtClean="0">
                <a:solidFill>
                  <a:schemeClr val="tx1"/>
                </a:solidFill>
              </a:rPr>
              <a:t>년 대선 후보 중 당선이 유력한 두 명의 후보가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20</a:t>
            </a:r>
            <a:r>
              <a:rPr lang="ko-KR" altLang="en-US" sz="1600" dirty="0" smtClean="0">
                <a:solidFill>
                  <a:schemeClr val="tx1"/>
                </a:solidFill>
              </a:rPr>
              <a:t>세</a:t>
            </a:r>
            <a:r>
              <a:rPr lang="en-US" altLang="ko-KR" sz="1600" dirty="0" smtClean="0">
                <a:solidFill>
                  <a:schemeClr val="tx1"/>
                </a:solidFill>
              </a:rPr>
              <a:t>- 49</a:t>
            </a:r>
            <a:r>
              <a:rPr lang="ko-KR" altLang="en-US" sz="1600" dirty="0" smtClean="0">
                <a:solidFill>
                  <a:schemeClr val="tx1"/>
                </a:solidFill>
              </a:rPr>
              <a:t>세 총 </a:t>
            </a:r>
            <a:r>
              <a:rPr lang="en-US" altLang="ko-KR" sz="1600" dirty="0" smtClean="0">
                <a:solidFill>
                  <a:schemeClr val="tx1"/>
                </a:solidFill>
              </a:rPr>
              <a:t>201 </a:t>
            </a:r>
            <a:r>
              <a:rPr lang="ko-KR" altLang="en-US" sz="1600" dirty="0" smtClean="0">
                <a:solidFill>
                  <a:schemeClr val="tx1"/>
                </a:solidFill>
              </a:rPr>
              <a:t>명의 유권자를 랜덤 표본 추출하여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A, B </a:t>
            </a:r>
            <a:r>
              <a:rPr lang="ko-KR" altLang="en-US" sz="1600" dirty="0" smtClean="0">
                <a:solidFill>
                  <a:schemeClr val="tx1"/>
                </a:solidFill>
              </a:rPr>
              <a:t>후보에 대한 지지여부를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조사하였더니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 연령대별로 후보의 지지도가 다를 것으로 예상된다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유의 수준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이에 대한 검증을 실시하라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808" y="5035242"/>
            <a:ext cx="594015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분석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표 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[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표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]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탭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검증하고자 하는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분할표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생성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[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검정통계량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]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탭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독립성검정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카이제곱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)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옵션에 체크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1800" y="465313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카이제곱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테스트 메뉴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36" y="3429000"/>
            <a:ext cx="1908248" cy="277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717032"/>
            <a:ext cx="6264696" cy="49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3528" y="3049215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데이터 및 변수의 확인</a:t>
            </a:r>
          </a:p>
        </p:txBody>
      </p:sp>
    </p:spTree>
    <p:extLst>
      <p:ext uri="{BB962C8B-B14F-4D97-AF65-F5344CB8AC3E}">
        <p14:creationId xmlns:p14="http://schemas.microsoft.com/office/powerpoint/2010/main" val="3941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/>
              <a:pPr/>
              <a:t>36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4420344" cy="397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6458" y="2348880"/>
            <a:ext cx="439602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147248" cy="7239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 </a:t>
            </a:r>
            <a:r>
              <a:rPr lang="ko-KR" altLang="en-US" dirty="0" smtClean="0">
                <a:ea typeface="굴림" pitchFamily="50" charset="-127"/>
              </a:rPr>
              <a:t>범주형 자료분석 </a:t>
            </a:r>
            <a:r>
              <a:rPr lang="en-US" altLang="ko-KR" dirty="0" smtClean="0">
                <a:ea typeface="굴림" pitchFamily="50" charset="-127"/>
              </a:rPr>
              <a:t>(2)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412776"/>
            <a:ext cx="504056" cy="391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09378" y="4118016"/>
            <a:ext cx="3600400" cy="3190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9570" y="2492896"/>
            <a:ext cx="648072" cy="391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3648" y="2060848"/>
            <a:ext cx="2880320" cy="10081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707904" y="1124744"/>
            <a:ext cx="1368152" cy="77914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검증에 필요한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분할표</a:t>
            </a:r>
            <a:r>
              <a:rPr lang="ko-KR" altLang="en-US" sz="1200" dirty="0" smtClean="0">
                <a:solidFill>
                  <a:schemeClr val="tx1"/>
                </a:solidFill>
              </a:rPr>
              <a:t> 적용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440674" y="3068960"/>
            <a:ext cx="1584176" cy="77914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카이제곱</a:t>
            </a:r>
            <a:r>
              <a:rPr lang="ko-KR" altLang="en-US" sz="1200" dirty="0" smtClean="0">
                <a:solidFill>
                  <a:schemeClr val="tx1"/>
                </a:solidFill>
              </a:rPr>
              <a:t> 테스트 옵션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504570" y="2132856"/>
            <a:ext cx="1224136" cy="491108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탭을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147248" cy="7239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 </a:t>
            </a:r>
            <a:r>
              <a:rPr lang="ko-KR" altLang="en-US" dirty="0" smtClean="0">
                <a:ea typeface="굴림" pitchFamily="50" charset="-127"/>
              </a:rPr>
              <a:t>범주형 자료분석 </a:t>
            </a:r>
            <a:r>
              <a:rPr lang="en-US" altLang="ko-KR" dirty="0" smtClean="0">
                <a:ea typeface="굴림" pitchFamily="50" charset="-127"/>
              </a:rPr>
              <a:t>(3)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844824"/>
            <a:ext cx="33528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1484784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결과 확인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580112" y="1268760"/>
            <a:ext cx="936104" cy="491108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분할표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148064" y="3573016"/>
            <a:ext cx="1296144" cy="72008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카이제곱</a:t>
            </a:r>
            <a:r>
              <a:rPr lang="ko-KR" altLang="en-US" sz="1200" dirty="0" smtClean="0">
                <a:solidFill>
                  <a:schemeClr val="tx1"/>
                </a:solidFill>
              </a:rPr>
              <a:t> 검정 결과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55976" y="4509120"/>
            <a:ext cx="648072" cy="391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27784" y="5129896"/>
            <a:ext cx="1944216" cy="391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147248" cy="7239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 </a:t>
            </a:r>
            <a:r>
              <a:rPr lang="ko-KR" altLang="en-US" dirty="0" smtClean="0">
                <a:ea typeface="굴림" pitchFamily="50" charset="-127"/>
              </a:rPr>
              <a:t>범주형 자료분석 </a:t>
            </a:r>
            <a:r>
              <a:rPr lang="en-US" altLang="ko-KR" dirty="0" smtClean="0">
                <a:ea typeface="굴림" pitchFamily="50" charset="-127"/>
              </a:rPr>
              <a:t>(4)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34076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데이터가 분할표의 형태로 주어진다면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??</a:t>
            </a:r>
            <a:endParaRPr lang="ko-KR" altLang="en-US" b="1" dirty="0" smtClean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059832" y="2960948"/>
          <a:ext cx="4320480" cy="1260140"/>
        </p:xfrm>
        <a:graphic>
          <a:graphicData uri="http://schemas.openxmlformats.org/drawingml/2006/table">
            <a:tbl>
              <a:tblPr/>
              <a:tblGrid>
                <a:gridCol w="1440160"/>
                <a:gridCol w="1440160"/>
                <a:gridCol w="1440160"/>
              </a:tblGrid>
              <a:tr h="25202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 유권자 대상 후보 지지여부 조사결과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77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53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17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99592" y="4705399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입력 데이터  확인</a:t>
            </a:r>
          </a:p>
        </p:txBody>
      </p:sp>
      <p:sp>
        <p:nvSpPr>
          <p:cNvPr id="18" name="모서리가 접힌 도형 17"/>
          <p:cNvSpPr/>
          <p:nvPr/>
        </p:nvSpPr>
        <p:spPr>
          <a:xfrm>
            <a:off x="503040" y="1772816"/>
            <a:ext cx="8640960" cy="1080120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예제데이터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_4_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분할표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예제데이터 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</a:rPr>
              <a:t>의 분할표 형태로 자료가 주어졌을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유의수준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연령대별 후보 지지율에 대한 카이제곱 검정을 수행하라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653136"/>
            <a:ext cx="3456384" cy="165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899592" y="2924944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주어진 데이터 형태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4932040" y="4365104"/>
            <a:ext cx="504056" cy="21602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147248" cy="7239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 </a:t>
            </a:r>
            <a:r>
              <a:rPr lang="ko-KR" altLang="en-US" dirty="0" smtClean="0">
                <a:ea typeface="굴림" pitchFamily="50" charset="-127"/>
              </a:rPr>
              <a:t>범주형 자료분석 </a:t>
            </a:r>
            <a:r>
              <a:rPr lang="en-US" altLang="ko-KR" dirty="0" smtClean="0">
                <a:ea typeface="굴림" pitchFamily="50" charset="-127"/>
              </a:rPr>
              <a:t>(5)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7824" y="1844824"/>
            <a:ext cx="547260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데이터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가중케이스 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가중케이스 지정 옵션에 체크 후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빈도변수에 해당변수 지정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331476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요약된 범주형 자료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분할표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의 빈도 변수 정의하기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852936"/>
            <a:ext cx="41243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03305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467544" y="5949280"/>
            <a:ext cx="1944216" cy="391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72200" y="3645024"/>
            <a:ext cx="1944216" cy="4631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984864" y="3401704"/>
            <a:ext cx="288032" cy="3190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499992" y="5445224"/>
            <a:ext cx="3888432" cy="864096"/>
          </a:xfrm>
          <a:prstGeom prst="wedgeRoundRectCallout">
            <a:avLst>
              <a:gd name="adj1" fmla="val -59621"/>
              <a:gd name="adj2" fmla="val 22567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나머지 과정은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예제데이터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_4</a:t>
            </a:r>
            <a:r>
              <a:rPr lang="ko-KR" altLang="en-US" sz="1600" dirty="0" smtClean="0">
                <a:solidFill>
                  <a:srgbClr val="FF0000"/>
                </a:solidFill>
              </a:rPr>
              <a:t>의 분석과 동일하게 진행합니다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</a:rPr>
              <a:t>결과를 확인해보세요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ko-KR" altLang="en-US" sz="1600" dirty="0" smtClean="0">
                <a:solidFill>
                  <a:srgbClr val="FF0000"/>
                </a:solidFill>
              </a:rPr>
              <a:t> 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941168"/>
            <a:ext cx="1123950" cy="140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46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 </a:t>
            </a:r>
            <a:r>
              <a:rPr lang="ko-KR" altLang="en-US" dirty="0" smtClean="0">
                <a:ea typeface="굴림" pitchFamily="50" charset="-127"/>
              </a:rPr>
              <a:t>데이터의 입력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4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314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SPSS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프로그램의 데이터 입력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663632"/>
            <a:ext cx="69847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직접 입력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SPSS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데이터 형식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(.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sav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파일 불러오기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엑셀 데이터 불러오기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텍스트 데이터 불러오기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Database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데이터 불러오기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92376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실습에 사용할 예제 데이터 설명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실습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예제데이터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xlsx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238799"/>
            <a:ext cx="82089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확률 및 통계학 수강자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30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명의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ID,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학년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성별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중간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기말고사 성적 데이터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ID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는 수강자를 구분하기 위하여 의미 없이 부여한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1-30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까지의 숫자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학년은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1, 2, 3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학년으로 구성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성별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은 남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여로 구성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성별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는 남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= 1,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여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= 0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로 입력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중간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기말 고사 성적 데이터는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연속형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숫자 값으로 구성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</a:t>
            </a:r>
            <a:r>
              <a:rPr lang="ko-KR" altLang="en-US" dirty="0" smtClean="0">
                <a:ea typeface="굴림" pitchFamily="50" charset="-127"/>
              </a:rPr>
              <a:t>직접 입력 </a:t>
            </a:r>
            <a:r>
              <a:rPr lang="en-US" altLang="ko-KR" dirty="0" smtClean="0">
                <a:ea typeface="굴림" pitchFamily="50" charset="-127"/>
              </a:rPr>
              <a:t>– </a:t>
            </a:r>
            <a:r>
              <a:rPr lang="ko-KR" altLang="en-US" dirty="0" smtClean="0">
                <a:ea typeface="굴림" pitchFamily="50" charset="-127"/>
              </a:rPr>
              <a:t>데이터 보기 창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5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10424" y="1772816"/>
            <a:ext cx="7056784" cy="4752528"/>
            <a:chOff x="251520" y="1553977"/>
            <a:chExt cx="7173504" cy="4899359"/>
          </a:xfrm>
        </p:grpSpPr>
        <p:pic>
          <p:nvPicPr>
            <p:cNvPr id="4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232" y="1553977"/>
              <a:ext cx="7128792" cy="489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296232" y="5874457"/>
              <a:ext cx="1008112" cy="28803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98896" y="2562089"/>
              <a:ext cx="6192688" cy="28803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51520" y="2850121"/>
              <a:ext cx="864096" cy="27363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656272" y="3786225"/>
              <a:ext cx="864096" cy="432048"/>
            </a:xfrm>
            <a:prstGeom prst="wedgeRoundRectCallout">
              <a:avLst>
                <a:gd name="adj1" fmla="val -38962"/>
                <a:gd name="adj2" fmla="val 83980"/>
                <a:gd name="adj3" fmla="val 16667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개체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2600488" y="3210161"/>
              <a:ext cx="864096" cy="432048"/>
            </a:xfrm>
            <a:prstGeom prst="wedgeRoundRectCallout">
              <a:avLst>
                <a:gd name="adj1" fmla="val -38962"/>
                <a:gd name="adj2" fmla="val 83980"/>
                <a:gd name="adj3" fmla="val 16667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값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4040648" y="2130041"/>
              <a:ext cx="864096" cy="432048"/>
            </a:xfrm>
            <a:prstGeom prst="wedgeRoundRectCallout">
              <a:avLst>
                <a:gd name="adj1" fmla="val -38962"/>
                <a:gd name="adj2" fmla="val 83980"/>
                <a:gd name="adj3" fmla="val 16667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변수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3528" y="133147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데이터 편집기의 데이터보기 부분에 데이터를 입력합니다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 dirty="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</a:t>
            </a:r>
            <a:r>
              <a:rPr lang="ko-KR" altLang="en-US" dirty="0" smtClean="0">
                <a:ea typeface="굴림" pitchFamily="50" charset="-127"/>
              </a:rPr>
              <a:t>직접 입력 </a:t>
            </a:r>
            <a:r>
              <a:rPr lang="en-US" altLang="ko-KR" dirty="0" smtClean="0">
                <a:ea typeface="굴림" pitchFamily="50" charset="-127"/>
              </a:rPr>
              <a:t>– </a:t>
            </a:r>
            <a:r>
              <a:rPr lang="ko-KR" altLang="en-US" dirty="0" smtClean="0">
                <a:ea typeface="굴림" pitchFamily="50" charset="-127"/>
              </a:rPr>
              <a:t>변수 보기 창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6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756218" cy="451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133147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데이터 편집기의 변수보기 부분에 변수의 이름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유형 등을 입력합니다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01079" y="2564904"/>
            <a:ext cx="7847385" cy="25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2780928"/>
            <a:ext cx="720080" cy="2654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39552" y="4306044"/>
            <a:ext cx="1440160" cy="41910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변수 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148064" y="2132856"/>
            <a:ext cx="2232248" cy="41910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smtClean="0">
                <a:solidFill>
                  <a:schemeClr val="tx1"/>
                </a:solidFill>
              </a:rPr>
              <a:t>변수의 특성 정의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</a:t>
            </a:r>
            <a:r>
              <a:rPr lang="ko-KR" altLang="en-US" dirty="0" smtClean="0">
                <a:ea typeface="굴림" pitchFamily="50" charset="-127"/>
              </a:rPr>
              <a:t>직접 입력 </a:t>
            </a:r>
            <a:r>
              <a:rPr lang="en-US" altLang="ko-KR" dirty="0" smtClean="0">
                <a:ea typeface="굴림" pitchFamily="50" charset="-127"/>
              </a:rPr>
              <a:t>– </a:t>
            </a:r>
            <a:r>
              <a:rPr lang="ko-KR" altLang="en-US" dirty="0" smtClean="0">
                <a:ea typeface="굴림" pitchFamily="50" charset="-127"/>
              </a:rPr>
              <a:t>변수 정의하기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7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3147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데이터 편집기의 변수보기 부분에 변수의 이름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유형 등을 입력합니다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892480" cy="299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221088"/>
            <a:ext cx="366155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사각형 설명선 12"/>
          <p:cNvSpPr/>
          <p:nvPr/>
        </p:nvSpPr>
        <p:spPr>
          <a:xfrm>
            <a:off x="1115616" y="2132856"/>
            <a:ext cx="936104" cy="41910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변수이름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123728" y="1988840"/>
            <a:ext cx="936104" cy="563116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숫자형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문자형</a:t>
            </a:r>
            <a:r>
              <a:rPr lang="en-US" altLang="ko-KR" sz="1200" dirty="0" smtClean="0">
                <a:solidFill>
                  <a:schemeClr val="tx1"/>
                </a:solidFill>
              </a:rPr>
              <a:t>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067944" y="2132856"/>
            <a:ext cx="936104" cy="41910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변수설명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283968" y="3892112"/>
            <a:ext cx="2448272" cy="305448"/>
          </a:xfrm>
          <a:prstGeom prst="wedgeRoundRectCallout">
            <a:avLst>
              <a:gd name="adj1" fmla="val 1839"/>
              <a:gd name="adj2" fmla="val -439165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명목형</a:t>
            </a:r>
            <a:r>
              <a:rPr lang="ko-KR" altLang="en-US" sz="1200" dirty="0" smtClean="0">
                <a:solidFill>
                  <a:schemeClr val="tx1"/>
                </a:solidFill>
              </a:rPr>
              <a:t> 변수의 값 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940152" y="2115440"/>
            <a:ext cx="1224136" cy="41910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결측값정의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40352" y="2132856"/>
            <a:ext cx="1224136" cy="419100"/>
          </a:xfrm>
          <a:prstGeom prst="wedgeRoundRectCallout">
            <a:avLst>
              <a:gd name="adj1" fmla="val -4400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변수척도 정의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접힌 도형 19"/>
          <p:cNvSpPr/>
          <p:nvPr/>
        </p:nvSpPr>
        <p:spPr>
          <a:xfrm>
            <a:off x="251520" y="5013176"/>
            <a:ext cx="4608512" cy="1296144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변수보기 창에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1.</a:t>
            </a:r>
            <a:r>
              <a:rPr lang="ko-KR" altLang="en-US" sz="1600" dirty="0" smtClean="0">
                <a:solidFill>
                  <a:schemeClr val="tx1"/>
                </a:solidFill>
              </a:rPr>
              <a:t>예제데이터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xlsx</a:t>
            </a:r>
            <a:r>
              <a:rPr lang="en-US" altLang="ko-KR" sz="1600" dirty="0" smtClean="0">
                <a:solidFill>
                  <a:schemeClr val="tx1"/>
                </a:solidFill>
              </a:rPr>
              <a:t>’ </a:t>
            </a:r>
            <a:r>
              <a:rPr lang="ko-KR" altLang="en-US" sz="1600" dirty="0" smtClean="0">
                <a:solidFill>
                  <a:schemeClr val="tx1"/>
                </a:solidFill>
              </a:rPr>
              <a:t>의 변수를 입력해 봅니다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66900"/>
            <a:ext cx="5904656" cy="448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</a:t>
            </a:r>
            <a:r>
              <a:rPr lang="ko-KR" altLang="en-US" dirty="0" smtClean="0">
                <a:ea typeface="굴림" pitchFamily="50" charset="-127"/>
              </a:rPr>
              <a:t>직접 입력 </a:t>
            </a:r>
            <a:r>
              <a:rPr lang="en-US" altLang="ko-KR" dirty="0" smtClean="0">
                <a:ea typeface="굴림" pitchFamily="50" charset="-127"/>
              </a:rPr>
              <a:t>– </a:t>
            </a:r>
            <a:r>
              <a:rPr lang="ko-KR" altLang="en-US" dirty="0" smtClean="0">
                <a:ea typeface="굴림" pitchFamily="50" charset="-127"/>
              </a:rPr>
              <a:t>데이터 입력하기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pPr/>
              <a:t>8</a:t>
            </a:fld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3147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변수가 정의되면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데이터 보기 창에서 데이터 값을 입력합니다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모서리가 접힌 도형 19"/>
          <p:cNvSpPr/>
          <p:nvPr/>
        </p:nvSpPr>
        <p:spPr>
          <a:xfrm>
            <a:off x="4283968" y="4077072"/>
            <a:ext cx="4608512" cy="1296144"/>
          </a:xfrm>
          <a:prstGeom prst="foldedCorner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데이터보기 창의 각 </a:t>
            </a:r>
            <a:r>
              <a:rPr lang="en-US" altLang="ko-KR" sz="1600" dirty="0" smtClean="0">
                <a:solidFill>
                  <a:schemeClr val="tx1"/>
                </a:solidFill>
              </a:rPr>
              <a:t>cell</a:t>
            </a:r>
            <a:r>
              <a:rPr lang="ko-KR" altLang="en-US" sz="1600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1.</a:t>
            </a:r>
            <a:r>
              <a:rPr lang="ko-KR" altLang="en-US" sz="1600" dirty="0" smtClean="0">
                <a:solidFill>
                  <a:schemeClr val="tx1"/>
                </a:solidFill>
              </a:rPr>
              <a:t>예제데이터</a:t>
            </a:r>
            <a:r>
              <a:rPr lang="en-US" altLang="ko-KR" sz="1600" dirty="0" smtClean="0">
                <a:solidFill>
                  <a:schemeClr val="tx1"/>
                </a:solidFill>
              </a:rPr>
              <a:t> 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xlsx</a:t>
            </a:r>
            <a:r>
              <a:rPr lang="en-US" altLang="ko-KR" sz="1600" dirty="0" smtClean="0">
                <a:solidFill>
                  <a:schemeClr val="tx1"/>
                </a:solidFill>
              </a:rPr>
              <a:t>’ </a:t>
            </a:r>
            <a:r>
              <a:rPr lang="ko-KR" altLang="en-US" sz="1600" dirty="0" smtClean="0">
                <a:solidFill>
                  <a:schemeClr val="tx1"/>
                </a:solidFill>
              </a:rPr>
              <a:t>의 데이터값을 입력해 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BC96-649D-4AA8-96C7-F519C7FBDF21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57054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7696200" cy="7239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</a:t>
            </a:r>
            <a:r>
              <a:rPr lang="ko-KR" altLang="en-US" dirty="0" smtClean="0">
                <a:ea typeface="굴림" pitchFamily="50" charset="-127"/>
              </a:rPr>
              <a:t>직접 입력 </a:t>
            </a:r>
            <a:r>
              <a:rPr lang="en-US" altLang="ko-KR" dirty="0" smtClean="0">
                <a:ea typeface="굴림" pitchFamily="50" charset="-127"/>
              </a:rPr>
              <a:t>– </a:t>
            </a:r>
            <a:r>
              <a:rPr lang="ko-KR" altLang="en-US" dirty="0" smtClean="0">
                <a:ea typeface="굴림" pitchFamily="50" charset="-127"/>
              </a:rPr>
              <a:t>데이터 저장하기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924944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내가 원하는 폴더 지정</a:t>
            </a:r>
            <a:endParaRPr lang="ko-KR" altLang="en-US" sz="16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032" y="2911296"/>
            <a:ext cx="360040" cy="29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3568" y="1763524"/>
            <a:ext cx="77048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파일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저장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&gt;&gt;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저장하려는 경로 및 파일 이름 설정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저장버튼 클릭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3314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Wingdings" pitchFamily="2" charset="2"/>
              <a:buChar char="l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메뉴에서 데이터 저장하기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6928" y="4824448"/>
            <a:ext cx="1872208" cy="25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87824" y="3861048"/>
            <a:ext cx="2016224" cy="779140"/>
          </a:xfrm>
          <a:prstGeom prst="wedgeRoundRectCallout">
            <a:avLst>
              <a:gd name="adj1" fmla="val -38962"/>
              <a:gd name="adj2" fmla="val 83980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SPSS </a:t>
            </a:r>
            <a:r>
              <a:rPr lang="ko-KR" altLang="en-US" sz="1200" dirty="0" smtClean="0">
                <a:solidFill>
                  <a:schemeClr val="tx1"/>
                </a:solidFill>
              </a:rPr>
              <a:t>데이터 파일형식의 확장자가 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sav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2TGp_think_light_v3">
  <a:themeElements>
    <a:clrScheme name="Custom 35">
      <a:dk1>
        <a:srgbClr val="000000"/>
      </a:dk1>
      <a:lt1>
        <a:srgbClr val="FFFFFF"/>
      </a:lt1>
      <a:dk2>
        <a:srgbClr val="234B57"/>
      </a:dk2>
      <a:lt2>
        <a:srgbClr val="B2B2B2"/>
      </a:lt2>
      <a:accent1>
        <a:srgbClr val="57ABD1"/>
      </a:accent1>
      <a:accent2>
        <a:srgbClr val="3B997C"/>
      </a:accent2>
      <a:accent3>
        <a:srgbClr val="889CDC"/>
      </a:accent3>
      <a:accent4>
        <a:srgbClr val="7FBF6D"/>
      </a:accent4>
      <a:accent5>
        <a:srgbClr val="E39E6B"/>
      </a:accent5>
      <a:accent6>
        <a:srgbClr val="B76974"/>
      </a:accent6>
      <a:hlink>
        <a:srgbClr val="5979BF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b="1" dirty="0" smtClean="0">
            <a:latin typeface="굴림" pitchFamily="50" charset="-127"/>
            <a:ea typeface="굴림" pitchFamily="50" charset="-127"/>
          </a:defRPr>
        </a:defPPr>
      </a:lstStyle>
    </a:txDef>
  </a:objectDefaults>
  <a:extraClrSchemeLst>
    <a:extraClrScheme>
      <a:clrScheme name="01 1">
        <a:dk1>
          <a:srgbClr val="000000"/>
        </a:dk1>
        <a:lt1>
          <a:srgbClr val="FFFFFF"/>
        </a:lt1>
        <a:dk2>
          <a:srgbClr val="4D3727"/>
        </a:dk2>
        <a:lt2>
          <a:srgbClr val="B2B2B2"/>
        </a:lt2>
        <a:accent1>
          <a:srgbClr val="D5752D"/>
        </a:accent1>
        <a:accent2>
          <a:srgbClr val="859A3A"/>
        </a:accent2>
        <a:accent3>
          <a:srgbClr val="FFFFFF"/>
        </a:accent3>
        <a:accent4>
          <a:srgbClr val="000000"/>
        </a:accent4>
        <a:accent5>
          <a:srgbClr val="E7BDAD"/>
        </a:accent5>
        <a:accent6>
          <a:srgbClr val="788B34"/>
        </a:accent6>
        <a:hlink>
          <a:srgbClr val="A79D71"/>
        </a:hlink>
        <a:folHlink>
          <a:srgbClr val="89B3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30311D"/>
        </a:dk1>
        <a:lt1>
          <a:srgbClr val="FFFFFF"/>
        </a:lt1>
        <a:dk2>
          <a:srgbClr val="384517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B6A436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000000"/>
        </a:dk1>
        <a:lt1>
          <a:srgbClr val="FFFFFF"/>
        </a:lt1>
        <a:dk2>
          <a:srgbClr val="234B57"/>
        </a:dk2>
        <a:lt2>
          <a:srgbClr val="B2B2B2"/>
        </a:lt2>
        <a:accent1>
          <a:srgbClr val="57ABD1"/>
        </a:accent1>
        <a:accent2>
          <a:srgbClr val="3B997C"/>
        </a:accent2>
        <a:accent3>
          <a:srgbClr val="FFFFFF"/>
        </a:accent3>
        <a:accent4>
          <a:srgbClr val="000000"/>
        </a:accent4>
        <a:accent5>
          <a:srgbClr val="B4D2E5"/>
        </a:accent5>
        <a:accent6>
          <a:srgbClr val="358A70"/>
        </a:accent6>
        <a:hlink>
          <a:srgbClr val="5979B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1706</Words>
  <Application>Microsoft Office PowerPoint</Application>
  <PresentationFormat>화면 슬라이드 쇼(4:3)</PresentationFormat>
  <Paragraphs>297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굴림</vt:lpstr>
      <vt:lpstr>맑은 고딕</vt:lpstr>
      <vt:lpstr>Arial</vt:lpstr>
      <vt:lpstr>Verdana</vt:lpstr>
      <vt:lpstr>Wingdings</vt:lpstr>
      <vt:lpstr>222TGp_think_light_v3</vt:lpstr>
      <vt:lpstr>확률 및 통계학</vt:lpstr>
      <vt:lpstr>PowerPoint 프레젠테이션</vt:lpstr>
      <vt:lpstr>1. SPSS 소개</vt:lpstr>
      <vt:lpstr>2. 데이터의 입력</vt:lpstr>
      <vt:lpstr>2.1 직접 입력 – 데이터 보기 창</vt:lpstr>
      <vt:lpstr>2.1 직접 입력 – 변수 보기 창</vt:lpstr>
      <vt:lpstr>2.1 직접 입력 – 변수 정의하기</vt:lpstr>
      <vt:lpstr>2.1 직접 입력 – 데이터 입력하기</vt:lpstr>
      <vt:lpstr>2.1 직접 입력 – 데이터 저장하기</vt:lpstr>
      <vt:lpstr>2.2 엑셀 데이터 불러오기(1)</vt:lpstr>
      <vt:lpstr>2.2 엑셀 데이터 불러오기(2)</vt:lpstr>
      <vt:lpstr>2.3 SPSS 데이터 불러오기</vt:lpstr>
      <vt:lpstr>2.3 변수 계산하기</vt:lpstr>
      <vt:lpstr>3. 그래프 그리기(1)</vt:lpstr>
      <vt:lpstr>3. 그래프 그리기(2)</vt:lpstr>
      <vt:lpstr>4. 표만들기(1)</vt:lpstr>
      <vt:lpstr>4. 표만들기(2)</vt:lpstr>
      <vt:lpstr>5. 단일 표본의 평균 검정</vt:lpstr>
      <vt:lpstr>6. 독립표본 T검정(1)</vt:lpstr>
      <vt:lpstr>6. 독립표본 T검정(2)</vt:lpstr>
      <vt:lpstr>7. 대응표본 T검정(1)</vt:lpstr>
      <vt:lpstr>7. 대응표본 T검정(2)</vt:lpstr>
      <vt:lpstr>8. 결과의 저장</vt:lpstr>
      <vt:lpstr>PowerPoint 프레젠테이션</vt:lpstr>
      <vt:lpstr>1. 회귀분석</vt:lpstr>
      <vt:lpstr>1.1 사전분석 - 산점도 (1) </vt:lpstr>
      <vt:lpstr>1.1 사전분석 - 산점도 (2) </vt:lpstr>
      <vt:lpstr>1.2 사전분석- 상관계수 (1) </vt:lpstr>
      <vt:lpstr>1.2 사전분석- 상관계수 (2) </vt:lpstr>
      <vt:lpstr>1.3 단순회귀분석(1)</vt:lpstr>
      <vt:lpstr>1.3 단순회귀분석(2)</vt:lpstr>
      <vt:lpstr>2. 분산분석</vt:lpstr>
      <vt:lpstr>2.1 일원배치 분산분석 (1)</vt:lpstr>
      <vt:lpstr>2.1 일원배치 분산분석 (2)</vt:lpstr>
      <vt:lpstr>3. 범주형 자료분석 (1)</vt:lpstr>
      <vt:lpstr>3. 범주형 자료분석 (2)</vt:lpstr>
      <vt:lpstr>3. 범주형 자료분석 (3)</vt:lpstr>
      <vt:lpstr>3. 범주형 자료분석 (4)</vt:lpstr>
      <vt:lpstr>3. 범주형 자료분석 (5)</vt:lpstr>
    </vt:vector>
  </TitlesOfParts>
  <Company>Samsung 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SEC</dc:creator>
  <cp:lastModifiedBy>Registered User</cp:lastModifiedBy>
  <cp:revision>400</cp:revision>
  <dcterms:created xsi:type="dcterms:W3CDTF">2011-12-12T03:11:37Z</dcterms:created>
  <dcterms:modified xsi:type="dcterms:W3CDTF">2017-11-28T07:40:37Z</dcterms:modified>
</cp:coreProperties>
</file>