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20.xml" ContentType="application/vnd.openxmlformats-officedocument.presentationml.tags+xml"/>
  <Override PartName="/ppt/notesSlides/notesSlide16.xml" ContentType="application/vnd.openxmlformats-officedocument.presentationml.notesSlide+xml"/>
  <Override PartName="/ppt/tags/tag21.xml" ContentType="application/vnd.openxmlformats-officedocument.presentationml.tags+xml"/>
  <Override PartName="/ppt/notesSlides/notesSlide17.xml" ContentType="application/vnd.openxmlformats-officedocument.presentationml.notesSlide+xml"/>
  <Override PartName="/ppt/tags/tag22.xml" ContentType="application/vnd.openxmlformats-officedocument.presentationml.tags+xml"/>
  <Override PartName="/ppt/notesSlides/notesSlide18.xml" ContentType="application/vnd.openxmlformats-officedocument.presentationml.notesSlide+xml"/>
  <Override PartName="/ppt/tags/tag23.xml" ContentType="application/vnd.openxmlformats-officedocument.presentationml.tags+xml"/>
  <Override PartName="/ppt/notesSlides/notesSlide19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6"/>
  </p:notesMasterIdLst>
  <p:sldIdLst>
    <p:sldId id="256" r:id="rId2"/>
    <p:sldId id="258" r:id="rId3"/>
    <p:sldId id="382" r:id="rId4"/>
    <p:sldId id="383" r:id="rId5"/>
    <p:sldId id="385" r:id="rId6"/>
    <p:sldId id="386" r:id="rId7"/>
    <p:sldId id="393" r:id="rId8"/>
    <p:sldId id="392" r:id="rId9"/>
    <p:sldId id="394" r:id="rId10"/>
    <p:sldId id="390" r:id="rId11"/>
    <p:sldId id="391" r:id="rId12"/>
    <p:sldId id="397" r:id="rId13"/>
    <p:sldId id="387" r:id="rId14"/>
    <p:sldId id="395" r:id="rId15"/>
    <p:sldId id="396" r:id="rId16"/>
    <p:sldId id="388" r:id="rId17"/>
    <p:sldId id="398" r:id="rId18"/>
    <p:sldId id="399" r:id="rId19"/>
    <p:sldId id="400" r:id="rId20"/>
    <p:sldId id="389" r:id="rId21"/>
    <p:sldId id="401" r:id="rId22"/>
    <p:sldId id="402" r:id="rId23"/>
    <p:sldId id="403" r:id="rId24"/>
    <p:sldId id="404" r:id="rId25"/>
    <p:sldId id="384" r:id="rId26"/>
    <p:sldId id="405" r:id="rId27"/>
    <p:sldId id="406" r:id="rId28"/>
    <p:sldId id="407" r:id="rId29"/>
    <p:sldId id="409" r:id="rId30"/>
    <p:sldId id="412" r:id="rId31"/>
    <p:sldId id="413" r:id="rId32"/>
    <p:sldId id="414" r:id="rId33"/>
    <p:sldId id="415" r:id="rId34"/>
    <p:sldId id="417" r:id="rId35"/>
    <p:sldId id="418" r:id="rId36"/>
    <p:sldId id="419" r:id="rId37"/>
    <p:sldId id="420" r:id="rId38"/>
    <p:sldId id="421" r:id="rId39"/>
    <p:sldId id="422" r:id="rId40"/>
    <p:sldId id="423" r:id="rId41"/>
    <p:sldId id="424" r:id="rId42"/>
    <p:sldId id="425" r:id="rId43"/>
    <p:sldId id="427" r:id="rId44"/>
    <p:sldId id="428" r:id="rId45"/>
    <p:sldId id="429" r:id="rId46"/>
    <p:sldId id="430" r:id="rId47"/>
    <p:sldId id="431" r:id="rId48"/>
    <p:sldId id="432" r:id="rId49"/>
    <p:sldId id="433" r:id="rId50"/>
    <p:sldId id="434" r:id="rId51"/>
    <p:sldId id="435" r:id="rId52"/>
    <p:sldId id="437" r:id="rId53"/>
    <p:sldId id="436" r:id="rId54"/>
    <p:sldId id="440" r:id="rId55"/>
    <p:sldId id="441" r:id="rId56"/>
    <p:sldId id="438" r:id="rId57"/>
    <p:sldId id="442" r:id="rId58"/>
    <p:sldId id="443" r:id="rId59"/>
    <p:sldId id="444" r:id="rId60"/>
    <p:sldId id="445" r:id="rId61"/>
    <p:sldId id="446" r:id="rId62"/>
    <p:sldId id="447" r:id="rId63"/>
    <p:sldId id="416" r:id="rId64"/>
    <p:sldId id="448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640"/>
    <a:srgbClr val="127755"/>
    <a:srgbClr val="4E57A5"/>
    <a:srgbClr val="44A3BD"/>
    <a:srgbClr val="409659"/>
    <a:srgbClr val="00311E"/>
    <a:srgbClr val="BCC922"/>
    <a:srgbClr val="DEDBC4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29" autoAdjust="0"/>
    <p:restoredTop sz="88351" autoAdjust="0"/>
  </p:normalViewPr>
  <p:slideViewPr>
    <p:cSldViewPr snapToGrid="0">
      <p:cViewPr varScale="1">
        <p:scale>
          <a:sx n="101" d="100"/>
          <a:sy n="101" d="100"/>
        </p:scale>
        <p:origin x="15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2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F682A-C8A4-46A2-BDD9-8EEBF0E5256D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07409-E316-4F54-AFBE-37A31F2AE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63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91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Simplify your web hosting with tools made specifically for modern web apps. When you upload your web assets, we automatically push them out to our global CDN and give them a free SSL certificate so your users get a secure, reliable, low-latency experience, no matter where they are.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29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Simplify your web hosting with tools made specifically for modern web apps. When you upload your web assets, we automatically push them out to our global CDN and give them a free SSL certificate so your users get a secure, reliable, low-latency experience, no matter where they are.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607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share user-generated content like images, audio, and video with powerful, simple, and cost-effective object storage built for Google scale. The Firebase SDKs for Cloud Storage add Google security to file uploads and downloads for your Firebase apps, regardless of network quality.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648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share user-generated content like images, audio, and video with powerful, simple, and cost-effective object storage built for Google scale. The Firebase SDKs for Cloud Storage add Google security to file uploads and downloads for your Firebase apps, regardless of network quality.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042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share user-generated content like images, audio, and video with powerful, simple, and cost-effective object storage built for Google scale. The Firebase SDKs for Cloud Storage add Google security to file uploads and downloads for your Firebase apps, regardless of network quality.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483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share user-generated content like images, audio, and video with powerful, simple, and cost-effective object storage built for Google scale. The Firebase SDKs for Cloud Storage add Google security to file uploads and downloads for your Firebase apps, regardless of network quality.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339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096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585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80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 your users in a simple and secure way. Firebase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offers multiple methods to authenticate, including email and password, third-party providers like Google or Facebook, and using your existing account system directly. Build your own interface, or take advantage of our open source, fully customizable UI.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60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and sync data between users and devices 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cloud-hosted, NoSQL database. Updated data syncs across connected devices in milliseconds, and data remains available if your app goes offline, providing a great user experience regardless of network connectivity.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060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 your users in a simple and secure way. Firebase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offers multiple methods to authenticate, including email and password, third-party providers like Google or Facebook, and using your existing account system directly. Build your own interface, or take advantage of our open source, fully customizable UI.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67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 your users in a simple and secure way. Firebase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offers multiple methods to authenticate, including email and password, third-party providers like Google or Facebook, and using your existing account system directly. Build your own interface, or take advantage of our open source, fully customizable UI.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311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 your users in a simple and secure way. Firebase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offers multiple methods to authenticate, including email and password, third-party providers like Google or Facebook, and using your existing account system directly. Build your own interface, or take advantage of our open source, fully customizable UI.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09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 your users in a simple and secure way. Firebase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offers multiple methods to authenticate, including email and password, third-party providers like Google or Facebook, and using your existing account system directly. Build your own interface, or take advantage of our open source, fully customizable UI.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97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 your users in a simple and secure way. Firebase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offers multiple methods to authenticate, including email and password, third-party providers like Google or Facebook, and using your existing account system directly. Build your own interface, or take advantage of our open source, fully customizable UI.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972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Simplify your web hosting with tools made specifically for modern web apps. When you upload your web assets, we automatically push them out to our global CDN and give them a free SSL certificate so your users get a secure, reliable, low-latency experience, no matter where they are.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278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Simplify your web hosting with tools made specifically for modern web apps. When you upload your web assets, we automatically push them out to our global CDN and give them a free SSL certificate so your users get a secure, reliable, low-latency experience, no matter where they are.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36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058" y="1492648"/>
            <a:ext cx="7950742" cy="1550108"/>
          </a:xfrm>
        </p:spPr>
        <p:txBody>
          <a:bodyPr anchor="ctr">
            <a:normAutofit/>
          </a:bodyPr>
          <a:lstStyle>
            <a:lvl1pPr algn="l">
              <a:defRPr sz="5400">
                <a:solidFill>
                  <a:srgbClr val="00653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93924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A5D9-07ED-415E-B35A-5C5A5B890F68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8" y="667270"/>
            <a:ext cx="1443396" cy="612000"/>
          </a:xfrm>
          <a:prstGeom prst="rect">
            <a:avLst/>
          </a:prstGeom>
        </p:spPr>
      </p:pic>
      <p:pic>
        <p:nvPicPr>
          <p:cNvPr id="8" name="그림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88" y="5993660"/>
            <a:ext cx="18208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연결선 10"/>
          <p:cNvCxnSpPr/>
          <p:nvPr userDrawn="1"/>
        </p:nvCxnSpPr>
        <p:spPr>
          <a:xfrm>
            <a:off x="716602" y="2830746"/>
            <a:ext cx="7970198" cy="0"/>
          </a:xfrm>
          <a:prstGeom prst="line">
            <a:avLst/>
          </a:prstGeom>
          <a:ln w="28575">
            <a:solidFill>
              <a:srgbClr val="006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82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081A-DC07-49B7-AEBF-D184284BB20E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FDA1-4D36-4BAB-B2CD-FD7CFD24261C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5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84"/>
            <a:ext cx="9144001" cy="122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2pPr>
            <a:lvl3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3pPr>
            <a:lvl4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4pPr>
            <a:lvl5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5437-21A0-41C5-A301-426AD5A54AF6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6974" y="624396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9EBB13B-027C-43FE-86BD-FC8243F0A9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225" y="6345884"/>
            <a:ext cx="125412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244079"/>
            <a:ext cx="896870" cy="38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9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17911"/>
            <a:ext cx="7886700" cy="1189104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5821" y="2918266"/>
            <a:ext cx="4424767" cy="1500187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4835-C33C-4013-AF7C-766CB8EE5872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8" y="644320"/>
            <a:ext cx="1444320" cy="612000"/>
          </a:xfrm>
          <a:prstGeom prst="rect">
            <a:avLst/>
          </a:prstGeom>
        </p:spPr>
      </p:pic>
      <p:pic>
        <p:nvPicPr>
          <p:cNvPr id="9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128" y="6003789"/>
            <a:ext cx="18653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91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7193-0CC4-479C-A14C-F92F6E6ADB07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9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3E3-C0AF-4755-907B-C4D24CDBADEE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1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9A71-A0D3-468A-A2A3-8688F00A6E68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668C-2AFA-4EC9-A718-5F61D22B384A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7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EBA-26F4-4F55-9FB7-E07D62BDCF30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3A01-CBC4-420F-8960-B9B5F25222D1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fld id="{B5095B23-4AF9-4363-8F18-A5B77E1C7A9C}" type="datetime1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fld id="{C9EBB13B-027C-43FE-86BD-FC8243F0A9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1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firebase-android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firebase.google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guides/client-auth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4633" y="1992710"/>
            <a:ext cx="7950742" cy="15501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/>
              <a:t>2018-2</a:t>
            </a:r>
            <a:r>
              <a:rPr lang="ko-KR" altLang="en-US" b="1" dirty="0"/>
              <a:t>학기 오픈</a:t>
            </a:r>
            <a:r>
              <a:rPr lang="en-US" altLang="ko-KR" b="1" dirty="0"/>
              <a:t>SW</a:t>
            </a:r>
            <a:r>
              <a:rPr lang="ko-KR" altLang="en-US" b="1" dirty="0"/>
              <a:t>플랫폼</a:t>
            </a:r>
            <a:br>
              <a:rPr lang="en-US" altLang="ko-KR" sz="4000" dirty="0"/>
            </a:b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771CBC78-BD42-4BEF-ACAA-007ACABB2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2018-10-17</a:t>
            </a:r>
          </a:p>
          <a:p>
            <a:r>
              <a:rPr lang="en-US" altLang="ko-KR" sz="3200" dirty="0"/>
              <a:t>Firebase Android </a:t>
            </a:r>
            <a:r>
              <a:rPr lang="en-US" altLang="ko-KR" sz="3200" dirty="0" err="1"/>
              <a:t>Codelab</a:t>
            </a:r>
            <a:endParaRPr lang="ko-KR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78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6"/>
    </mc:Choice>
    <mc:Fallback xmlns="">
      <p:transition spd="slow" advTm="721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사용자 인증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쉬운 로그인 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사용자 세션 관리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ko-KR" altLang="en-US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로그인상태 유지</a:t>
            </a:r>
            <a:endParaRPr lang="en-US" altLang="ko-KR" sz="24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endParaRPr lang="en-US" altLang="ko-KR" b="1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 Firebase </a:t>
            </a:r>
            <a:r>
              <a:rPr lang="ko-KR" altLang="en-US" dirty="0"/>
              <a:t>소개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825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사용자 인증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쉬운 로그인 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사용자 세션 관리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다양한 플랫폼 지원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iOS, Android, Web</a:t>
            </a:r>
          </a:p>
          <a:p>
            <a:pPr lvl="2"/>
            <a:endParaRPr lang="en-US" altLang="ko-KR" b="1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 Firebase </a:t>
            </a:r>
            <a:r>
              <a:rPr lang="ko-KR" altLang="en-US" dirty="0"/>
              <a:t>소개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2222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2.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웹 호스팅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*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웹 컨텐츠를 빠르게 전달하기 위해 필요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 Firebase </a:t>
            </a:r>
            <a:r>
              <a:rPr lang="ko-KR" altLang="en-US" dirty="0"/>
              <a:t>소개</a:t>
            </a:r>
          </a:p>
        </p:txBody>
      </p:sp>
      <p:pic>
        <p:nvPicPr>
          <p:cNvPr id="5124" name="Picture 4" descr="https://lh3.googleusercontent.com/XGrs3DmywfDr8Q29QviDxkajKE-DZ1MfvIAhEeyaZX1sqL4YbsgYRJAoTZYMx3FqkxBbIKLaAUphdiGSfbmvA-CL7k6ssg=s888">
            <a:extLst>
              <a:ext uri="{FF2B5EF4-FFF2-40B4-BE49-F238E27FC236}">
                <a16:creationId xmlns:a16="http://schemas.microsoft.com/office/drawing/2014/main" id="{4CD26F3A-468C-4D6D-A8AB-D4E9E377C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725" y="4387927"/>
            <a:ext cx="3620548" cy="203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134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2.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웹 호스팅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빠른 호스팅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:</a:t>
            </a:r>
          </a:p>
          <a:p>
            <a:pPr lvl="2"/>
            <a:r>
              <a:rPr lang="en-US" altLang="ko-KR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SSD-backed hosting</a:t>
            </a:r>
          </a:p>
          <a:p>
            <a:pPr lvl="2"/>
            <a:endParaRPr lang="en-US" altLang="ko-KR" b="1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 Firebase </a:t>
            </a:r>
            <a:r>
              <a:rPr lang="ko-KR" altLang="en-US" dirty="0"/>
              <a:t>소개</a:t>
            </a:r>
          </a:p>
        </p:txBody>
      </p:sp>
      <p:pic>
        <p:nvPicPr>
          <p:cNvPr id="5124" name="Picture 4" descr="https://lh3.googleusercontent.com/XGrs3DmywfDr8Q29QviDxkajKE-DZ1MfvIAhEeyaZX1sqL4YbsgYRJAoTZYMx3FqkxBbIKLaAUphdiGSfbmvA-CL7k6ssg=s888">
            <a:extLst>
              <a:ext uri="{FF2B5EF4-FFF2-40B4-BE49-F238E27FC236}">
                <a16:creationId xmlns:a16="http://schemas.microsoft.com/office/drawing/2014/main" id="{4CD26F3A-468C-4D6D-A8AB-D4E9E377C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725" y="4387927"/>
            <a:ext cx="3620548" cy="203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679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2.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웹 호스팅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빠른 호스팅 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무료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SSL(Secure Socket Layer) 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인증서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ko-KR" altLang="en-US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웹서버와 브라우저 사이의 보안 담당</a:t>
            </a:r>
            <a:endParaRPr lang="en-US" altLang="ko-KR" sz="24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endParaRPr lang="en-US" altLang="ko-KR" b="1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 Firebase </a:t>
            </a:r>
            <a:r>
              <a:rPr lang="ko-KR" altLang="en-US" dirty="0"/>
              <a:t>소개</a:t>
            </a:r>
          </a:p>
        </p:txBody>
      </p:sp>
      <p:pic>
        <p:nvPicPr>
          <p:cNvPr id="9218" name="Picture 2" descr="https://lh3.googleusercontent.com/dPtC7ecOBxrNxhNlyvu7qkM5CppasiwcnbAMpoNB8BhTQEyVTMUIALFfFaiAi7TvjKgo0GPNW0JPGxxzzX3XhmoIrJfV4oo=s888">
            <a:extLst>
              <a:ext uri="{FF2B5EF4-FFF2-40B4-BE49-F238E27FC236}">
                <a16:creationId xmlns:a16="http://schemas.microsoft.com/office/drawing/2014/main" id="{769802F1-B37D-45CD-80C2-21BE809D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03" y="4357787"/>
            <a:ext cx="3836192" cy="216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472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2.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웹 호스팅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빠른 호스팅 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무료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SSL 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인증서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간편한 앱 배포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HTML, CSS, JavaScript</a:t>
            </a:r>
          </a:p>
          <a:p>
            <a:pPr lvl="2"/>
            <a:endParaRPr lang="en-US" altLang="ko-KR" b="1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 Firebase </a:t>
            </a:r>
            <a:r>
              <a:rPr lang="ko-KR" altLang="en-US" dirty="0"/>
              <a:t>소개</a:t>
            </a:r>
          </a:p>
        </p:txBody>
      </p:sp>
      <p:pic>
        <p:nvPicPr>
          <p:cNvPr id="8194" name="Picture 2" descr="https://lh3.googleusercontent.com/_JWvcKFaJkUpxbSjIqyIKeP1BZBmgE3VWNdulTrcp-xb0oZAUxCBwmpryKZOM9U4asnE_eqoKSyAp6tOl6AO-gS-BWTFpQ=s888">
            <a:extLst>
              <a:ext uri="{FF2B5EF4-FFF2-40B4-BE49-F238E27FC236}">
                <a16:creationId xmlns:a16="http://schemas.microsoft.com/office/drawing/2014/main" id="{5B6AE892-95F9-4957-A534-7164A4C4B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274" y="4452095"/>
            <a:ext cx="42291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46542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570119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3.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클라우드 스토리지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*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사용자간 파일 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사진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,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비디오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)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공유를 위해 필요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endParaRPr lang="en-US" altLang="ko-KR" b="1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 Firebase </a:t>
            </a:r>
            <a:r>
              <a:rPr lang="ko-KR" altLang="en-US" dirty="0"/>
              <a:t>소개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4594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570119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3.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클라우드 스토리지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대용량 저장소 지원 가능</a:t>
            </a:r>
            <a:endParaRPr lang="en-US" altLang="ko-KR" b="1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 Firebase </a:t>
            </a:r>
            <a:r>
              <a:rPr lang="ko-KR" altLang="en-US" dirty="0"/>
              <a:t>소개</a:t>
            </a:r>
          </a:p>
        </p:txBody>
      </p:sp>
      <p:pic>
        <p:nvPicPr>
          <p:cNvPr id="14338" name="Picture 2" descr="https://lh3.googleusercontent.com/lu59-YagDTE8O-25AaG6_v2Y9FvetL4VgGczmL39nGy4XLswJIichRv86LZJLUAEGjLUYFQjI1Sv0rB3y5_NJfApUtqdawE=s888">
            <a:extLst>
              <a:ext uri="{FF2B5EF4-FFF2-40B4-BE49-F238E27FC236}">
                <a16:creationId xmlns:a16="http://schemas.microsoft.com/office/drawing/2014/main" id="{99E9A2FF-8413-495D-AB4C-722A74197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7" y="4266066"/>
            <a:ext cx="4048125" cy="227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8902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570119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3.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클라우드 스토리지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대용량 저장소 지원 가능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안정적인 업로드와 다운로드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 Firebase </a:t>
            </a:r>
            <a:r>
              <a:rPr lang="ko-KR" altLang="en-US" dirty="0"/>
              <a:t>소개</a:t>
            </a:r>
          </a:p>
        </p:txBody>
      </p:sp>
      <p:pic>
        <p:nvPicPr>
          <p:cNvPr id="16386" name="Picture 2" descr="https://lh3.googleusercontent.com/mys2mA2crguoRjwtm1rk_j_DBgsTsRYO21rX6vygzgQc7Fsf8isMQn2QDgou9ALMkAL8hJWXihKg-LWD0S2f7IDozza8xJg=s888">
            <a:extLst>
              <a:ext uri="{FF2B5EF4-FFF2-40B4-BE49-F238E27FC236}">
                <a16:creationId xmlns:a16="http://schemas.microsoft.com/office/drawing/2014/main" id="{D889A1BB-50EE-4845-854A-8D8F5E3DC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277" y="4217003"/>
            <a:ext cx="4086225" cy="230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7496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570119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3.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클라우드 스토리지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대용량 저장소 지원 가능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안정적인 업로드와 다운로드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사용자의 파일 접근 권한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 Firebase </a:t>
            </a:r>
            <a:r>
              <a:rPr lang="ko-KR" altLang="en-US" dirty="0"/>
              <a:t>소개</a:t>
            </a:r>
          </a:p>
        </p:txBody>
      </p:sp>
      <p:pic>
        <p:nvPicPr>
          <p:cNvPr id="17410" name="Picture 2" descr="https://lh3.googleusercontent.com/5pBKdIDTanMH0jHSrkRXCbO8Y3a1t_kUrkEYITas6KnUHbRi7U3odsCE8CjFSGaX_YFQpuM931pedn4I0P28dXtQjdin1Q=s888">
            <a:extLst>
              <a:ext uri="{FF2B5EF4-FFF2-40B4-BE49-F238E27FC236}">
                <a16:creationId xmlns:a16="http://schemas.microsoft.com/office/drawing/2014/main" id="{004D3D89-790C-4883-8BB5-D84C4EEA2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4209401"/>
            <a:ext cx="4457700" cy="250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750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900" b="1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30371" y="2607015"/>
            <a:ext cx="7236836" cy="31406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4000" dirty="0"/>
              <a:t>공지사항 전달</a:t>
            </a:r>
            <a:endParaRPr lang="en-US" altLang="ko-KR" sz="4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4000" dirty="0"/>
              <a:t>Firebase </a:t>
            </a:r>
            <a:r>
              <a:rPr lang="ko-KR" altLang="en-US" sz="4000" dirty="0"/>
              <a:t>소개</a:t>
            </a:r>
            <a:endParaRPr lang="en-US" altLang="ko-KR" sz="4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4000" dirty="0"/>
              <a:t>Android </a:t>
            </a:r>
            <a:r>
              <a:rPr lang="en-US" altLang="ko-KR" sz="4000" dirty="0" err="1"/>
              <a:t>Codelab</a:t>
            </a:r>
            <a:r>
              <a:rPr lang="en-US" altLang="ko-KR" sz="4000" dirty="0"/>
              <a:t> </a:t>
            </a:r>
            <a:r>
              <a:rPr lang="ko-KR" altLang="en-US" sz="4000" dirty="0"/>
              <a:t>실습</a:t>
            </a:r>
            <a:endParaRPr lang="en-US" altLang="ko-KR" sz="4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2</a:t>
            </a:fld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009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54"/>
    </mc:Choice>
    <mc:Fallback xmlns="">
      <p:transition spd="slow" advTm="1805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4.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실시간 데이터베이스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*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데이터 동기화를 위해 필요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endParaRPr lang="en-US" altLang="ko-KR" b="1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 Firebase </a:t>
            </a:r>
            <a:r>
              <a:rPr lang="ko-KR" altLang="en-US" dirty="0"/>
              <a:t>소개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4256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4.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실시간 데이터베이스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다기기간 협력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 Firebase </a:t>
            </a:r>
            <a:r>
              <a:rPr lang="ko-KR" altLang="en-US" dirty="0"/>
              <a:t>소개</a:t>
            </a:r>
          </a:p>
        </p:txBody>
      </p:sp>
      <p:pic>
        <p:nvPicPr>
          <p:cNvPr id="18434" name="Picture 2" descr="https://lh3.googleusercontent.com/_bDoT7335qmtesp34g-j-j5M1ckkvyOHMuoP7lY6b80MOY9rsiK-AmM5NdeQbH7tZZE-42LUf187e_J6ZmJZI7Nw8FB09A=s888">
            <a:extLst>
              <a:ext uri="{FF2B5EF4-FFF2-40B4-BE49-F238E27FC236}">
                <a16:creationId xmlns:a16="http://schemas.microsoft.com/office/drawing/2014/main" id="{553B83F7-89A1-48BB-A09F-EF87A6AA7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49" y="4338117"/>
            <a:ext cx="42291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6121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4.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실시간 데이터베이스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다기기간 협력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서버없는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앱 개발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 Firebase </a:t>
            </a:r>
            <a:r>
              <a:rPr lang="ko-KR" altLang="en-US" dirty="0"/>
              <a:t>소개</a:t>
            </a:r>
          </a:p>
        </p:txBody>
      </p:sp>
      <p:pic>
        <p:nvPicPr>
          <p:cNvPr id="19458" name="Picture 2" descr="https://lh3.googleusercontent.com/HyVsA51_ExDAlBAk3IBPqFVwDZ3T4ZSfGAUMRtRqqRVQ_rMyhs_pQ_gIrutykHbYZQBDYv_epexRRUiCpjj0JmMg6fBaOA=s888">
            <a:extLst>
              <a:ext uri="{FF2B5EF4-FFF2-40B4-BE49-F238E27FC236}">
                <a16:creationId xmlns:a16="http://schemas.microsoft.com/office/drawing/2014/main" id="{29FA69E1-9FBE-4852-965F-854FB4636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49" y="4131084"/>
            <a:ext cx="4076700" cy="229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3762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4.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실시간 데이터베이스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다기기간 협력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서버없는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앱 개발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오프라인 지원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914400" lvl="2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 Firebase </a:t>
            </a:r>
            <a:r>
              <a:rPr lang="ko-KR" altLang="en-US" dirty="0"/>
              <a:t>소개</a:t>
            </a:r>
          </a:p>
        </p:txBody>
      </p:sp>
      <p:pic>
        <p:nvPicPr>
          <p:cNvPr id="20482" name="Picture 2" descr="https://lh3.googleusercontent.com/SOyN4mKkl62I0MBRHM3pU8jHRrFXTFt4Efle7NxFeHr_dKqC1YKW7N8KeQrU7LCd1Smz4zleRjp6jVKVD_QeWDieEb6hOKEJ=s888">
            <a:extLst>
              <a:ext uri="{FF2B5EF4-FFF2-40B4-BE49-F238E27FC236}">
                <a16:creationId xmlns:a16="http://schemas.microsoft.com/office/drawing/2014/main" id="{94C14EEC-39F0-4B25-BAA9-6FACBA845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899" y="4420910"/>
            <a:ext cx="3886200" cy="218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4283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4.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실시간 데이터베이스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다기기간 협력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서버없는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앱 개발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오프라인 지원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사용자 보안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914400" lvl="2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 Firebase </a:t>
            </a:r>
            <a:r>
              <a:rPr lang="ko-KR" altLang="en-US" dirty="0"/>
              <a:t>소개</a:t>
            </a:r>
          </a:p>
        </p:txBody>
      </p:sp>
      <p:pic>
        <p:nvPicPr>
          <p:cNvPr id="21506" name="Picture 2" descr="https://lh3.googleusercontent.com/4qMNaRDIfn-7bdjAr40KJiQYT8YAsBNz09CoAezJ3v0QdytThsrkhb3VzI8neHnYoQBdqEoNfF3FVQcV8Fqhqs-1OoUOZg=s888">
            <a:extLst>
              <a:ext uri="{FF2B5EF4-FFF2-40B4-BE49-F238E27FC236}">
                <a16:creationId xmlns:a16="http://schemas.microsoft.com/office/drawing/2014/main" id="{065128E0-AE20-4871-873D-2D381BE6E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99" y="4617002"/>
            <a:ext cx="3733800" cy="21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5966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Firebase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 이용한 </a:t>
            </a:r>
            <a:r>
              <a:rPr lang="ko-KR" altLang="en-US" b="1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안드로이드용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채팅 앱 만들기</a:t>
            </a:r>
            <a:endParaRPr lang="en-US" altLang="ko-KR" b="1" dirty="0">
              <a:solidFill>
                <a:srgbClr val="000000"/>
              </a:solidFill>
              <a:latin typeface="+mj-ea"/>
              <a:ea typeface="이화체" panose="02000300000000000000"/>
              <a:hlinkClick r:id="rId3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1"/>
                </a:solidFill>
                <a:latin typeface="+mj-ea"/>
                <a:ea typeface="이화체" panose="02000300000000000000"/>
              </a:rPr>
              <a:t>(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  <a:hlinkClick r:id="rId3"/>
              </a:rPr>
              <a:t>https://codelabs.developers.google.com/codelabs/firebase-android/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pic>
        <p:nvPicPr>
          <p:cNvPr id="22530" name="Picture 2" descr="https://codelabs.developers.google.com/codelabs/firebase-android/img/282e7dcc7e197dcf.png">
            <a:extLst>
              <a:ext uri="{FF2B5EF4-FFF2-40B4-BE49-F238E27FC236}">
                <a16:creationId xmlns:a16="http://schemas.microsoft.com/office/drawing/2014/main" id="{994108CA-5CC4-45C8-9E81-C9888D435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974" y="2964608"/>
            <a:ext cx="2057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F8E2A61-3317-4404-A413-ADC5E22A13E4}"/>
              </a:ext>
            </a:extLst>
          </p:cNvPr>
          <p:cNvSpPr/>
          <p:nvPr/>
        </p:nvSpPr>
        <p:spPr>
          <a:xfrm>
            <a:off x="628650" y="2964608"/>
            <a:ext cx="661035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오늘의 실습 내용</a:t>
            </a:r>
            <a:endParaRPr lang="en-US" altLang="ko-KR" sz="2400" b="1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사용자 승인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Firebase Realtime Database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 이용한 데이터 동기화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Firebase Notifications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 이용한 </a:t>
            </a:r>
            <a:r>
              <a:rPr lang="ko-KR" altLang="en-US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알림메시지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받기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Firebase Remote Config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 이용한 앱 설정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Google Analytics for Firebase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 이용한 사용량 추적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Firebase Invite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 이용한 초청메시지 보내기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AdMob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 사용하여 광고 띄우기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Firebase Crash Reporting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을 이용하여 </a:t>
            </a:r>
            <a:r>
              <a:rPr lang="ko-KR" altLang="en-US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크래쉬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보고하기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Firebase Test Lab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을 이용하여 앱 테스트하기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2875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7A678205-2C84-48FE-BBB8-AB23EF531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샘플코드 받기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514350" indent="-514350">
              <a:buAutoNum type="arabicPeriod"/>
            </a:pP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514350" indent="-514350">
              <a:buAutoNum type="arabicPeriod"/>
            </a:pP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안드로이드 스튜디오에서 프로젝트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열기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File&gt;Open&gt;</a:t>
            </a:r>
            <a:r>
              <a:rPr lang="en-US" altLang="ko-KR" sz="28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friendlychat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-android&gt;android-start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C1B28BF-C7F5-4D04-B4FD-D9B526E25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674294"/>
            <a:ext cx="8020050" cy="461665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git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clone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 https://github.com/firebase/friendlychat-android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1964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7A678205-2C84-48FE-BBB8-AB23EF531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2" y="1643062"/>
            <a:ext cx="6350794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3. Firebase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콘솔 프로젝트 만들기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Firebase 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콘솔로 가기 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  <a:hlinkClick r:id="rId3"/>
              </a:rPr>
              <a:t>https://console.firebase.google.com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“</a:t>
            </a:r>
            <a:r>
              <a:rPr lang="en-US" altLang="ko-KR" sz="28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FriendlyChat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” 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프로젝트 생성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514350" indent="-514350">
              <a:buAutoNum type="arabicPeriod"/>
            </a:pP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514350" indent="-514350">
              <a:buAutoNum type="arabicPeriod"/>
            </a:pP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6AD9FB-5A2C-4334-BBB3-AD85D7F5EA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84" t="22127" r="31979" b="13765"/>
          <a:stretch/>
        </p:blipFill>
        <p:spPr>
          <a:xfrm>
            <a:off x="5804924" y="2995091"/>
            <a:ext cx="3286125" cy="372427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E63DE75-60EF-44EE-9870-7B3491C21CF5}"/>
              </a:ext>
            </a:extLst>
          </p:cNvPr>
          <p:cNvSpPr/>
          <p:nvPr/>
        </p:nvSpPr>
        <p:spPr>
          <a:xfrm>
            <a:off x="5895974" y="3352800"/>
            <a:ext cx="1952625" cy="552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598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7A678205-2C84-48FE-BBB8-AB23EF531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3. Firebase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콘솔 프로젝트 만들기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“Add Firebase to your Android App” 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클릭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514350" indent="-514350">
              <a:buAutoNum type="arabicPeriod"/>
            </a:pP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514350" indent="-514350">
              <a:buAutoNum type="arabicPeriod"/>
            </a:pP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EF2005-C46D-4EE6-B4E1-E2B3FF4F8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473" y="3280762"/>
            <a:ext cx="7272901" cy="34386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CB5C45B-2CFB-4611-807B-347B612978AE}"/>
              </a:ext>
            </a:extLst>
          </p:cNvPr>
          <p:cNvSpPr/>
          <p:nvPr/>
        </p:nvSpPr>
        <p:spPr>
          <a:xfrm>
            <a:off x="4229100" y="5305425"/>
            <a:ext cx="400050" cy="447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571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7A678205-2C84-48FE-BBB8-AB23EF531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9" y="2144874"/>
            <a:ext cx="8682055" cy="4783461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“</a:t>
            </a:r>
            <a:r>
              <a:rPr lang="en-US" altLang="ko-KR" sz="28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com.google.firebase.codelab.friendlychat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”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입력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SHA1 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입력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SHA1 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찾기 </a:t>
            </a:r>
            <a:r>
              <a:rPr lang="en-US" altLang="ko-KR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(git bash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에서</a:t>
            </a:r>
            <a:r>
              <a:rPr lang="en-US" altLang="ko-KR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):</a:t>
            </a:r>
          </a:p>
          <a:p>
            <a:pPr lvl="2"/>
            <a:endParaRPr lang="en-US" altLang="ko-KR" sz="24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앱 등록하기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3"/>
            <a:endParaRPr lang="en-US" altLang="ko-KR" sz="2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514350" indent="-514350">
              <a:buAutoNum type="arabicPeriod"/>
            </a:pP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514350" indent="-514350">
              <a:buAutoNum type="arabicPeriod"/>
            </a:pP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E48559F-F42F-4B12-A60A-84BEEB191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188" y="4152914"/>
            <a:ext cx="4608973" cy="523220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keytool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 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exportcert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 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alias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androiddebugkey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 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keystore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 ~/.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android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debug.keystore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 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list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 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v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 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storepass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android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FE103C-7DB8-4367-B1AE-915B13681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787" y="2776224"/>
            <a:ext cx="3908213" cy="39814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64023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3. Firebase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콘솔 프로젝트 만들기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6A4338-4902-483D-B8AB-ECD6BA2BB765}"/>
              </a:ext>
            </a:extLst>
          </p:cNvPr>
          <p:cNvSpPr/>
          <p:nvPr/>
        </p:nvSpPr>
        <p:spPr>
          <a:xfrm>
            <a:off x="5781674" y="3751537"/>
            <a:ext cx="2200275" cy="5728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B962AB-144E-46E6-ADEE-658C402C9EB7}"/>
              </a:ext>
            </a:extLst>
          </p:cNvPr>
          <p:cNvSpPr/>
          <p:nvPr/>
        </p:nvSpPr>
        <p:spPr>
          <a:xfrm>
            <a:off x="5781673" y="5119006"/>
            <a:ext cx="3242701" cy="862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AB1AC2-D8CE-49CA-A4D6-BCEC4B209440}"/>
              </a:ext>
            </a:extLst>
          </p:cNvPr>
          <p:cNvSpPr/>
          <p:nvPr/>
        </p:nvSpPr>
        <p:spPr>
          <a:xfrm>
            <a:off x="5781672" y="6243960"/>
            <a:ext cx="962977" cy="470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84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팀 발표 평가 결과 안내 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다음주 수업 안내 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중간고사 안내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중간 강의 평가 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공지사항 전달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9877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7A678205-2C84-48FE-BBB8-AB23EF531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9" y="2144874"/>
            <a:ext cx="8682055" cy="4783461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SHA1 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찾기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보통 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&lt;home&gt;/.android/</a:t>
            </a:r>
            <a:r>
              <a:rPr lang="en-US" altLang="ko-KR" sz="18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debug.keystore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있음</a:t>
            </a:r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자세한 정보는 아래 링크 참고</a:t>
            </a:r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+mj-ea"/>
                <a:ea typeface="이화체" panose="02000300000000000000"/>
                <a:hlinkClick r:id="rId3"/>
              </a:rPr>
              <a:t>https://developers.google.com/android/guides/client-auth</a:t>
            </a:r>
            <a:endParaRPr lang="en-US" altLang="ko-KR" sz="16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514350" indent="-514350">
              <a:buAutoNum type="arabicPeriod"/>
            </a:pP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514350" indent="-514350">
              <a:buAutoNum type="arabicPeriod"/>
            </a:pP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64023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3. Firebase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콘솔 프로젝트 만들기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1248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7A678205-2C84-48FE-BBB8-AB23EF531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9" y="2144874"/>
            <a:ext cx="8682055" cy="4783461"/>
          </a:xfrm>
        </p:spPr>
        <p:txBody>
          <a:bodyPr>
            <a:normAutofit/>
          </a:bodyPr>
          <a:lstStyle/>
          <a:p>
            <a:pPr lvl="1"/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앱에 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google-</a:t>
            </a:r>
            <a:r>
              <a:rPr lang="en-US" altLang="ko-KR" sz="28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services.json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파일 넣기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google-</a:t>
            </a:r>
            <a:r>
              <a:rPr lang="en-US" altLang="ko-KR" sz="18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services.json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다운로드</a:t>
            </a:r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Android Studio 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프로젝트 폴더에                                                       복사</a:t>
            </a:r>
            <a:endParaRPr lang="en-US" altLang="ko-KR" sz="1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514350" indent="-514350">
              <a:buAutoNum type="arabicPeriod"/>
            </a:pP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514350" indent="-514350">
              <a:buAutoNum type="arabicPeriod"/>
            </a:pP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64023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3. Firebase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콘솔 프로젝트 만들기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587A043-7743-46C5-927B-DDF6E823A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420" y="2822801"/>
            <a:ext cx="3812954" cy="401054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8C9FF5-2AD9-4555-973A-9BB26B60F006}"/>
              </a:ext>
            </a:extLst>
          </p:cNvPr>
          <p:cNvSpPr/>
          <p:nvPr/>
        </p:nvSpPr>
        <p:spPr>
          <a:xfrm>
            <a:off x="5448300" y="3674162"/>
            <a:ext cx="3695700" cy="2117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478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7A678205-2C84-48FE-BBB8-AB23EF531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9" y="2144874"/>
            <a:ext cx="8682055" cy="4783461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Firebase SDK 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넣기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514350" indent="-514350">
              <a:buAutoNum type="arabicPeriod"/>
            </a:pP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514350" indent="-514350">
              <a:buAutoNum type="arabicPeriod"/>
            </a:pP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64023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3. Firebase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콘솔 프로젝트 만들기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CBE95E-0187-4E14-9718-4AFE63018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114" y="2770664"/>
            <a:ext cx="5848350" cy="34194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E041EC-1803-4854-AF69-657219100958}"/>
              </a:ext>
            </a:extLst>
          </p:cNvPr>
          <p:cNvSpPr/>
          <p:nvPr/>
        </p:nvSpPr>
        <p:spPr>
          <a:xfrm>
            <a:off x="1685925" y="3625334"/>
            <a:ext cx="5281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highlight>
                  <a:srgbClr val="C0C0C0"/>
                </a:highlight>
              </a:rPr>
              <a:t>classpath</a:t>
            </a:r>
            <a:r>
              <a:rPr lang="ko-KR" altLang="en-US" dirty="0">
                <a:highlight>
                  <a:srgbClr val="C0C0C0"/>
                </a:highlight>
              </a:rPr>
              <a:t> 'com.google.gms:google-services:4.0.1＇     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A373AB-6E45-4B39-8481-E09AEA84418F}"/>
              </a:ext>
            </a:extLst>
          </p:cNvPr>
          <p:cNvSpPr/>
          <p:nvPr/>
        </p:nvSpPr>
        <p:spPr>
          <a:xfrm>
            <a:off x="1552575" y="5066657"/>
            <a:ext cx="5772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highlight>
                  <a:srgbClr val="C0C0C0"/>
                </a:highlight>
              </a:rPr>
              <a:t>implementation</a:t>
            </a:r>
            <a:r>
              <a:rPr lang="ko-KR" altLang="en-US" dirty="0">
                <a:highlight>
                  <a:srgbClr val="C0C0C0"/>
                </a:highlight>
              </a:rPr>
              <a:t> 'com.google.firebase:firebase-core:16.0.1'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A0BD69-B07C-436B-ABBC-49EFD4E3954E}"/>
              </a:ext>
            </a:extLst>
          </p:cNvPr>
          <p:cNvSpPr/>
          <p:nvPr/>
        </p:nvSpPr>
        <p:spPr>
          <a:xfrm>
            <a:off x="1350114" y="5836166"/>
            <a:ext cx="4587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highlight>
                  <a:srgbClr val="C0C0C0"/>
                </a:highlight>
              </a:rPr>
              <a:t>apply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ko-KR" altLang="en-US" dirty="0" err="1">
                <a:highlight>
                  <a:srgbClr val="C0C0C0"/>
                </a:highlight>
              </a:rPr>
              <a:t>plugin</a:t>
            </a:r>
            <a:r>
              <a:rPr lang="ko-KR" altLang="en-US" dirty="0">
                <a:highlight>
                  <a:srgbClr val="C0C0C0"/>
                </a:highlight>
              </a:rPr>
              <a:t>: '</a:t>
            </a:r>
            <a:r>
              <a:rPr lang="ko-KR" altLang="en-US" dirty="0" err="1">
                <a:highlight>
                  <a:srgbClr val="C0C0C0"/>
                </a:highlight>
              </a:rPr>
              <a:t>com.google.gms.google-services</a:t>
            </a:r>
            <a:r>
              <a:rPr lang="ko-KR" altLang="en-US" dirty="0">
                <a:highlight>
                  <a:srgbClr val="C0C0C0"/>
                </a:highlight>
              </a:rPr>
              <a:t>'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1909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7A678205-2C84-48FE-BBB8-AB23EF531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9" y="2144874"/>
            <a:ext cx="8682055" cy="4783461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Gradle 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파일 동기화하기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0" indent="0">
              <a:buNone/>
            </a:pP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64023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3. Firebase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콘솔 프로젝트 만들기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pic>
        <p:nvPicPr>
          <p:cNvPr id="26626" name="Picture 2" descr="https://www.gstatic.com/mobilesdk/160330_mobilesdk/images/android_studio_gradle_changed_butterbar@2x.png">
            <a:extLst>
              <a:ext uri="{FF2B5EF4-FFF2-40B4-BE49-F238E27FC236}">
                <a16:creationId xmlns:a16="http://schemas.microsoft.com/office/drawing/2014/main" id="{DA2E37C3-9BFF-4B3D-B3DC-E59A9D1C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3028950"/>
            <a:ext cx="6667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6772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2840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4.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앱 실행하기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8F37C8-F015-458B-A2E5-067EA56E6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483" y="2247111"/>
            <a:ext cx="5909034" cy="39393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5465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3661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5.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사용자 승인하기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A2AA6D5-5730-4801-9E49-A686AE09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9" y="2144874"/>
            <a:ext cx="8682055" cy="4783461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Firebase 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콘솔에서 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Database 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선택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Realtime Database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에서 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“Create database” 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클릭</a:t>
            </a:r>
            <a:endParaRPr lang="en-US" altLang="ko-KR" sz="24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0" indent="0">
              <a:buNone/>
            </a:pP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8D5A26-FA04-4A35-86D5-CE9279913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144000" cy="33146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2677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3661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5.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사용자 승인하기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A2AA6D5-5730-4801-9E49-A686AE09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9" y="2144874"/>
            <a:ext cx="8682055" cy="4783461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Firebase 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콘솔에서 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Database 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선택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Realtime Database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에서 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“Create database” 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클릭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Test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mode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선택 후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, Rules tab 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선택 </a:t>
            </a:r>
            <a:endParaRPr lang="en-US" altLang="ko-KR" sz="24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0" indent="0">
              <a:buNone/>
            </a:pP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34B65A-3E43-4349-8130-5C55E17BF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211" y="3960213"/>
            <a:ext cx="6911163" cy="278301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7382F2-F26B-435D-9F0B-66614CB57DC0}"/>
              </a:ext>
            </a:extLst>
          </p:cNvPr>
          <p:cNvSpPr/>
          <p:nvPr/>
        </p:nvSpPr>
        <p:spPr>
          <a:xfrm>
            <a:off x="3810000" y="4505325"/>
            <a:ext cx="352425" cy="285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79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3661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5.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사용자 승인하기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A2AA6D5-5730-4801-9E49-A686AE09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9" y="2144874"/>
            <a:ext cx="8682055" cy="4783461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Rule 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변경 후 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“Publish” 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버튼 클릭</a:t>
            </a:r>
            <a:endParaRPr lang="en-US" altLang="ko-KR" sz="24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0" indent="0">
              <a:buNone/>
            </a:pP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C2F680-5114-4D1D-B7F8-277D0C237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560" y="2932373"/>
            <a:ext cx="3876675" cy="2419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3284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3661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5.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사용자 승인하기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A2AA6D5-5730-4801-9E49-A686AE09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9" y="2144874"/>
            <a:ext cx="8682055" cy="4783461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Authentication API 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설정하기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63A80F-F009-4C58-B786-4168DC4DE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2885708"/>
            <a:ext cx="6391275" cy="36480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B539CAE-DFE9-4C80-8C02-4AD91213362C}"/>
              </a:ext>
            </a:extLst>
          </p:cNvPr>
          <p:cNvSpPr/>
          <p:nvPr/>
        </p:nvSpPr>
        <p:spPr>
          <a:xfrm>
            <a:off x="1447800" y="4423994"/>
            <a:ext cx="1695450" cy="357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DE2B56-3487-4F83-9AE3-7987D6CC1AB1}"/>
              </a:ext>
            </a:extLst>
          </p:cNvPr>
          <p:cNvSpPr/>
          <p:nvPr/>
        </p:nvSpPr>
        <p:spPr>
          <a:xfrm>
            <a:off x="4571999" y="3928694"/>
            <a:ext cx="1285876" cy="357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573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3661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5.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사용자 승인하기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A2AA6D5-5730-4801-9E49-A686AE09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9" y="2144874"/>
            <a:ext cx="8682055" cy="4783461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Authentication API 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설정하기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Google 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스위치 켠 후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, 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저장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Firebase </a:t>
            </a:r>
            <a:r>
              <a:rPr lang="en-US" altLang="ko-KR" sz="28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Auth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dependency 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추가하기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Android Studio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에서 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app/</a:t>
            </a:r>
            <a:r>
              <a:rPr lang="en-US" altLang="ko-KR" sz="28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build.gradle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아래 코드가 있나 확인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F240C2-CA7D-4791-9EBE-32DBE51B7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5228114"/>
            <a:ext cx="7400925" cy="962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044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앱 개발 통합 플랫폼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주 사용 목적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:</a:t>
            </a:r>
          </a:p>
          <a:p>
            <a:pPr lvl="1"/>
            <a:r>
              <a:rPr lang="ko-KR" altLang="en-US" b="1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더 나은 앱 개발 </a:t>
            </a:r>
            <a:endParaRPr lang="en-US" altLang="ko-KR" b="1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앱의 질 향상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사업의 성장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 Firebase </a:t>
            </a:r>
            <a:r>
              <a:rPr lang="ko-KR" altLang="en-US" dirty="0"/>
              <a:t>소개</a:t>
            </a:r>
          </a:p>
        </p:txBody>
      </p:sp>
      <p:pic>
        <p:nvPicPr>
          <p:cNvPr id="1026" name="Picture 2" descr="Build better apps">
            <a:extLst>
              <a:ext uri="{FF2B5EF4-FFF2-40B4-BE49-F238E27FC236}">
                <a16:creationId xmlns:a16="http://schemas.microsoft.com/office/drawing/2014/main" id="{195EE078-35DF-4987-81A1-835EB4BA2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524" y="1925423"/>
            <a:ext cx="34861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irebase logo">
            <a:extLst>
              <a:ext uri="{FF2B5EF4-FFF2-40B4-BE49-F238E27FC236}">
                <a16:creationId xmlns:a16="http://schemas.microsoft.com/office/drawing/2014/main" id="{5975B7A1-7E01-41A9-A15C-A98BB2983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2" y="4432086"/>
            <a:ext cx="5917406" cy="166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3992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3661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5.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사용자 승인하기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A2AA6D5-5730-4801-9E49-A686AE09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9" y="2144874"/>
            <a:ext cx="8682055" cy="4783461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MainActivity.java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아래 변수 추가 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B881CF3-C97B-4F12-BE22-3643D42C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816397"/>
            <a:ext cx="6619875" cy="1015663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Firebase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instance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variables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private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FirebaseAuth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mFirebaseAuth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;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private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FirebaseUser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mFirebaseUser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;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4964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3661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5.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사용자 승인하기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A2AA6D5-5730-4801-9E49-A686AE09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9" y="2144874"/>
            <a:ext cx="8682055" cy="4783461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MainActivity.java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onCreate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함수 안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, </a:t>
            </a:r>
            <a:r>
              <a:rPr lang="en-US" altLang="ko-KR" sz="28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mUsername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초기화 코드 후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,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아래 코드 추가 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CCB2056-C12E-47CB-87EC-80C6E2FF1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424" y="3208733"/>
            <a:ext cx="7148725" cy="3539430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Initialize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Firebase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Auth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mFirebaseAuth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FirebaseAuth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.getInstance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mFirebaseUser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mFirebaseAuth.getCurrentUser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mFirebaseUser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	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Not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signed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in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launch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the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Sign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In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activity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	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startActivity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SignInActivity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));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	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finish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	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return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;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{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	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mUsername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mFirebaseUser.getDisplayName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	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mFirebaseUser.getPhotoUrl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 !=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		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mPhotoUrl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mFirebaseUser.getPhotoUrl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toString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	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9860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3661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5.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사용자 승인하기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A2AA6D5-5730-4801-9E49-A686AE09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9" y="2144874"/>
            <a:ext cx="8682055" cy="4783461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MainActivity.java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onOptionsItemSelected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()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함수 수정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4A1A66C-3558-4DE0-A63B-C993C4143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132" y="3267675"/>
            <a:ext cx="5662127" cy="2893100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Override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boolean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onOptionsItemSelected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MenuItem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item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switch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item.getItemId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 {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case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R.id.sign_out_menu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: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mFirebaseAuth.signOut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Auth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GoogleSignInApi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.signOut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mGoogleApiClient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mUsername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ANONYMOUS;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startActivity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Intent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this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SignInActivity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));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finish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return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true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;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default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: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	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return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super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.onOptionsItemSelected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item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84809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3661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5.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사용자 승인하기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A2AA6D5-5730-4801-9E49-A686AE09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9" y="2144874"/>
            <a:ext cx="8682055" cy="4783461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가입하기 화면 만들기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SignInActivity.java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아래 코드 추가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06F9ED-DCFE-4D7B-968D-C02CFF480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5" y="3295650"/>
            <a:ext cx="4036682" cy="646331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Firebase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instance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variables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private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FirebaseAuth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mFirebaseAuth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;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1710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3661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5.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사용자 승인하기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A2AA6D5-5730-4801-9E49-A686AE09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9" y="2144874"/>
            <a:ext cx="8682055" cy="4783461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가입하기 화면 만들기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SignInActivity.java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onCreate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()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함수에 아래 코드 추가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D653F51-4F76-4F5D-8861-FBF093FA2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775" y="3294134"/>
            <a:ext cx="5415265" cy="707886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i="1" dirty="0">
                <a:solidFill>
                  <a:srgbClr val="BDC1C6"/>
                </a:solidFill>
                <a:latin typeface="Arial Unicode MS"/>
                <a:ea typeface="Source Code Pro"/>
              </a:rPr>
              <a:t>// </a:t>
            </a:r>
            <a:r>
              <a:rPr lang="ko-KR" altLang="ko-KR" sz="2000" i="1" dirty="0" err="1">
                <a:solidFill>
                  <a:srgbClr val="BDC1C6"/>
                </a:solidFill>
                <a:latin typeface="Arial Unicode MS"/>
                <a:ea typeface="Source Code Pro"/>
              </a:rPr>
              <a:t>Initialize</a:t>
            </a:r>
            <a:r>
              <a:rPr lang="ko-KR" altLang="ko-KR" sz="2000" i="1" dirty="0">
                <a:solidFill>
                  <a:srgbClr val="BDC1C6"/>
                </a:solidFill>
                <a:latin typeface="Arial Unicode MS"/>
                <a:ea typeface="Source Code Pro"/>
              </a:rPr>
              <a:t> </a:t>
            </a:r>
            <a:r>
              <a:rPr lang="ko-KR" altLang="ko-KR" sz="2000" i="1" dirty="0" err="1">
                <a:solidFill>
                  <a:srgbClr val="BDC1C6"/>
                </a:solidFill>
                <a:latin typeface="Arial Unicode MS"/>
                <a:ea typeface="Source Code Pro"/>
              </a:rPr>
              <a:t>FirebaseAuth</a:t>
            </a:r>
            <a:r>
              <a:rPr lang="ko-KR" altLang="ko-KR" sz="2000" dirty="0">
                <a:solidFill>
                  <a:srgbClr val="F8F9FA"/>
                </a:solidFill>
                <a:latin typeface="Arial Unicode MS"/>
                <a:ea typeface="Source Code Pro"/>
              </a:rPr>
              <a:t> </a:t>
            </a:r>
            <a:endParaRPr lang="en-US" altLang="ko-KR" sz="2000" dirty="0">
              <a:solidFill>
                <a:srgbClr val="F8F9FA"/>
              </a:solidFill>
              <a:latin typeface="Arial Unicode MS"/>
              <a:ea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F8F9FA"/>
                </a:solidFill>
                <a:latin typeface="Arial Unicode MS"/>
                <a:ea typeface="Source Code Pro"/>
              </a:rPr>
              <a:t>mFirebaseAuth</a:t>
            </a:r>
            <a:r>
              <a:rPr lang="ko-KR" altLang="ko-KR" sz="2000" dirty="0">
                <a:solidFill>
                  <a:srgbClr val="F8F9FA"/>
                </a:solidFill>
                <a:latin typeface="Arial Unicode MS"/>
                <a:ea typeface="Source Code Pro"/>
              </a:rPr>
              <a:t> = </a:t>
            </a:r>
            <a:r>
              <a:rPr lang="ko-KR" altLang="ko-KR" sz="2000" dirty="0" err="1">
                <a:solidFill>
                  <a:srgbClr val="24C1E0"/>
                </a:solidFill>
                <a:latin typeface="Arial Unicode MS"/>
                <a:ea typeface="Source Code Pro"/>
              </a:rPr>
              <a:t>FirebaseAuth</a:t>
            </a:r>
            <a:r>
              <a:rPr lang="ko-KR" altLang="ko-KR" sz="2000" dirty="0" err="1">
                <a:solidFill>
                  <a:srgbClr val="F8F9FA"/>
                </a:solidFill>
                <a:latin typeface="Arial Unicode MS"/>
                <a:ea typeface="Source Code Pro"/>
              </a:rPr>
              <a:t>.getInstance</a:t>
            </a:r>
            <a:r>
              <a:rPr lang="ko-KR" altLang="ko-KR" sz="2000" dirty="0">
                <a:solidFill>
                  <a:srgbClr val="F8F9FA"/>
                </a:solidFill>
                <a:latin typeface="Arial Unicode MS"/>
                <a:ea typeface="Source Code Pro"/>
              </a:rPr>
              <a:t>();</a:t>
            </a:r>
            <a:r>
              <a:rPr lang="ko-KR" altLang="ko-KR" sz="1200" dirty="0"/>
              <a:t> </a:t>
            </a:r>
            <a:endParaRPr lang="ko-KR" altLang="ko-KR" sz="4400" dirty="0"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16891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3661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5.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사용자 승인하기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A2AA6D5-5730-4801-9E49-A686AE09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9" y="2144874"/>
            <a:ext cx="8682055" cy="4783461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가입하기 화면 만들기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SignInActivity.java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onClick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()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함수를 아래와 같이 수정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74D9F1A-5626-43E9-8E54-83DC19366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426" y="3429000"/>
            <a:ext cx="4390946" cy="1815882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Override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onClick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v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F8F9FA"/>
                </a:solidFill>
                <a:latin typeface="Arial Unicode MS"/>
                <a:ea typeface="Source Code Pro"/>
              </a:rPr>
              <a:t>	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switch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v.getId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 {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F8F9FA"/>
                </a:solidFill>
                <a:latin typeface="Arial Unicode MS"/>
                <a:ea typeface="Source Code Pro"/>
              </a:rPr>
              <a:t>		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case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R.id.sign_in_button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: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F8F9FA"/>
                </a:solidFill>
                <a:latin typeface="Arial Unicode MS"/>
                <a:ea typeface="Source Code Pro"/>
              </a:rPr>
              <a:t>			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signIn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F8F9FA"/>
                </a:solidFill>
                <a:latin typeface="Arial Unicode MS"/>
                <a:ea typeface="Source Code Pro"/>
              </a:rPr>
              <a:t>			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break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;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F8F9FA"/>
                </a:solidFill>
                <a:latin typeface="Arial Unicode MS"/>
                <a:ea typeface="Source Code Pro"/>
              </a:rPr>
              <a:t>	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7268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3661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5.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사용자 승인하기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A2AA6D5-5730-4801-9E49-A686AE09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9" y="2144874"/>
            <a:ext cx="8682055" cy="4783461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가입하기 화면 만들기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SignInActivity.java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onClick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()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함수 아래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SignIn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함수 추가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689417C-9888-4A52-92E5-592DC3121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541510"/>
            <a:ext cx="8321381" cy="1077218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signIn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 {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	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signInIntent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Auth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GoogleSignInApi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.getSignInIntent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mGoogleApiClient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	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startActivityForResult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signInIntent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RC_SIGN_IN);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}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87051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3661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5.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사용자 승인하기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A2AA6D5-5730-4801-9E49-A686AE09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9" y="2144874"/>
            <a:ext cx="8682055" cy="4783461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가입하기 화면 만들기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SignInActivity.java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onActivityResult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()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추가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7C6B671-BDE2-420D-92A7-26DEC11F6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107" y="3312190"/>
            <a:ext cx="7844968" cy="2862322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Override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onActivityResult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requestCode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resultCode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	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super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.onActivityResult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requestCode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resultCode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	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Result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returned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from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launching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Intent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from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GoogleSignInApi.getSignInIntent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(...);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	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requestCode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== RC_SIGN_IN) {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		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GoogleSignInResult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Auth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GoogleSignInApi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.getSignInResultFromIntent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		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result.isSuccess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 {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			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Google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Sign-In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was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successful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authenticate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with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Firebase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			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GoogleSignInAccount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account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result.getSignInAccount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			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firebaseAuthWithGoogle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account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		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else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{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6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Google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Sign-In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failed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6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(TAG,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"Google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Sign-In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failed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."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		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	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6389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3661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5.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사용자 승인하기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A2AA6D5-5730-4801-9E49-A686AE09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9" y="2144874"/>
            <a:ext cx="8682055" cy="4783461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가입하기 화면 만들기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SignInActivity.java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firebaseAuthWithGoogle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()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추가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4AC3907-21DE-40AA-8E72-3BF9A704E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300488"/>
            <a:ext cx="8223726" cy="3308598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firebaseAuthWithGoogle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GoogleSignInAccount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acct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(TAG,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firebaseAuthWithGooogle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:"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+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acct.getId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());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AuthCredential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credential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GoogleAuthProvider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.getCredential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acct.getIdToken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mFirebaseAuth.signInWithCredential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credential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addOnCompleteListener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OnCompleteListener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AuthResult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&gt;() {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Override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onComplete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NonNull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AuthResult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(TAG,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signInWithCredential:onComplete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:"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+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task.isSuccessful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sign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in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fails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display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a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message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to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user.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sign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in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succeeds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auth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state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listener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will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be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notified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and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logic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to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handle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signed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in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user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can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be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handled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in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listener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(!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task.isSuccessful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 {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(TAG,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signInWithCredential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task.getException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Toast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.makeText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SignInActivity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Authentication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failed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."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Toast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.LENGTH_SHORT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show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else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{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startActivity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SignInActivity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MainActivity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));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finish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});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92796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2840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6.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읽기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A2AA6D5-5730-4801-9E49-A686AE09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9" y="2144874"/>
            <a:ext cx="8682055" cy="478346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Firebase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콘솔에서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Database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선택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Import JSON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선택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Clone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한 저장소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root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에서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initial_messages.json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파일을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선택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Import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584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주 기능</a:t>
            </a: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사용자 인증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웹 호스팅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클라우드 스토리지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실시간 데이터베이스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endParaRPr lang="en-US" altLang="ko-KR" b="1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 Firebase </a:t>
            </a:r>
            <a:r>
              <a:rPr lang="ko-KR" altLang="en-US" dirty="0"/>
              <a:t>소개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2102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2840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6.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읽기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C839D8-6F62-4BB3-8566-C17B40D97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321" y="2247111"/>
            <a:ext cx="6684203" cy="37401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12153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2840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6.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읽기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A2AA6D5-5730-4801-9E49-A686AE09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9" y="2144874"/>
            <a:ext cx="8682055" cy="4783461"/>
          </a:xfrm>
        </p:spPr>
        <p:txBody>
          <a:bodyPr>
            <a:normAutofit/>
          </a:bodyPr>
          <a:lstStyle/>
          <a:p>
            <a:pPr lvl="1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Firebase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realtime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database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와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Firebase Storage dependency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추가되었는지 확인하기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33924D-8A37-4562-A204-7D6242D5C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27630"/>
            <a:ext cx="7315200" cy="10763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59584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2840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6.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읽기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A2AA6D5-5730-4801-9E49-A686AE09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9" y="2144874"/>
            <a:ext cx="8682055" cy="4783461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동기화하기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Database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객체변수를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MainActivity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추가하기 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AE1A1DB-7AF8-4051-B127-118D2F14B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429000"/>
            <a:ext cx="7697877" cy="738664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Firebase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instance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variables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private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DatabaseReference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mFirebaseDatabaseReference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;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private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FirebaseRecyclerAdapter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MessageViewHolder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&gt;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mFirebaseAdapter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7646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2840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6.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읽기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A2AA6D5-5730-4801-9E49-A686AE09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9" y="2144874"/>
            <a:ext cx="8682055" cy="4783461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동기화하기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Firebase Realtime Database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초기화하고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listener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추가하기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RecyclerView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갱신하기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새로운 메시지가 화면에 표시되도록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)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아래 코드를 지우고 다음 코드들을 추가 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670372F-0610-4704-BC9F-C9A5A3B57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740" y="4259605"/>
            <a:ext cx="3971925" cy="276999"/>
          </a:xfrm>
          <a:prstGeom prst="rect">
            <a:avLst/>
          </a:prstGeom>
          <a:solidFill>
            <a:srgbClr val="E8EA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mProgressBar.setVisibility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ProgressBar.INVISIBLE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</a:rPr>
              <a:t>);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B2F4BE7-93CB-492D-9928-92F180E14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016" y="4641419"/>
            <a:ext cx="5969904" cy="1785104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New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child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entries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mFirebaseDatabaseReference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FirebaseDatabase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.getInstance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getReference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SnapshotParser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parser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SnapshotParser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&gt;()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Override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parseSnapshot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DataSnapshot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dataSnapshot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dataSnapshot.getValue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!=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lang="en-US" altLang="ko-KR" sz="1000" dirty="0">
              <a:solidFill>
                <a:srgbClr val="F8F9FA"/>
              </a:solidFill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friendlyMessage.setId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dataSnapshot.getKey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4025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DE38CA-36DC-438C-8EAC-019B0098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95D0871-035A-4169-BC0E-CB052ABBB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0"/>
            <a:ext cx="9144000" cy="6858000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DatabaseReference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messagesRef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mFirebaseDatabaseReference.child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(MESSAGES_CHILD);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FirebaseRecyclerOptions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options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FirebaseRecyclerOptions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Builder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&gt;().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setQuery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messagesRef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parser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build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mFirebaseAdapter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FirebaseRecyclerAdapter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MessageViewHolder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&gt;(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options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Override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MessageViewHolder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onCreateViewHolder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ViewGroup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viewGroup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LayoutInflater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inflater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LayoutInflater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from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viewGroup.getContext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MessageViewHolder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inflater.inflate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R.layout.item_message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viewGroup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false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Override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protected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onBindViewHolder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final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MessageViewHolder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viewHolder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position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mProgressBar.setVisibility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ProgressBar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.INVISIBLE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8F9FA"/>
                </a:solidFill>
                <a:latin typeface="Arial Unicode MS"/>
                <a:ea typeface="Source Code Pro"/>
              </a:rPr>
              <a:t>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friendlyMessage.getText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 !=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viewHolder.messageTextView.setText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friendlyMessage.getText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viewHolder.messageTextView.setVisibility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TextView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.VISIBLE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viewHolder.messageImageView.setVisibility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ImageView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.GONE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else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friendlyMessage.getImageUrl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 !=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imageUrl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friendlyMessage.getImageUrl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imageUrl.startsWith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gs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://"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StorageReference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storageReference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FirebaseStorage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.getInstance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getReferenceFromUrl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imageUrl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storageReference.getDownloadUrl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addOnCompleteListener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OnCompleteListener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Uri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&gt;()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Override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onComplete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NonNull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Task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Uri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task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6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task.isSuccessful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7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downloadUrl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task.getResult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toString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7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Glide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with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viewHolder.messageImageView.getContext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load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downloadUrl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into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viewHolder.messageImageView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6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else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6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4C1E0"/>
                </a:solidFill>
                <a:latin typeface="Arial Unicode MS"/>
                <a:ea typeface="Source Code Pro"/>
              </a:rPr>
              <a:t>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(TAG,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Getting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download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url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was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not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successful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."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task.getException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6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	     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                 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else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	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Glide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with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viewHolder.messageImageView.getContext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load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friendlyMessage.getImageUrl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into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viewHolder.messageImageView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viewHolder.messageImageView.setVisibility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ImageView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.VISIBLE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viewHolder.messageTextView.setVisibility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TextView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.GONE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viewHolder.messengerTextView.setText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friendlyMessage.getName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friendlyMessage.getPhotoUrl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 ==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8F9FA"/>
                </a:solidFill>
                <a:latin typeface="Arial Unicode MS"/>
                <a:ea typeface="Source Code Pro"/>
              </a:rPr>
              <a:t>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viewHolder.messengerImageView.setImageDrawable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ContextCompat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.getDrawable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MainActivity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this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R.drawable.ic_account_circle_black_36dp));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else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Glide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with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MainActivity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this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load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friendlyMessage.getPhotoUrl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into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viewHolder.messengerImageView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9131729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DE38CA-36DC-438C-8EAC-019B0098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95D0871-035A-4169-BC0E-CB052ABBB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96" y="1533507"/>
            <a:ext cx="7972054" cy="2092881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mFirebaseAdapter.registerAdapterDataObserver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RecyclerView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AdapterDataObserver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Override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onItemRangeInserted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positionStart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itemCount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super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.onItemRangeInserted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positionStart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itemCount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friendlyMessageCount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mFirebaseAdapter.getItemCount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lastVisiblePosition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mLinearLayoutManager.findLastCompletelyVisibleItemPosition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the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recycler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view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is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initially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being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loaded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or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the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// user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is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at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the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bottom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of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the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list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scroll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to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the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bottom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endParaRPr kumimoji="0" lang="en-US" altLang="ko-KR" sz="1000" b="0" i="1" u="none" strike="noStrike" cap="none" normalizeH="0" baseline="0" dirty="0">
              <a:ln>
                <a:noFill/>
              </a:ln>
              <a:solidFill>
                <a:srgbClr val="BDC1C6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// of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the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list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to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show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the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newly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added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message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.</a:t>
            </a:r>
            <a:endParaRPr kumimoji="0" lang="en-US" altLang="ko-KR" sz="1000" b="0" i="1" u="none" strike="noStrike" cap="none" normalizeH="0" baseline="0" dirty="0">
              <a:ln>
                <a:noFill/>
              </a:ln>
              <a:solidFill>
                <a:srgbClr val="BDC1C6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lastVisiblePosition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== -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|| 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positionStart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&gt;= 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friendlyMessageCount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-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&amp;&amp;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lastVisiblePosition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== 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positionStart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-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)))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8F9FA"/>
                </a:solidFill>
                <a:latin typeface="Arial Unicode MS"/>
                <a:ea typeface="Source Code Pro"/>
              </a:rPr>
              <a:t>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mMessageRecyclerView.scrollToPosition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positionStart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mMessageRecyclerView.setAdapter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mFirebaseAdapter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A8D9ECA-A7F7-4316-89D2-F8B89946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</p:spTree>
    <p:extLst>
      <p:ext uri="{BB962C8B-B14F-4D97-AF65-F5344CB8AC3E}">
        <p14:creationId xmlns:p14="http://schemas.microsoft.com/office/powerpoint/2010/main" val="4865113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2840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6.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읽기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A2AA6D5-5730-4801-9E49-A686AE09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9" y="2144874"/>
            <a:ext cx="8682055" cy="4783461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동기화하기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MainActivity.java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에서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onPause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()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와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onResume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()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을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아래와 같이 업데이트하기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3FC11D1-20A9-4093-B4ED-09DED6CCF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3856764"/>
            <a:ext cx="3043975" cy="1754326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Override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onPause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 {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mFirebaseAdapter.stopListening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super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.onPause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>
              <a:solidFill>
                <a:srgbClr val="F8F9FA"/>
              </a:solidFill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Override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onResume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 {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super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.onResume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mFirebaseAdapter.startListening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88391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2840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6.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읽기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A2AA6D5-5730-4801-9E49-A686AE09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9" y="2144874"/>
            <a:ext cx="8682055" cy="4783461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동기화 테스트하기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실행해보기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데이터베이스에서 새로운 메시지 추가해보기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messages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에서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‘+’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클릭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name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‘-ABCD’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라고 입력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‘-ABCD’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에서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‘+’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클릭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2286000" lvl="4" indent="-457200"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name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‘name’,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value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‘Mary’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입력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2286000" lvl="4" indent="-457200"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name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‘text’,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value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‘hello’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입력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2286000" lvl="4" indent="-457200"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Select ‘Add’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00303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2840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6.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읽기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A2AA6D5-5730-4801-9E49-A686AE09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9" y="2144874"/>
            <a:ext cx="8682055" cy="4783461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동기화 테스트하기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D9E156-EC17-4B48-850E-26F9BFF96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680445"/>
            <a:ext cx="2020330" cy="4152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0CE0BDA-5259-4FD9-B0FF-7DF07A0A0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680" y="2627636"/>
            <a:ext cx="2895600" cy="3981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F054B4-9992-449F-9602-A3D4169DE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5585" y="2623295"/>
            <a:ext cx="2020330" cy="4152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0807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32512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7.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보내기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A2AA6D5-5730-4801-9E49-A686AE09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9" y="2144874"/>
            <a:ext cx="8682055" cy="4783461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텍스트메시지 보내기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MainActivity.java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onCreate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()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안에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mSendButton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의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onClick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()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 아래와 같이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업데이트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60EACA8-3C34-4DB8-80B1-E64CE52A2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504339"/>
            <a:ext cx="7852984" cy="1754326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mSendButton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Button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findViewById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R.id.sendButton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mSendButton.setOnClickListener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View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OnClickListener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 {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Override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onClick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View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view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mMessageEditText.getText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toString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mUsername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mPhotoUrl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/*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no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image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BDC1C6"/>
                </a:solidFill>
                <a:effectLst/>
                <a:latin typeface="Arial Unicode MS"/>
                <a:ea typeface="Source Code Pro"/>
              </a:rPr>
              <a:t> */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mFirebaseDatabaseReference.child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(MESSAGES_CHILD).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push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setValue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mMessageEditText.setText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});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34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사용자 인증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*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개인 맞춤형 사용자 경험 제공을 위해 필요</a:t>
            </a:r>
            <a:endParaRPr lang="en-US" altLang="ko-KR" b="1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 Firebase </a:t>
            </a:r>
            <a:r>
              <a:rPr lang="ko-KR" altLang="en-US" dirty="0"/>
              <a:t>소개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2EDF94-284A-4FD2-A1F9-D9C84627F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712" y="3585642"/>
            <a:ext cx="1857375" cy="31337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71264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32512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7.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보내기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A2AA6D5-5730-4801-9E49-A686AE09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9" y="2144874"/>
            <a:ext cx="8682055" cy="4783461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이미지메시지 보내기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이미지 선택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이미지 선택 이벤트 핸들링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Realtime Database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임시 이미지 메시지 보내기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선택한 이미지 </a:t>
            </a:r>
            <a:r>
              <a:rPr lang="ko-KR" altLang="en-US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업로딩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시작하기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업로딩이 끝나면 이미지 메시지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URL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업데이트하기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48763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32512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7.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보내기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A2AA6D5-5730-4801-9E49-A686AE09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9" y="2144874"/>
            <a:ext cx="8682055" cy="4783461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이미지메시지 보내기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이미지 선택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3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MainActivity.java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mAddMessageImageView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의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onClick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()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를 다음과 같이 업데이트하기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F8D4952-0205-4B4C-AC8C-5D5D40BD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924" y="4092307"/>
            <a:ext cx="6061468" cy="1754326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mAddMessageImageView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ImageView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findViewById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R.id.addMessageImageView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mAddMessageImageView.setOnClickListener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View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OnClickListener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 {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Override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onClick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View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view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intent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Intent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.ACTION_OPEN_DOCUMENT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intent.addCategory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Intent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.CATEGORY_OPENABLE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intent.setType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image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/*"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startActivityForResult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intent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REQUEST_IMAGE);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});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85353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32512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7.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보내기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A2AA6D5-5730-4801-9E49-A686AE09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9" y="2144874"/>
            <a:ext cx="8682055" cy="4783461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이미지메시지 보내기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이미지 선택 이벤트 핸들링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3"/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MainActivity.java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onActivityResult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()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추가하기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27124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F03A0C-2E88-4ADF-9175-79B490EA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2FC9DBF-2D5C-488C-B4AD-4DE4FF348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305" y="843677"/>
            <a:ext cx="8111389" cy="5170646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Override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protected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onActivityResult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requestCode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resultCode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Intent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data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super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.onActivityResult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requestCode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resultCode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data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(TAG,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onActivityResult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requestCode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+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requestCode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resultCode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+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resultCode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requestCode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== REQUEST_IMAGE) {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resultCode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== RESULT_OK) {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data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!=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final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Uri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uri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data.getData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(TAG,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Uri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: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+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uri.toString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tempMessage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mUsername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mPhotoUrl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LOADING_IMAGE_URL);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mFirebaseDatabaseReference.child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(MESSAGES_CHILD).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push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setValue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tempMessage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DatabaseReference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CompletionListener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 {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Override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onComplete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DatabaseError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databaseError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DatabaseReference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databaseReference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6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databaseError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7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key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databaseReference.getKey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7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StorageReference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storageReference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FirebaseStorage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.getInstance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getReference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mFirebaseUser.getUid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child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key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child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uri.getLastPathSegment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7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putImageInStorage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storageReference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uri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key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6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else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{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6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	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(TAG,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Unable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to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write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message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to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."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databaseError.toException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6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rgbClr val="F8F9FA"/>
                </a:solidFill>
                <a:latin typeface="Arial Unicode MS"/>
                <a:ea typeface="Source Code Pro"/>
              </a:rPr>
              <a:t>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</a:t>
            </a:r>
            <a:endParaRPr lang="en-US" altLang="ko-KR" sz="1100" dirty="0">
              <a:solidFill>
                <a:srgbClr val="F8F9FA"/>
              </a:solidFill>
              <a:latin typeface="Arial Unicode MS"/>
              <a:ea typeface="Source Code Pro"/>
            </a:endParaRP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});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938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3. Android</a:t>
            </a:r>
            <a:r>
              <a:rPr lang="ko-KR" altLang="en-US" dirty="0"/>
              <a:t> </a:t>
            </a:r>
            <a:r>
              <a:rPr lang="en-US" altLang="ko-KR" dirty="0" err="1"/>
              <a:t>Codelab</a:t>
            </a:r>
            <a:r>
              <a:rPr lang="ko-KR" altLang="en-US" dirty="0"/>
              <a:t> 실습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29241-0DF0-4575-A6D1-096AF1554466}"/>
              </a:ext>
            </a:extLst>
          </p:cNvPr>
          <p:cNvSpPr/>
          <p:nvPr/>
        </p:nvSpPr>
        <p:spPr>
          <a:xfrm>
            <a:off x="342319" y="1506277"/>
            <a:ext cx="32512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7.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메시지 보내기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A2AA6D5-5730-4801-9E49-A686AE09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19" y="2144874"/>
            <a:ext cx="8682055" cy="4783461"/>
          </a:xfrm>
        </p:spPr>
        <p:txBody>
          <a:bodyPr>
            <a:normAutofit/>
          </a:bodyPr>
          <a:lstStyle/>
          <a:p>
            <a:pPr lvl="1"/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이미지메시지 보내기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3-5. </a:t>
            </a:r>
            <a:r>
              <a:rPr lang="ko-KR" altLang="en-US" dirty="0" err="1">
                <a:solidFill>
                  <a:srgbClr val="000000"/>
                </a:solidFill>
                <a:latin typeface="+mj-ea"/>
                <a:ea typeface="이화체" panose="02000300000000000000"/>
              </a:rPr>
              <a:t>임시이미지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 보내고 업데이트하기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MainActivity.java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에 다음 함수 추가 </a:t>
            </a:r>
            <a:endParaRPr lang="en-US" altLang="ko-KR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9410181-6873-48D1-942D-9A5C41C0C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24" y="3855246"/>
            <a:ext cx="8648700" cy="2462213"/>
          </a:xfrm>
          <a:prstGeom prst="rect">
            <a:avLst/>
          </a:prstGeom>
          <a:solidFill>
            <a:srgbClr val="283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putImageInStorage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StorageReference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storageReference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Uri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uri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final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key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storageReference.putFile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uri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addOnCompleteListener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MainActivity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OnCompleteListener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UploadTask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TaskSnapshot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&gt;() {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Override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onComplete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4285F4"/>
                </a:solidFill>
                <a:effectLst/>
                <a:latin typeface="Arial Unicode MS"/>
                <a:ea typeface="Source Code Pro"/>
              </a:rPr>
              <a:t>NonNull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UploadTask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TaskSnapshot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 {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task.isSuccessful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 {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mUsername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mPhotoUrl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task.getResult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getMetadata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getDownloadUrl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toString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mFirebaseDatabaseReference.child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(MESSAGES_CHILD).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child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key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setValue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friendlyMessage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);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538A0"/>
                </a:solidFill>
                <a:effectLst/>
                <a:latin typeface="Arial Unicode MS"/>
                <a:ea typeface="Source Code Pro"/>
              </a:rPr>
              <a:t>else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 {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24C1E0"/>
                </a:solidFill>
                <a:effectLst/>
                <a:latin typeface="Arial Unicode MS"/>
                <a:ea typeface="Source Code Pro"/>
              </a:rPr>
              <a:t>Log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.w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(TAG,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Image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upload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was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not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successful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4A853"/>
                </a:solidFill>
                <a:effectLst/>
                <a:latin typeface="Arial Unicode MS"/>
                <a:ea typeface="Source Code Pro"/>
              </a:rPr>
              <a:t>."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task.getException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());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});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457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사용자 인증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쉬운 로그인 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- 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사용자관점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r>
              <a:rPr lang="en-US" altLang="ko-KR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Gmail, Facebook 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계정 등  </a:t>
            </a:r>
            <a:endParaRPr lang="en-US" altLang="ko-KR" sz="24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2"/>
            <a:endParaRPr lang="en-US" altLang="ko-KR" b="1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 Firebase </a:t>
            </a:r>
            <a:r>
              <a:rPr lang="ko-KR" altLang="en-US" dirty="0"/>
              <a:t>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5153B7-734E-428F-B5C7-EE8BFBBE1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711" y="3566592"/>
            <a:ext cx="5362575" cy="31527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64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사용자 인증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쉬운 로그인 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- 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개발자관점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914400" lvl="2" indent="0">
              <a:buNone/>
            </a:pPr>
            <a:endParaRPr lang="en-US" altLang="ko-KR" b="1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 Firebase </a:t>
            </a:r>
            <a:r>
              <a:rPr lang="ko-KR" altLang="en-US" dirty="0"/>
              <a:t>소개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E4E6A5-6512-4D44-BD7C-E90979209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361" y="3114675"/>
            <a:ext cx="4867275" cy="3238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667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DCA0B5D-7551-4827-957E-1331FB667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499" y="3028156"/>
            <a:ext cx="7634851" cy="369121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B04FADB-75DB-4CDD-B07D-5BEE06E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643062"/>
            <a:ext cx="8415337" cy="478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1. </a:t>
            </a:r>
            <a:r>
              <a:rPr lang="ko-KR" altLang="en-US" sz="32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사용자 인증</a:t>
            </a:r>
            <a:endParaRPr lang="en-US" altLang="ko-KR" sz="32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lvl="1"/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쉬운 로그인 </a:t>
            </a:r>
            <a:r>
              <a:rPr lang="en-US" altLang="ko-KR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- </a:t>
            </a:r>
            <a:r>
              <a:rPr lang="ko-KR" altLang="en-US" sz="2800" dirty="0">
                <a:solidFill>
                  <a:srgbClr val="000000"/>
                </a:solidFill>
                <a:latin typeface="+mj-ea"/>
                <a:ea typeface="이화체" panose="02000300000000000000"/>
              </a:rPr>
              <a:t>개발자</a:t>
            </a:r>
            <a:endParaRPr lang="en-US" altLang="ko-KR" sz="2800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  <a:p>
            <a:pPr marL="914400" lvl="2" indent="0">
              <a:buNone/>
            </a:pPr>
            <a:endParaRPr lang="en-US" altLang="ko-KR" b="1" dirty="0">
              <a:solidFill>
                <a:srgbClr val="000000"/>
              </a:solidFill>
              <a:latin typeface="+mj-ea"/>
              <a:ea typeface="이화체" panose="0200030000000000000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A24AE7-CADC-44E7-B197-A52CC05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/>
              <a:t>2. Firebase </a:t>
            </a:r>
            <a:r>
              <a:rPr lang="ko-KR" altLang="en-US" dirty="0"/>
              <a:t>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7CA868-D7A0-4F5C-AC66-E222EF011C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5428"/>
          <a:stretch/>
        </p:blipFill>
        <p:spPr>
          <a:xfrm>
            <a:off x="3171824" y="5434976"/>
            <a:ext cx="2433760" cy="10061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04000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7|3|2.7|2.9|2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9282</TotalTime>
  <Words>3725</Words>
  <Application>Microsoft Office PowerPoint</Application>
  <PresentationFormat>화면 슬라이드 쇼(4:3)</PresentationFormat>
  <Paragraphs>612</Paragraphs>
  <Slides>64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1" baseType="lpstr">
      <vt:lpstr>Arial Unicode MS</vt:lpstr>
      <vt:lpstr>Source Code Pro</vt:lpstr>
      <vt:lpstr>맑은 고딕</vt:lpstr>
      <vt:lpstr>이화체</vt:lpstr>
      <vt:lpstr>Arial</vt:lpstr>
      <vt:lpstr>Calibri</vt:lpstr>
      <vt:lpstr>Office 테마</vt:lpstr>
      <vt:lpstr>2018-2학기 오픈SW플랫폼 </vt:lpstr>
      <vt:lpstr>목차</vt:lpstr>
      <vt:lpstr>1. 공지사항 전달</vt:lpstr>
      <vt:lpstr>2. Firebase 소개</vt:lpstr>
      <vt:lpstr>2. Firebase 소개</vt:lpstr>
      <vt:lpstr>2. Firebase 소개</vt:lpstr>
      <vt:lpstr>2. Firebase 소개</vt:lpstr>
      <vt:lpstr>2. Firebase 소개</vt:lpstr>
      <vt:lpstr>2. Firebase 소개</vt:lpstr>
      <vt:lpstr>2. Firebase 소개</vt:lpstr>
      <vt:lpstr>2. Firebase 소개</vt:lpstr>
      <vt:lpstr>2. Firebase 소개</vt:lpstr>
      <vt:lpstr>2. Firebase 소개</vt:lpstr>
      <vt:lpstr>2. Firebase 소개</vt:lpstr>
      <vt:lpstr>2. Firebase 소개</vt:lpstr>
      <vt:lpstr>2. Firebase 소개</vt:lpstr>
      <vt:lpstr>2. Firebase 소개</vt:lpstr>
      <vt:lpstr>2. Firebase 소개</vt:lpstr>
      <vt:lpstr>2. Firebase 소개</vt:lpstr>
      <vt:lpstr>2. Firebase 소개</vt:lpstr>
      <vt:lpstr>2. Firebase 소개</vt:lpstr>
      <vt:lpstr>2. Firebase 소개</vt:lpstr>
      <vt:lpstr>2. Firebase 소개</vt:lpstr>
      <vt:lpstr>2. Firebase 소개</vt:lpstr>
      <vt:lpstr>3. Android Codelab 실습</vt:lpstr>
      <vt:lpstr>3. Android Codelab 실습</vt:lpstr>
      <vt:lpstr>3. Android Codelab 실습</vt:lpstr>
      <vt:lpstr>3. Android Codelab 실습</vt:lpstr>
      <vt:lpstr>3. Android Codelab 실습</vt:lpstr>
      <vt:lpstr>3. Android Codelab 실습</vt:lpstr>
      <vt:lpstr>3. Android Codelab 실습</vt:lpstr>
      <vt:lpstr>3. Android Codelab 실습</vt:lpstr>
      <vt:lpstr>3. Android Codelab 실습</vt:lpstr>
      <vt:lpstr>3. Android Codelab 실습</vt:lpstr>
      <vt:lpstr>3. Android Codelab 실습</vt:lpstr>
      <vt:lpstr>3. Android Codelab 실습</vt:lpstr>
      <vt:lpstr>3. Android Codelab 실습</vt:lpstr>
      <vt:lpstr>3. Android Codelab 실습</vt:lpstr>
      <vt:lpstr>3. Android Codelab 실습</vt:lpstr>
      <vt:lpstr>3. Android Codelab 실습</vt:lpstr>
      <vt:lpstr>3. Android Codelab 실습</vt:lpstr>
      <vt:lpstr>3. Android Codelab 실습</vt:lpstr>
      <vt:lpstr>3. Android Codelab 실습</vt:lpstr>
      <vt:lpstr>3. Android Codelab 실습</vt:lpstr>
      <vt:lpstr>3. Android Codelab 실습</vt:lpstr>
      <vt:lpstr>3. Android Codelab 실습</vt:lpstr>
      <vt:lpstr>3. Android Codelab 실습</vt:lpstr>
      <vt:lpstr>3. Android Codelab 실습</vt:lpstr>
      <vt:lpstr>3. Android Codelab 실습</vt:lpstr>
      <vt:lpstr>3. Android Codelab 실습</vt:lpstr>
      <vt:lpstr>3. Android Codelab 실습</vt:lpstr>
      <vt:lpstr>3. Android Codelab 실습</vt:lpstr>
      <vt:lpstr>3. Android Codelab 실습</vt:lpstr>
      <vt:lpstr>PowerPoint 프레젠테이션</vt:lpstr>
      <vt:lpstr>3. Android Codelab 실습</vt:lpstr>
      <vt:lpstr>3. Android Codelab 실습</vt:lpstr>
      <vt:lpstr>3. Android Codelab 실습</vt:lpstr>
      <vt:lpstr>3. Android Codelab 실습</vt:lpstr>
      <vt:lpstr>3. Android Codelab 실습</vt:lpstr>
      <vt:lpstr>3. Android Codelab 실습</vt:lpstr>
      <vt:lpstr>3. Android Codelab 실습</vt:lpstr>
      <vt:lpstr>3. Android Codelab 실습</vt:lpstr>
      <vt:lpstr>PowerPoint 프레젠테이션</vt:lpstr>
      <vt:lpstr>3. Android Codelab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오유란(컴퓨터공학전공)</cp:lastModifiedBy>
  <cp:revision>218</cp:revision>
  <dcterms:created xsi:type="dcterms:W3CDTF">2018-01-12T04:32:51Z</dcterms:created>
  <dcterms:modified xsi:type="dcterms:W3CDTF">2018-10-16T14:00:31Z</dcterms:modified>
</cp:coreProperties>
</file>