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 SemiBold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Do Hyeon"/>
      <p:regular r:id="rId20"/>
    </p:embeddedFont>
    <p:embeddedFont>
      <p:font typeface="Jua"/>
      <p:regular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oHyeon-regular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Jua-regular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SemiBold-bold.fntdata"/><Relationship Id="rId12" Type="http://schemas.openxmlformats.org/officeDocument/2006/relationships/font" Target="fonts/MontserratSemiBold-regular.fntdata"/><Relationship Id="rId15" Type="http://schemas.openxmlformats.org/officeDocument/2006/relationships/font" Target="fonts/MontserratSemiBold-boldItalic.fntdata"/><Relationship Id="rId14" Type="http://schemas.openxmlformats.org/officeDocument/2006/relationships/font" Target="fonts/MontserratSemiBold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4d2e1e7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4d2e1e7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4c1224f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4c1224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4c1224f7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4c1224f7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b837160c0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b837160c0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b837160c0_1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b837160c0_1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7.jpg"/><Relationship Id="rId5" Type="http://schemas.openxmlformats.org/officeDocument/2006/relationships/image" Target="../media/image5.jpg"/><Relationship Id="rId6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6.jpg"/><Relationship Id="rId5" Type="http://schemas.openxmlformats.org/officeDocument/2006/relationships/image" Target="../media/image4.jpg"/><Relationship Id="rId6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自然(자연) 가구 브랜드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프로젝트 기획안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2021/10/25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유정우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-554175" y="85550"/>
            <a:ext cx="85206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180"/>
              <a:t>                                         </a:t>
            </a:r>
            <a:r>
              <a:rPr lang="ko" sz="3180"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sz="338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15500" y="2428925"/>
            <a:ext cx="5691300" cy="42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latin typeface="Jua"/>
                <a:ea typeface="Jua"/>
                <a:cs typeface="Jua"/>
                <a:sym typeface="Jua"/>
              </a:rPr>
              <a:t>    </a:t>
            </a:r>
            <a:r>
              <a:rPr lang="ko" sz="2200">
                <a:latin typeface="Do Hyeon"/>
                <a:ea typeface="Do Hyeon"/>
                <a:cs typeface="Do Hyeon"/>
                <a:sym typeface="Do Hyeon"/>
              </a:rPr>
              <a:t>  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컨텐츠 기획안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215500" y="723700"/>
            <a:ext cx="4121400" cy="42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latin typeface="Jua"/>
                <a:ea typeface="Jua"/>
                <a:cs typeface="Jua"/>
                <a:sym typeface="Jua"/>
              </a:rPr>
              <a:t>                       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콘셉트 도출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15500" y="1576306"/>
            <a:ext cx="5691300" cy="42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latin typeface="Jua"/>
                <a:ea typeface="Jua"/>
                <a:cs typeface="Jua"/>
                <a:sym typeface="Jua"/>
              </a:rPr>
              <a:t>          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스토리 보드</a:t>
            </a:r>
            <a:r>
              <a:rPr lang="ko" sz="220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650" y="1"/>
            <a:ext cx="1834550" cy="275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0650" y="2751825"/>
            <a:ext cx="1834550" cy="24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5200" y="0"/>
            <a:ext cx="3008798" cy="275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5200" y="2751825"/>
            <a:ext cx="3008798" cy="239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629050" y="-128125"/>
            <a:ext cx="36705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</a:t>
            </a:r>
            <a:r>
              <a:rPr lang="ko" sz="1888">
                <a:latin typeface="Malgun Gothic"/>
                <a:ea typeface="Malgun Gothic"/>
                <a:cs typeface="Malgun Gothic"/>
                <a:sym typeface="Malgun Gothic"/>
              </a:rPr>
              <a:t>콘셉트 도출</a:t>
            </a:r>
            <a:endParaRPr sz="1888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9" y="270825"/>
            <a:ext cx="2721770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/>
          <p:nvPr/>
        </p:nvSpPr>
        <p:spPr>
          <a:xfrm>
            <a:off x="4373825" y="7400"/>
            <a:ext cx="4770000" cy="5136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2770524" y="395775"/>
            <a:ext cx="1560300" cy="458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700">
                <a:solidFill>
                  <a:srgbClr val="93C47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COLORS</a:t>
            </a:r>
            <a:endParaRPr i="1" sz="1700">
              <a:solidFill>
                <a:srgbClr val="93C47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2770524" y="940425"/>
            <a:ext cx="1560300" cy="21456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rgbClr val="93C47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2893675" y="1110100"/>
            <a:ext cx="458700" cy="458700"/>
          </a:xfrm>
          <a:prstGeom prst="ellipse">
            <a:avLst/>
          </a:prstGeom>
          <a:solidFill>
            <a:srgbClr val="5A73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8" name="Google Shape;88;p15"/>
          <p:cNvSpPr/>
          <p:nvPr/>
        </p:nvSpPr>
        <p:spPr>
          <a:xfrm>
            <a:off x="3633750" y="1110100"/>
            <a:ext cx="458700" cy="458700"/>
          </a:xfrm>
          <a:prstGeom prst="ellipse">
            <a:avLst/>
          </a:prstGeom>
          <a:solidFill>
            <a:srgbClr val="AAAB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2893675" y="1739175"/>
            <a:ext cx="458700" cy="458700"/>
          </a:xfrm>
          <a:prstGeom prst="ellipse">
            <a:avLst/>
          </a:prstGeom>
          <a:solidFill>
            <a:srgbClr val="D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3633750" y="1739175"/>
            <a:ext cx="458700" cy="458700"/>
          </a:xfrm>
          <a:prstGeom prst="ellipse">
            <a:avLst/>
          </a:prstGeom>
          <a:solidFill>
            <a:srgbClr val="BF8F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2893675" y="2368250"/>
            <a:ext cx="458700" cy="458700"/>
          </a:xfrm>
          <a:prstGeom prst="ellipse">
            <a:avLst/>
          </a:prstGeom>
          <a:solidFill>
            <a:srgbClr val="4028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2773575" y="3171975"/>
            <a:ext cx="1560300" cy="458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700">
                <a:solidFill>
                  <a:srgbClr val="93C47D"/>
                </a:solidFill>
                <a:latin typeface="Malgun Gothic"/>
                <a:ea typeface="Malgun Gothic"/>
                <a:cs typeface="Malgun Gothic"/>
                <a:sym typeface="Malgun Gothic"/>
              </a:rPr>
              <a:t>ICONS</a:t>
            </a:r>
            <a:endParaRPr i="1" sz="1700">
              <a:solidFill>
                <a:srgbClr val="93C47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2777926" y="3716625"/>
            <a:ext cx="1560300" cy="14430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rgbClr val="93C47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7539124" y="37175"/>
            <a:ext cx="1560300" cy="458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600">
                <a:solidFill>
                  <a:srgbClr val="93C47D"/>
                </a:solidFill>
                <a:latin typeface="Malgun Gothic"/>
                <a:ea typeface="Malgun Gothic"/>
                <a:cs typeface="Malgun Gothic"/>
                <a:sym typeface="Malgun Gothic"/>
              </a:rPr>
              <a:t>KEYWORDS &amp; FONT</a:t>
            </a:r>
            <a:endParaRPr i="1" sz="1600">
              <a:solidFill>
                <a:srgbClr val="93C47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4418225" y="574725"/>
            <a:ext cx="4681200" cy="22080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rgbClr val="93C47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3675" y="3854770"/>
            <a:ext cx="458701" cy="458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2325" y="3854651"/>
            <a:ext cx="458699" cy="45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3672" y="4604768"/>
            <a:ext cx="458701" cy="32275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 rot="-1755313">
            <a:off x="6493372" y="594925"/>
            <a:ext cx="1031920" cy="831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>
                <a:solidFill>
                  <a:srgbClr val="618C03"/>
                </a:solidFill>
                <a:latin typeface="Jua"/>
                <a:ea typeface="Jua"/>
                <a:cs typeface="Jua"/>
                <a:sym typeface="Jua"/>
              </a:rPr>
              <a:t>식물</a:t>
            </a:r>
            <a:endParaRPr sz="4200">
              <a:solidFill>
                <a:srgbClr val="618C03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 rot="-1322">
            <a:off x="4691644" y="680527"/>
            <a:ext cx="156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200">
                <a:solidFill>
                  <a:srgbClr val="BF8F65"/>
                </a:solidFill>
                <a:latin typeface="Batang"/>
                <a:ea typeface="Batang"/>
                <a:cs typeface="Batang"/>
                <a:sym typeface="Batang"/>
              </a:rPr>
              <a:t>가구</a:t>
            </a:r>
            <a:endParaRPr b="1" sz="4200">
              <a:solidFill>
                <a:srgbClr val="BF8F65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4571988" y="1497850"/>
            <a:ext cx="103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패브릭</a:t>
            </a:r>
            <a:endParaRPr sz="15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5348050" y="1371588"/>
            <a:ext cx="2955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6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인테리어</a:t>
            </a:r>
            <a:endParaRPr sz="46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7939050" y="1054750"/>
            <a:ext cx="1032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465902"/>
                </a:solidFill>
              </a:rPr>
              <a:t>자연</a:t>
            </a:r>
            <a:endParaRPr b="1" sz="2500">
              <a:solidFill>
                <a:srgbClr val="465902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7539125" y="599288"/>
            <a:ext cx="103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조화</a:t>
            </a:r>
            <a:endParaRPr sz="1800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788375" y="2095300"/>
            <a:ext cx="103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빛</a:t>
            </a:r>
            <a:endParaRPr sz="22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4777588" y="2032800"/>
            <a:ext cx="103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B45F06"/>
                </a:solidFill>
                <a:latin typeface="Do Hyeon"/>
                <a:ea typeface="Do Hyeon"/>
                <a:cs typeface="Do Hyeon"/>
                <a:sym typeface="Do Hyeon"/>
              </a:rPr>
              <a:t>향기</a:t>
            </a:r>
            <a:endParaRPr sz="2100">
              <a:solidFill>
                <a:srgbClr val="B45F0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7813625" y="2041313"/>
            <a:ext cx="103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rgbClr val="C27BA0"/>
                </a:solidFill>
                <a:latin typeface="Roboto"/>
                <a:ea typeface="Roboto"/>
                <a:cs typeface="Roboto"/>
                <a:sym typeface="Roboto"/>
              </a:rPr>
              <a:t>오후</a:t>
            </a:r>
            <a:endParaRPr sz="1900">
              <a:solidFill>
                <a:srgbClr val="C27BA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5809600" y="540225"/>
            <a:ext cx="10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412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감성</a:t>
            </a:r>
            <a:endParaRPr>
              <a:solidFill>
                <a:srgbClr val="CC4125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5964713" y="896075"/>
            <a:ext cx="10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6B26B"/>
                </a:solidFill>
                <a:latin typeface="Roboto"/>
                <a:ea typeface="Roboto"/>
                <a:cs typeface="Roboto"/>
                <a:sym typeface="Roboto"/>
              </a:rPr>
              <a:t>엔틱</a:t>
            </a:r>
            <a:endParaRPr>
              <a:solidFill>
                <a:srgbClr val="F6B2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4418225" y="2935500"/>
            <a:ext cx="4681200" cy="22080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Noto Sans Korean</a:t>
            </a:r>
            <a:endParaRPr sz="2000"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Thin 100</a:t>
            </a:r>
            <a:endParaRPr sz="1050"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자연에서 자연으로</a:t>
            </a:r>
            <a:endParaRPr sz="1500"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Regular 400</a:t>
            </a:r>
            <a:endParaRPr sz="1050"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자연에서 자연으로</a:t>
            </a:r>
            <a:endParaRPr sz="1500"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Black 900</a:t>
            </a:r>
            <a:endParaRPr sz="1050"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자연에서 자연으로</a:t>
            </a:r>
            <a:endParaRPr sz="1050"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rgbClr val="93C47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4305050" y="-12"/>
            <a:ext cx="4839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3315175" y="0"/>
            <a:ext cx="37065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911">
                <a:latin typeface="Do Hyeon"/>
                <a:ea typeface="Do Hyeon"/>
                <a:cs typeface="Do Hyeon"/>
                <a:sym typeface="Do Hyeon"/>
              </a:rPr>
              <a:t>  </a:t>
            </a:r>
            <a:r>
              <a:rPr lang="ko" sz="2911">
                <a:latin typeface="Malgun Gothic"/>
                <a:ea typeface="Malgun Gothic"/>
                <a:cs typeface="Malgun Gothic"/>
                <a:sym typeface="Malgun Gothic"/>
              </a:rPr>
              <a:t>스토리보드</a:t>
            </a:r>
            <a:endParaRPr sz="291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355225" y="769675"/>
            <a:ext cx="3426600" cy="427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1491325" y="880700"/>
            <a:ext cx="1154400" cy="28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自然(로고)</a:t>
            </a:r>
            <a:endParaRPr/>
          </a:p>
        </p:txBody>
      </p:sp>
      <p:cxnSp>
        <p:nvCxnSpPr>
          <p:cNvPr id="119" name="Google Shape;119;p16"/>
          <p:cNvCxnSpPr/>
          <p:nvPr/>
        </p:nvCxnSpPr>
        <p:spPr>
          <a:xfrm>
            <a:off x="3349538" y="965875"/>
            <a:ext cx="251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6"/>
          <p:cNvCxnSpPr/>
          <p:nvPr/>
        </p:nvCxnSpPr>
        <p:spPr>
          <a:xfrm>
            <a:off x="3349538" y="1021250"/>
            <a:ext cx="251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6"/>
          <p:cNvCxnSpPr/>
          <p:nvPr/>
        </p:nvCxnSpPr>
        <p:spPr>
          <a:xfrm>
            <a:off x="3349538" y="1076625"/>
            <a:ext cx="251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6"/>
          <p:cNvSpPr/>
          <p:nvPr/>
        </p:nvSpPr>
        <p:spPr>
          <a:xfrm>
            <a:off x="355225" y="1287725"/>
            <a:ext cx="3426600" cy="237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</a:t>
            </a:r>
            <a:r>
              <a:rPr lang="ko" sz="2800"/>
              <a:t>메인베너</a:t>
            </a:r>
            <a:endParaRPr sz="2800"/>
          </a:p>
        </p:txBody>
      </p:sp>
      <p:sp>
        <p:nvSpPr>
          <p:cNvPr id="123" name="Google Shape;123;p16"/>
          <p:cNvSpPr/>
          <p:nvPr/>
        </p:nvSpPr>
        <p:spPr>
          <a:xfrm>
            <a:off x="3515350" y="2331225"/>
            <a:ext cx="185100" cy="24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 rot="10800000">
            <a:off x="441025" y="2355275"/>
            <a:ext cx="185100" cy="24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16"/>
          <p:cNvGrpSpPr/>
          <p:nvPr/>
        </p:nvGrpSpPr>
        <p:grpSpPr>
          <a:xfrm>
            <a:off x="1661513" y="3456125"/>
            <a:ext cx="814025" cy="111000"/>
            <a:chOff x="1561550" y="3456125"/>
            <a:chExt cx="814025" cy="111000"/>
          </a:xfrm>
        </p:grpSpPr>
        <p:sp>
          <p:nvSpPr>
            <p:cNvPr id="126" name="Google Shape;126;p16"/>
            <p:cNvSpPr/>
            <p:nvPr/>
          </p:nvSpPr>
          <p:spPr>
            <a:xfrm>
              <a:off x="1561550" y="3456125"/>
              <a:ext cx="111000" cy="111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1795892" y="3456125"/>
              <a:ext cx="111000" cy="111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2030233" y="3456125"/>
              <a:ext cx="111000" cy="111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2264575" y="3456125"/>
              <a:ext cx="111000" cy="111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6"/>
          <p:cNvSpPr/>
          <p:nvPr/>
        </p:nvSpPr>
        <p:spPr>
          <a:xfrm>
            <a:off x="421850" y="3752175"/>
            <a:ext cx="2223900" cy="37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 텍스트</a:t>
            </a:r>
            <a:endParaRPr/>
          </a:p>
        </p:txBody>
      </p:sp>
      <p:cxnSp>
        <p:nvCxnSpPr>
          <p:cNvPr id="131" name="Google Shape;131;p16"/>
          <p:cNvCxnSpPr/>
          <p:nvPr/>
        </p:nvCxnSpPr>
        <p:spPr>
          <a:xfrm>
            <a:off x="444050" y="4322025"/>
            <a:ext cx="176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6"/>
          <p:cNvCxnSpPr/>
          <p:nvPr/>
        </p:nvCxnSpPr>
        <p:spPr>
          <a:xfrm>
            <a:off x="444050" y="4430025"/>
            <a:ext cx="176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6"/>
          <p:cNvCxnSpPr/>
          <p:nvPr/>
        </p:nvCxnSpPr>
        <p:spPr>
          <a:xfrm>
            <a:off x="444050" y="4541050"/>
            <a:ext cx="176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6"/>
          <p:cNvCxnSpPr/>
          <p:nvPr/>
        </p:nvCxnSpPr>
        <p:spPr>
          <a:xfrm>
            <a:off x="370025" y="1302525"/>
            <a:ext cx="3419100" cy="23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6"/>
          <p:cNvCxnSpPr/>
          <p:nvPr/>
        </p:nvCxnSpPr>
        <p:spPr>
          <a:xfrm flipH="1">
            <a:off x="362575" y="1302525"/>
            <a:ext cx="3426600" cy="23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6"/>
          <p:cNvSpPr/>
          <p:nvPr/>
        </p:nvSpPr>
        <p:spPr>
          <a:xfrm>
            <a:off x="3971150" y="769675"/>
            <a:ext cx="3426600" cy="427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16"/>
          <p:cNvGrpSpPr/>
          <p:nvPr/>
        </p:nvGrpSpPr>
        <p:grpSpPr>
          <a:xfrm>
            <a:off x="4112625" y="880700"/>
            <a:ext cx="999100" cy="851200"/>
            <a:chOff x="4048200" y="865875"/>
            <a:chExt cx="999100" cy="851200"/>
          </a:xfrm>
        </p:grpSpPr>
        <p:sp>
          <p:nvSpPr>
            <p:cNvPr id="138" name="Google Shape;138;p16"/>
            <p:cNvSpPr/>
            <p:nvPr/>
          </p:nvSpPr>
          <p:spPr>
            <a:xfrm>
              <a:off x="4048200" y="865875"/>
              <a:ext cx="999000" cy="851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9" name="Google Shape;139;p16"/>
            <p:cNvCxnSpPr/>
            <p:nvPr/>
          </p:nvCxnSpPr>
          <p:spPr>
            <a:xfrm>
              <a:off x="4063000" y="880675"/>
              <a:ext cx="984300" cy="83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16"/>
            <p:cNvCxnSpPr/>
            <p:nvPr/>
          </p:nvCxnSpPr>
          <p:spPr>
            <a:xfrm flipH="1">
              <a:off x="4055500" y="880675"/>
              <a:ext cx="991800" cy="83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1" name="Google Shape;141;p16"/>
          <p:cNvSpPr/>
          <p:nvPr/>
        </p:nvSpPr>
        <p:spPr>
          <a:xfrm>
            <a:off x="5184950" y="880700"/>
            <a:ext cx="999000" cy="85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6257175" y="880700"/>
            <a:ext cx="999000" cy="85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4112625" y="1857600"/>
            <a:ext cx="999000" cy="85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5184950" y="1857600"/>
            <a:ext cx="999000" cy="85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6257275" y="1857600"/>
            <a:ext cx="999000" cy="85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16"/>
          <p:cNvCxnSpPr/>
          <p:nvPr/>
        </p:nvCxnSpPr>
        <p:spPr>
          <a:xfrm>
            <a:off x="5195300" y="888075"/>
            <a:ext cx="991800" cy="82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6"/>
          <p:cNvCxnSpPr/>
          <p:nvPr/>
        </p:nvCxnSpPr>
        <p:spPr>
          <a:xfrm flipH="1" rot="10800000">
            <a:off x="5195300" y="895475"/>
            <a:ext cx="984300" cy="82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6"/>
          <p:cNvCxnSpPr/>
          <p:nvPr/>
        </p:nvCxnSpPr>
        <p:spPr>
          <a:xfrm>
            <a:off x="6283200" y="895475"/>
            <a:ext cx="984300" cy="82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6"/>
          <p:cNvCxnSpPr/>
          <p:nvPr/>
        </p:nvCxnSpPr>
        <p:spPr>
          <a:xfrm flipH="1" rot="10800000">
            <a:off x="6275800" y="895375"/>
            <a:ext cx="9696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6"/>
          <p:cNvCxnSpPr/>
          <p:nvPr/>
        </p:nvCxnSpPr>
        <p:spPr>
          <a:xfrm>
            <a:off x="4137000" y="1864975"/>
            <a:ext cx="976800" cy="8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6"/>
          <p:cNvCxnSpPr/>
          <p:nvPr/>
        </p:nvCxnSpPr>
        <p:spPr>
          <a:xfrm flipH="1">
            <a:off x="4114700" y="1864975"/>
            <a:ext cx="991800" cy="8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6"/>
          <p:cNvCxnSpPr/>
          <p:nvPr/>
        </p:nvCxnSpPr>
        <p:spPr>
          <a:xfrm>
            <a:off x="5202700" y="1864975"/>
            <a:ext cx="9768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6"/>
          <p:cNvCxnSpPr/>
          <p:nvPr/>
        </p:nvCxnSpPr>
        <p:spPr>
          <a:xfrm flipH="1">
            <a:off x="5195300" y="1872375"/>
            <a:ext cx="984300" cy="8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6"/>
          <p:cNvCxnSpPr/>
          <p:nvPr/>
        </p:nvCxnSpPr>
        <p:spPr>
          <a:xfrm>
            <a:off x="6283200" y="1872375"/>
            <a:ext cx="976800" cy="8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6"/>
          <p:cNvCxnSpPr/>
          <p:nvPr/>
        </p:nvCxnSpPr>
        <p:spPr>
          <a:xfrm flipH="1">
            <a:off x="6275900" y="1864975"/>
            <a:ext cx="976800" cy="8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6"/>
          <p:cNvCxnSpPr/>
          <p:nvPr/>
        </p:nvCxnSpPr>
        <p:spPr>
          <a:xfrm>
            <a:off x="7082400" y="4869675"/>
            <a:ext cx="17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6"/>
          <p:cNvSpPr/>
          <p:nvPr/>
        </p:nvSpPr>
        <p:spPr>
          <a:xfrm>
            <a:off x="6406400" y="4780875"/>
            <a:ext cx="636300" cy="17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  더보기</a:t>
            </a:r>
            <a:endParaRPr sz="900"/>
          </a:p>
        </p:txBody>
      </p:sp>
      <p:sp>
        <p:nvSpPr>
          <p:cNvPr id="158" name="Google Shape;158;p16"/>
          <p:cNvSpPr/>
          <p:nvPr/>
        </p:nvSpPr>
        <p:spPr>
          <a:xfrm>
            <a:off x="4112625" y="2912875"/>
            <a:ext cx="2223900" cy="37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서브</a:t>
            </a:r>
            <a:r>
              <a:rPr lang="ko"/>
              <a:t> 텍스트</a:t>
            </a:r>
            <a:endParaRPr/>
          </a:p>
        </p:txBody>
      </p:sp>
      <p:cxnSp>
        <p:nvCxnSpPr>
          <p:cNvPr id="159" name="Google Shape;159;p16"/>
          <p:cNvCxnSpPr/>
          <p:nvPr/>
        </p:nvCxnSpPr>
        <p:spPr>
          <a:xfrm>
            <a:off x="4137000" y="3414725"/>
            <a:ext cx="176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6"/>
          <p:cNvCxnSpPr/>
          <p:nvPr/>
        </p:nvCxnSpPr>
        <p:spPr>
          <a:xfrm>
            <a:off x="4137000" y="3522725"/>
            <a:ext cx="176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6"/>
          <p:cNvCxnSpPr/>
          <p:nvPr/>
        </p:nvCxnSpPr>
        <p:spPr>
          <a:xfrm>
            <a:off x="4137000" y="3633750"/>
            <a:ext cx="176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6"/>
          <p:cNvCxnSpPr/>
          <p:nvPr/>
        </p:nvCxnSpPr>
        <p:spPr>
          <a:xfrm>
            <a:off x="4137000" y="3852775"/>
            <a:ext cx="176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6"/>
          <p:cNvCxnSpPr/>
          <p:nvPr/>
        </p:nvCxnSpPr>
        <p:spPr>
          <a:xfrm>
            <a:off x="4137000" y="3960775"/>
            <a:ext cx="176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6"/>
          <p:cNvCxnSpPr/>
          <p:nvPr/>
        </p:nvCxnSpPr>
        <p:spPr>
          <a:xfrm>
            <a:off x="4137000" y="4071800"/>
            <a:ext cx="176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/>
          <p:nvPr/>
        </p:nvSpPr>
        <p:spPr>
          <a:xfrm>
            <a:off x="7484800" y="769675"/>
            <a:ext cx="1560300" cy="4100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latin typeface="Montserrat SemiBold"/>
                <a:ea typeface="Montserrat SemiBold"/>
                <a:cs typeface="Montserrat SemiBold"/>
                <a:sym typeface="Montserrat SemiBold"/>
              </a:rPr>
              <a:t>화면 디자인: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ontserrat SemiBold"/>
                <a:ea typeface="Montserrat SemiBold"/>
                <a:cs typeface="Montserrat SemiBold"/>
                <a:sym typeface="Montserrat SemiBold"/>
              </a:rPr>
              <a:t>1p: 메인 베너에는 신제품 이미지 및 自然이 의미하는 뜻 텍스트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ontserrat SemiBold"/>
                <a:ea typeface="Montserrat SemiBold"/>
                <a:cs typeface="Montserrat SemiBold"/>
                <a:sym typeface="Montserrat SemiBold"/>
              </a:rPr>
              <a:t>2p: 식물과 가구가 인테리어 되어있는 이미지가 있고, 구매의사가 있으면 더보기를 눌러 2-1 페이지로 이동, 서브 텍스트에는 어떤 식물과 어떤 나무재질로 만들었고 참여자는 누구인지 알려주는 텍스트 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1753850" y="4652075"/>
            <a:ext cx="4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(1)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5465450" y="4669575"/>
            <a:ext cx="4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(2)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/>
          <p:nvPr/>
        </p:nvSpPr>
        <p:spPr>
          <a:xfrm>
            <a:off x="4305050" y="-12"/>
            <a:ext cx="4839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 txBox="1"/>
          <p:nvPr>
            <p:ph type="title"/>
          </p:nvPr>
        </p:nvSpPr>
        <p:spPr>
          <a:xfrm>
            <a:off x="3315175" y="0"/>
            <a:ext cx="37065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911">
                <a:latin typeface="Do Hyeon"/>
                <a:ea typeface="Do Hyeon"/>
                <a:cs typeface="Do Hyeon"/>
                <a:sym typeface="Do Hyeon"/>
              </a:rPr>
              <a:t>  스토리보드</a:t>
            </a:r>
            <a:endParaRPr sz="291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355225" y="769675"/>
            <a:ext cx="3426600" cy="427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3971150" y="769675"/>
            <a:ext cx="3426600" cy="427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" name="Google Shape;176;p17"/>
          <p:cNvCxnSpPr/>
          <p:nvPr/>
        </p:nvCxnSpPr>
        <p:spPr>
          <a:xfrm>
            <a:off x="3463450" y="4869675"/>
            <a:ext cx="17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17"/>
          <p:cNvSpPr/>
          <p:nvPr/>
        </p:nvSpPr>
        <p:spPr>
          <a:xfrm>
            <a:off x="2780050" y="4780875"/>
            <a:ext cx="636300" cy="17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 contact</a:t>
            </a:r>
            <a:endParaRPr sz="900"/>
          </a:p>
        </p:txBody>
      </p:sp>
      <p:sp>
        <p:nvSpPr>
          <p:cNvPr id="178" name="Google Shape;178;p17"/>
          <p:cNvSpPr/>
          <p:nvPr/>
        </p:nvSpPr>
        <p:spPr>
          <a:xfrm>
            <a:off x="370025" y="3364325"/>
            <a:ext cx="2223900" cy="37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회사소개 텍스트</a:t>
            </a:r>
            <a:endParaRPr/>
          </a:p>
        </p:txBody>
      </p:sp>
      <p:cxnSp>
        <p:nvCxnSpPr>
          <p:cNvPr id="179" name="Google Shape;179;p17"/>
          <p:cNvCxnSpPr/>
          <p:nvPr/>
        </p:nvCxnSpPr>
        <p:spPr>
          <a:xfrm>
            <a:off x="370025" y="3851263"/>
            <a:ext cx="176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7"/>
          <p:cNvCxnSpPr/>
          <p:nvPr/>
        </p:nvCxnSpPr>
        <p:spPr>
          <a:xfrm>
            <a:off x="370025" y="3959263"/>
            <a:ext cx="176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7"/>
          <p:cNvCxnSpPr/>
          <p:nvPr/>
        </p:nvCxnSpPr>
        <p:spPr>
          <a:xfrm>
            <a:off x="370025" y="4070288"/>
            <a:ext cx="176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7"/>
          <p:cNvCxnSpPr/>
          <p:nvPr/>
        </p:nvCxnSpPr>
        <p:spPr>
          <a:xfrm>
            <a:off x="370025" y="4245025"/>
            <a:ext cx="176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7"/>
          <p:cNvCxnSpPr/>
          <p:nvPr/>
        </p:nvCxnSpPr>
        <p:spPr>
          <a:xfrm>
            <a:off x="370025" y="4353025"/>
            <a:ext cx="176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7"/>
          <p:cNvCxnSpPr/>
          <p:nvPr/>
        </p:nvCxnSpPr>
        <p:spPr>
          <a:xfrm>
            <a:off x="370025" y="4464050"/>
            <a:ext cx="176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17"/>
          <p:cNvSpPr/>
          <p:nvPr/>
        </p:nvSpPr>
        <p:spPr>
          <a:xfrm>
            <a:off x="355225" y="895475"/>
            <a:ext cx="3426600" cy="237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</a:t>
            </a:r>
            <a:r>
              <a:rPr lang="ko" sz="2800"/>
              <a:t>이미지</a:t>
            </a:r>
            <a:endParaRPr sz="2800"/>
          </a:p>
        </p:txBody>
      </p:sp>
      <p:cxnSp>
        <p:nvCxnSpPr>
          <p:cNvPr id="186" name="Google Shape;186;p17"/>
          <p:cNvCxnSpPr/>
          <p:nvPr/>
        </p:nvCxnSpPr>
        <p:spPr>
          <a:xfrm>
            <a:off x="370025" y="902900"/>
            <a:ext cx="3396900" cy="23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7"/>
          <p:cNvCxnSpPr/>
          <p:nvPr/>
        </p:nvCxnSpPr>
        <p:spPr>
          <a:xfrm flipH="1">
            <a:off x="355375" y="902900"/>
            <a:ext cx="3433800" cy="23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8" name="Google Shape;188;p17"/>
          <p:cNvGrpSpPr/>
          <p:nvPr/>
        </p:nvGrpSpPr>
        <p:grpSpPr>
          <a:xfrm>
            <a:off x="4112625" y="880700"/>
            <a:ext cx="999100" cy="851200"/>
            <a:chOff x="4048200" y="865875"/>
            <a:chExt cx="999100" cy="851200"/>
          </a:xfrm>
        </p:grpSpPr>
        <p:sp>
          <p:nvSpPr>
            <p:cNvPr id="189" name="Google Shape;189;p17"/>
            <p:cNvSpPr/>
            <p:nvPr/>
          </p:nvSpPr>
          <p:spPr>
            <a:xfrm>
              <a:off x="4048200" y="865875"/>
              <a:ext cx="999000" cy="851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0" name="Google Shape;190;p17"/>
            <p:cNvCxnSpPr/>
            <p:nvPr/>
          </p:nvCxnSpPr>
          <p:spPr>
            <a:xfrm>
              <a:off x="4063000" y="880675"/>
              <a:ext cx="984300" cy="83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17"/>
            <p:cNvCxnSpPr/>
            <p:nvPr/>
          </p:nvCxnSpPr>
          <p:spPr>
            <a:xfrm flipH="1">
              <a:off x="4055500" y="880675"/>
              <a:ext cx="991800" cy="83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2" name="Google Shape;192;p17"/>
          <p:cNvGrpSpPr/>
          <p:nvPr/>
        </p:nvGrpSpPr>
        <p:grpSpPr>
          <a:xfrm>
            <a:off x="5184900" y="880700"/>
            <a:ext cx="999100" cy="851200"/>
            <a:chOff x="4048200" y="865875"/>
            <a:chExt cx="999100" cy="851200"/>
          </a:xfrm>
        </p:grpSpPr>
        <p:sp>
          <p:nvSpPr>
            <p:cNvPr id="193" name="Google Shape;193;p17"/>
            <p:cNvSpPr/>
            <p:nvPr/>
          </p:nvSpPr>
          <p:spPr>
            <a:xfrm>
              <a:off x="4048200" y="865875"/>
              <a:ext cx="999000" cy="851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4" name="Google Shape;194;p17"/>
            <p:cNvCxnSpPr/>
            <p:nvPr/>
          </p:nvCxnSpPr>
          <p:spPr>
            <a:xfrm>
              <a:off x="4063000" y="880675"/>
              <a:ext cx="984300" cy="83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17"/>
            <p:cNvCxnSpPr/>
            <p:nvPr/>
          </p:nvCxnSpPr>
          <p:spPr>
            <a:xfrm flipH="1">
              <a:off x="4055500" y="880675"/>
              <a:ext cx="991800" cy="83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6" name="Google Shape;196;p17"/>
          <p:cNvGrpSpPr/>
          <p:nvPr/>
        </p:nvGrpSpPr>
        <p:grpSpPr>
          <a:xfrm>
            <a:off x="6257175" y="880700"/>
            <a:ext cx="999100" cy="851200"/>
            <a:chOff x="4048200" y="865875"/>
            <a:chExt cx="999100" cy="851200"/>
          </a:xfrm>
        </p:grpSpPr>
        <p:sp>
          <p:nvSpPr>
            <p:cNvPr id="197" name="Google Shape;197;p17"/>
            <p:cNvSpPr/>
            <p:nvPr/>
          </p:nvSpPr>
          <p:spPr>
            <a:xfrm>
              <a:off x="4048200" y="865875"/>
              <a:ext cx="999000" cy="851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8" name="Google Shape;198;p17"/>
            <p:cNvCxnSpPr/>
            <p:nvPr/>
          </p:nvCxnSpPr>
          <p:spPr>
            <a:xfrm>
              <a:off x="4063000" y="880675"/>
              <a:ext cx="984300" cy="83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17"/>
            <p:cNvCxnSpPr/>
            <p:nvPr/>
          </p:nvCxnSpPr>
          <p:spPr>
            <a:xfrm flipH="1">
              <a:off x="4055500" y="880675"/>
              <a:ext cx="991800" cy="83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0" name="Google Shape;200;p17"/>
          <p:cNvGrpSpPr/>
          <p:nvPr/>
        </p:nvGrpSpPr>
        <p:grpSpPr>
          <a:xfrm>
            <a:off x="4112625" y="2855050"/>
            <a:ext cx="999100" cy="851200"/>
            <a:chOff x="4048200" y="865875"/>
            <a:chExt cx="999100" cy="851200"/>
          </a:xfrm>
        </p:grpSpPr>
        <p:sp>
          <p:nvSpPr>
            <p:cNvPr id="201" name="Google Shape;201;p17"/>
            <p:cNvSpPr/>
            <p:nvPr/>
          </p:nvSpPr>
          <p:spPr>
            <a:xfrm>
              <a:off x="4048200" y="865875"/>
              <a:ext cx="999000" cy="851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2" name="Google Shape;202;p17"/>
            <p:cNvCxnSpPr/>
            <p:nvPr/>
          </p:nvCxnSpPr>
          <p:spPr>
            <a:xfrm>
              <a:off x="4063000" y="880675"/>
              <a:ext cx="984300" cy="83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17"/>
            <p:cNvCxnSpPr/>
            <p:nvPr/>
          </p:nvCxnSpPr>
          <p:spPr>
            <a:xfrm flipH="1">
              <a:off x="4055500" y="880675"/>
              <a:ext cx="991800" cy="83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4" name="Google Shape;204;p17"/>
          <p:cNvGrpSpPr/>
          <p:nvPr/>
        </p:nvGrpSpPr>
        <p:grpSpPr>
          <a:xfrm>
            <a:off x="5184900" y="2855050"/>
            <a:ext cx="999100" cy="851200"/>
            <a:chOff x="4048200" y="865875"/>
            <a:chExt cx="999100" cy="851200"/>
          </a:xfrm>
        </p:grpSpPr>
        <p:sp>
          <p:nvSpPr>
            <p:cNvPr id="205" name="Google Shape;205;p17"/>
            <p:cNvSpPr/>
            <p:nvPr/>
          </p:nvSpPr>
          <p:spPr>
            <a:xfrm>
              <a:off x="4048200" y="865875"/>
              <a:ext cx="999000" cy="851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6" name="Google Shape;206;p17"/>
            <p:cNvCxnSpPr/>
            <p:nvPr/>
          </p:nvCxnSpPr>
          <p:spPr>
            <a:xfrm>
              <a:off x="4063000" y="880675"/>
              <a:ext cx="984300" cy="83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17"/>
            <p:cNvCxnSpPr/>
            <p:nvPr/>
          </p:nvCxnSpPr>
          <p:spPr>
            <a:xfrm flipH="1">
              <a:off x="4055500" y="880675"/>
              <a:ext cx="991800" cy="83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8" name="Google Shape;208;p17"/>
          <p:cNvGrpSpPr/>
          <p:nvPr/>
        </p:nvGrpSpPr>
        <p:grpSpPr>
          <a:xfrm>
            <a:off x="6257175" y="2855050"/>
            <a:ext cx="999100" cy="851200"/>
            <a:chOff x="4048200" y="865875"/>
            <a:chExt cx="999100" cy="851200"/>
          </a:xfrm>
        </p:grpSpPr>
        <p:sp>
          <p:nvSpPr>
            <p:cNvPr id="209" name="Google Shape;209;p17"/>
            <p:cNvSpPr/>
            <p:nvPr/>
          </p:nvSpPr>
          <p:spPr>
            <a:xfrm>
              <a:off x="4048200" y="865875"/>
              <a:ext cx="999000" cy="851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0" name="Google Shape;210;p17"/>
            <p:cNvCxnSpPr/>
            <p:nvPr/>
          </p:nvCxnSpPr>
          <p:spPr>
            <a:xfrm>
              <a:off x="4063000" y="880675"/>
              <a:ext cx="984300" cy="83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17"/>
            <p:cNvCxnSpPr/>
            <p:nvPr/>
          </p:nvCxnSpPr>
          <p:spPr>
            <a:xfrm flipH="1">
              <a:off x="4055500" y="880675"/>
              <a:ext cx="991800" cy="83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2" name="Google Shape;212;p17"/>
          <p:cNvGrpSpPr/>
          <p:nvPr/>
        </p:nvGrpSpPr>
        <p:grpSpPr>
          <a:xfrm>
            <a:off x="4211000" y="1872375"/>
            <a:ext cx="754800" cy="353600"/>
            <a:chOff x="4211000" y="1872375"/>
            <a:chExt cx="754800" cy="353600"/>
          </a:xfrm>
        </p:grpSpPr>
        <p:cxnSp>
          <p:nvCxnSpPr>
            <p:cNvPr id="213" name="Google Shape;213;p17"/>
            <p:cNvCxnSpPr/>
            <p:nvPr/>
          </p:nvCxnSpPr>
          <p:spPr>
            <a:xfrm>
              <a:off x="4211000" y="1872375"/>
              <a:ext cx="7548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17"/>
            <p:cNvCxnSpPr/>
            <p:nvPr/>
          </p:nvCxnSpPr>
          <p:spPr>
            <a:xfrm>
              <a:off x="4225800" y="2020400"/>
              <a:ext cx="540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17"/>
            <p:cNvCxnSpPr/>
            <p:nvPr/>
          </p:nvCxnSpPr>
          <p:spPr>
            <a:xfrm>
              <a:off x="4225800" y="2088925"/>
              <a:ext cx="540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17"/>
            <p:cNvCxnSpPr/>
            <p:nvPr/>
          </p:nvCxnSpPr>
          <p:spPr>
            <a:xfrm>
              <a:off x="4225800" y="2157450"/>
              <a:ext cx="540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17"/>
            <p:cNvCxnSpPr/>
            <p:nvPr/>
          </p:nvCxnSpPr>
          <p:spPr>
            <a:xfrm>
              <a:off x="4225800" y="2225975"/>
              <a:ext cx="540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8" name="Google Shape;218;p17"/>
          <p:cNvGrpSpPr/>
          <p:nvPr/>
        </p:nvGrpSpPr>
        <p:grpSpPr>
          <a:xfrm>
            <a:off x="5256288" y="1872375"/>
            <a:ext cx="754800" cy="353600"/>
            <a:chOff x="4211000" y="1872375"/>
            <a:chExt cx="754800" cy="353600"/>
          </a:xfrm>
        </p:grpSpPr>
        <p:cxnSp>
          <p:nvCxnSpPr>
            <p:cNvPr id="219" name="Google Shape;219;p17"/>
            <p:cNvCxnSpPr/>
            <p:nvPr/>
          </p:nvCxnSpPr>
          <p:spPr>
            <a:xfrm>
              <a:off x="4211000" y="1872375"/>
              <a:ext cx="7548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17"/>
            <p:cNvCxnSpPr/>
            <p:nvPr/>
          </p:nvCxnSpPr>
          <p:spPr>
            <a:xfrm>
              <a:off x="4225800" y="2020400"/>
              <a:ext cx="540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17"/>
            <p:cNvCxnSpPr/>
            <p:nvPr/>
          </p:nvCxnSpPr>
          <p:spPr>
            <a:xfrm>
              <a:off x="4225800" y="2088925"/>
              <a:ext cx="540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17"/>
            <p:cNvCxnSpPr/>
            <p:nvPr/>
          </p:nvCxnSpPr>
          <p:spPr>
            <a:xfrm>
              <a:off x="4225800" y="2157450"/>
              <a:ext cx="540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17"/>
            <p:cNvCxnSpPr/>
            <p:nvPr/>
          </p:nvCxnSpPr>
          <p:spPr>
            <a:xfrm>
              <a:off x="4225800" y="2225975"/>
              <a:ext cx="540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4" name="Google Shape;224;p17"/>
          <p:cNvGrpSpPr/>
          <p:nvPr/>
        </p:nvGrpSpPr>
        <p:grpSpPr>
          <a:xfrm>
            <a:off x="6301575" y="1872375"/>
            <a:ext cx="754800" cy="353600"/>
            <a:chOff x="4211000" y="1872375"/>
            <a:chExt cx="754800" cy="353600"/>
          </a:xfrm>
        </p:grpSpPr>
        <p:cxnSp>
          <p:nvCxnSpPr>
            <p:cNvPr id="225" name="Google Shape;225;p17"/>
            <p:cNvCxnSpPr/>
            <p:nvPr/>
          </p:nvCxnSpPr>
          <p:spPr>
            <a:xfrm>
              <a:off x="4211000" y="1872375"/>
              <a:ext cx="7548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17"/>
            <p:cNvCxnSpPr/>
            <p:nvPr/>
          </p:nvCxnSpPr>
          <p:spPr>
            <a:xfrm>
              <a:off x="4225800" y="2020400"/>
              <a:ext cx="540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17"/>
            <p:cNvCxnSpPr/>
            <p:nvPr/>
          </p:nvCxnSpPr>
          <p:spPr>
            <a:xfrm>
              <a:off x="4225800" y="2088925"/>
              <a:ext cx="540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17"/>
            <p:cNvCxnSpPr/>
            <p:nvPr/>
          </p:nvCxnSpPr>
          <p:spPr>
            <a:xfrm>
              <a:off x="4225800" y="2157450"/>
              <a:ext cx="540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17"/>
            <p:cNvCxnSpPr/>
            <p:nvPr/>
          </p:nvCxnSpPr>
          <p:spPr>
            <a:xfrm>
              <a:off x="4225800" y="2225975"/>
              <a:ext cx="540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0" name="Google Shape;230;p17"/>
          <p:cNvGrpSpPr/>
          <p:nvPr/>
        </p:nvGrpSpPr>
        <p:grpSpPr>
          <a:xfrm>
            <a:off x="4112625" y="3851275"/>
            <a:ext cx="754800" cy="353600"/>
            <a:chOff x="4211000" y="1872375"/>
            <a:chExt cx="754800" cy="353600"/>
          </a:xfrm>
        </p:grpSpPr>
        <p:cxnSp>
          <p:nvCxnSpPr>
            <p:cNvPr id="231" name="Google Shape;231;p17"/>
            <p:cNvCxnSpPr/>
            <p:nvPr/>
          </p:nvCxnSpPr>
          <p:spPr>
            <a:xfrm>
              <a:off x="4211000" y="1872375"/>
              <a:ext cx="7548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17"/>
            <p:cNvCxnSpPr/>
            <p:nvPr/>
          </p:nvCxnSpPr>
          <p:spPr>
            <a:xfrm>
              <a:off x="4225800" y="2020400"/>
              <a:ext cx="540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17"/>
            <p:cNvCxnSpPr/>
            <p:nvPr/>
          </p:nvCxnSpPr>
          <p:spPr>
            <a:xfrm>
              <a:off x="4225800" y="2088925"/>
              <a:ext cx="540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17"/>
            <p:cNvCxnSpPr/>
            <p:nvPr/>
          </p:nvCxnSpPr>
          <p:spPr>
            <a:xfrm>
              <a:off x="4225800" y="2157450"/>
              <a:ext cx="540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17"/>
            <p:cNvCxnSpPr/>
            <p:nvPr/>
          </p:nvCxnSpPr>
          <p:spPr>
            <a:xfrm>
              <a:off x="4225800" y="2225975"/>
              <a:ext cx="540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6" name="Google Shape;236;p17"/>
          <p:cNvGrpSpPr/>
          <p:nvPr/>
        </p:nvGrpSpPr>
        <p:grpSpPr>
          <a:xfrm>
            <a:off x="5207100" y="3851275"/>
            <a:ext cx="754800" cy="353600"/>
            <a:chOff x="4211000" y="1872375"/>
            <a:chExt cx="754800" cy="353600"/>
          </a:xfrm>
        </p:grpSpPr>
        <p:cxnSp>
          <p:nvCxnSpPr>
            <p:cNvPr id="237" name="Google Shape;237;p17"/>
            <p:cNvCxnSpPr/>
            <p:nvPr/>
          </p:nvCxnSpPr>
          <p:spPr>
            <a:xfrm>
              <a:off x="4211000" y="1872375"/>
              <a:ext cx="7548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17"/>
            <p:cNvCxnSpPr/>
            <p:nvPr/>
          </p:nvCxnSpPr>
          <p:spPr>
            <a:xfrm>
              <a:off x="4225800" y="2020400"/>
              <a:ext cx="540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17"/>
            <p:cNvCxnSpPr/>
            <p:nvPr/>
          </p:nvCxnSpPr>
          <p:spPr>
            <a:xfrm>
              <a:off x="4225800" y="2088925"/>
              <a:ext cx="540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17"/>
            <p:cNvCxnSpPr/>
            <p:nvPr/>
          </p:nvCxnSpPr>
          <p:spPr>
            <a:xfrm>
              <a:off x="4225800" y="2157450"/>
              <a:ext cx="540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17"/>
            <p:cNvCxnSpPr/>
            <p:nvPr/>
          </p:nvCxnSpPr>
          <p:spPr>
            <a:xfrm>
              <a:off x="4225800" y="2225975"/>
              <a:ext cx="540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2" name="Google Shape;242;p17"/>
          <p:cNvGrpSpPr/>
          <p:nvPr/>
        </p:nvGrpSpPr>
        <p:grpSpPr>
          <a:xfrm>
            <a:off x="6301575" y="3851275"/>
            <a:ext cx="754800" cy="353600"/>
            <a:chOff x="4211000" y="1872375"/>
            <a:chExt cx="754800" cy="353600"/>
          </a:xfrm>
        </p:grpSpPr>
        <p:cxnSp>
          <p:nvCxnSpPr>
            <p:cNvPr id="243" name="Google Shape;243;p17"/>
            <p:cNvCxnSpPr/>
            <p:nvPr/>
          </p:nvCxnSpPr>
          <p:spPr>
            <a:xfrm>
              <a:off x="4211000" y="1872375"/>
              <a:ext cx="7548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17"/>
            <p:cNvCxnSpPr/>
            <p:nvPr/>
          </p:nvCxnSpPr>
          <p:spPr>
            <a:xfrm>
              <a:off x="4225800" y="2020400"/>
              <a:ext cx="540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17"/>
            <p:cNvCxnSpPr/>
            <p:nvPr/>
          </p:nvCxnSpPr>
          <p:spPr>
            <a:xfrm>
              <a:off x="4225800" y="2088925"/>
              <a:ext cx="540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17"/>
            <p:cNvCxnSpPr/>
            <p:nvPr/>
          </p:nvCxnSpPr>
          <p:spPr>
            <a:xfrm>
              <a:off x="4225800" y="2157450"/>
              <a:ext cx="540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17"/>
            <p:cNvCxnSpPr/>
            <p:nvPr/>
          </p:nvCxnSpPr>
          <p:spPr>
            <a:xfrm>
              <a:off x="4225800" y="2225975"/>
              <a:ext cx="540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8" name="Google Shape;248;p17"/>
          <p:cNvSpPr txBox="1"/>
          <p:nvPr/>
        </p:nvSpPr>
        <p:spPr>
          <a:xfrm>
            <a:off x="1773750" y="4683075"/>
            <a:ext cx="4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(3)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17"/>
          <p:cNvSpPr txBox="1"/>
          <p:nvPr/>
        </p:nvSpPr>
        <p:spPr>
          <a:xfrm>
            <a:off x="4965800" y="4647175"/>
            <a:ext cx="12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(2-1p 더보기)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17"/>
          <p:cNvSpPr/>
          <p:nvPr/>
        </p:nvSpPr>
        <p:spPr>
          <a:xfrm>
            <a:off x="7484800" y="769675"/>
            <a:ext cx="1560300" cy="4100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latin typeface="Montserrat SemiBold"/>
                <a:ea typeface="Montserrat SemiBold"/>
                <a:cs typeface="Montserrat SemiBold"/>
                <a:sym typeface="Montserrat SemiBold"/>
              </a:rPr>
              <a:t>화면 디자인: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ontserrat SemiBold"/>
                <a:ea typeface="Montserrat SemiBold"/>
                <a:cs typeface="Montserrat SemiBold"/>
                <a:sym typeface="Montserrat SemiBold"/>
              </a:rPr>
              <a:t>3p: 회사 소개 텍스트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위치 장소 대표이름 등등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ontserrat SemiBold"/>
                <a:ea typeface="Montserrat SemiBold"/>
                <a:cs typeface="Montserrat SemiBold"/>
                <a:sym typeface="Montserrat SemiBold"/>
              </a:rPr>
              <a:t>2-1p: 식물 및 가구 배치도가 이미지로 보이고 이미지가 어떤 식물과 어떤 조합으로 인테리어 되어 있는지 소개 텍스트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latin typeface="Montserrat SemiBold"/>
                <a:ea typeface="Montserrat SemiBold"/>
                <a:cs typeface="Montserrat SemiBold"/>
                <a:sym typeface="Montserrat SemiBold"/>
              </a:rPr>
              <a:t>개발사항: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ontserrat SemiBold"/>
                <a:ea typeface="Montserrat SemiBold"/>
                <a:cs typeface="Montserrat SemiBold"/>
                <a:sym typeface="Montserrat SemiBold"/>
              </a:rPr>
              <a:t> 인덱스 페이지 개발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ontserrat SemiBold"/>
                <a:ea typeface="Montserrat SemiBold"/>
                <a:cs typeface="Montserrat SemiBold"/>
                <a:sym typeface="Montserrat SemiBold"/>
              </a:rPr>
              <a:t> 네비게이션 개발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/>
          <p:nvPr/>
        </p:nvSpPr>
        <p:spPr>
          <a:xfrm>
            <a:off x="4305050" y="-12"/>
            <a:ext cx="4839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8"/>
          <p:cNvSpPr/>
          <p:nvPr/>
        </p:nvSpPr>
        <p:spPr>
          <a:xfrm>
            <a:off x="51800" y="474400"/>
            <a:ext cx="9051000" cy="46173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自然(자연) 가구 브랜드 프로젝트 기획안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제목: 자연 가구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            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2. 주제: 웹&amp;앱 홈페이지 구축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         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3. 소재: 웹, 앱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4.슬로건: 자연에서 자연으로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5.분야: 식물 및 가구 인테리어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6.장르: Plnat furniture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7.운영체제: Window, ios, Android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8. 주 소비 타겟: 20~40대 이상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9.강점: 요즘 20 ~ 40대 이상 소비자들의 니즈를 공략(식물과 가구의 조합의 인테리어 소비가 많음)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10.차별성: 미니멀과 감성을 다 가져가면서도 자연스러운 조화가 가능한 인테리어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11.불안 요소: 식물이 인테리어요소로 이용되어 관리가 필요함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18"/>
          <p:cNvSpPr txBox="1"/>
          <p:nvPr>
            <p:ph type="title"/>
          </p:nvPr>
        </p:nvSpPr>
        <p:spPr>
          <a:xfrm>
            <a:off x="3315175" y="0"/>
            <a:ext cx="37065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911">
                <a:latin typeface="Do Hyeon"/>
                <a:ea typeface="Do Hyeon"/>
                <a:cs typeface="Do Hyeon"/>
                <a:sym typeface="Do Hyeon"/>
              </a:rPr>
              <a:t>  </a:t>
            </a:r>
            <a:r>
              <a:rPr lang="ko" sz="2911">
                <a:latin typeface="Malgun Gothic"/>
                <a:ea typeface="Malgun Gothic"/>
                <a:cs typeface="Malgun Gothic"/>
                <a:sym typeface="Malgun Gothic"/>
              </a:rPr>
              <a:t>컨텐츠 기획안</a:t>
            </a:r>
            <a:endParaRPr sz="291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