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7" r:id="rId8"/>
    <p:sldId id="268" r:id="rId9"/>
    <p:sldId id="283" r:id="rId10"/>
    <p:sldId id="272" r:id="rId11"/>
    <p:sldId id="270" r:id="rId12"/>
    <p:sldId id="273" r:id="rId13"/>
    <p:sldId id="277"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hik Rs" initials="RR" lastIdx="1" clrIdx="0">
    <p:extLst>
      <p:ext uri="{19B8F6BF-5375-455C-9EA6-DF929625EA0E}">
        <p15:presenceInfo xmlns:p15="http://schemas.microsoft.com/office/powerpoint/2012/main" userId="8fcfa411ade51c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snapToGrid="0">
      <p:cViewPr varScale="1">
        <p:scale>
          <a:sx n="72" d="100"/>
          <a:sy n="72" d="100"/>
        </p:scale>
        <p:origin x="8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26T19:35:59.763" idx="1">
    <p:pos x="6114" y="1050"/>
    <p:text>COVID VACCINE ANALYSIS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EF13C4E-A067-418D-B68E-4878901A2C3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49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E9CE9-0E1C-4BD4-8AA7-540EE3181AC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14055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63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282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14400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833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267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96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13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400838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9CE9-0E1C-4BD4-8AA7-540EE3181AC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13C4E-A067-418D-B68E-4878901A2C3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07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E9CE9-0E1C-4BD4-8AA7-540EE3181AC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113997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E9CE9-0E1C-4BD4-8AA7-540EE3181ACB}"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F13C4E-A067-418D-B68E-4878901A2C3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78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AE9CE9-0E1C-4BD4-8AA7-540EE3181ACB}"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F13C4E-A067-418D-B68E-4878901A2C3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60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E9CE9-0E1C-4BD4-8AA7-540EE3181ACB}"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162641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E9CE9-0E1C-4BD4-8AA7-540EE3181AC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13C4E-A067-418D-B68E-4878901A2C3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9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E9CE9-0E1C-4BD4-8AA7-540EE3181AC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13C4E-A067-418D-B68E-4878901A2C39}" type="slidenum">
              <a:rPr lang="en-IN" smtClean="0"/>
              <a:t>‹#›</a:t>
            </a:fld>
            <a:endParaRPr lang="en-IN"/>
          </a:p>
        </p:txBody>
      </p:sp>
    </p:spTree>
    <p:extLst>
      <p:ext uri="{BB962C8B-B14F-4D97-AF65-F5344CB8AC3E}">
        <p14:creationId xmlns:p14="http://schemas.microsoft.com/office/powerpoint/2010/main" val="318967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AE9CE9-0E1C-4BD4-8AA7-540EE3181ACB}" type="datetimeFigureOut">
              <a:rPr lang="en-IN" smtClean="0"/>
              <a:t>26-10-2023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F13C4E-A067-418D-B68E-4878901A2C39}" type="slidenum">
              <a:rPr lang="en-IN" smtClean="0"/>
              <a:t>‹#›</a:t>
            </a:fld>
            <a:endParaRPr lang="en-IN"/>
          </a:p>
        </p:txBody>
      </p:sp>
    </p:spTree>
    <p:extLst>
      <p:ext uri="{BB962C8B-B14F-4D97-AF65-F5344CB8AC3E}">
        <p14:creationId xmlns:p14="http://schemas.microsoft.com/office/powerpoint/2010/main" val="1396139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gpreda/covid-world-vaccination-progress"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https://www.projectpro.io/project/project-demo?utm_source=Blog571&amp;utm_medium=ProductValue"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29EE04-3AD2-D89A-9B77-CF1BB544D2FC}"/>
              </a:ext>
            </a:extLst>
          </p:cNvPr>
          <p:cNvSpPr>
            <a:spLocks noGrp="1"/>
          </p:cNvSpPr>
          <p:nvPr>
            <p:ph type="ctrTitle"/>
          </p:nvPr>
        </p:nvSpPr>
        <p:spPr>
          <a:xfrm>
            <a:off x="2770991" y="1913467"/>
            <a:ext cx="6815669" cy="1515533"/>
          </a:xfrm>
        </p:spPr>
        <p:txBody>
          <a:bodyPr/>
          <a:lstStyle/>
          <a:p>
            <a:r>
              <a:rPr lang="en-US" dirty="0" err="1"/>
              <a:t>Covid</a:t>
            </a:r>
            <a:r>
              <a:rPr lang="en-US" dirty="0"/>
              <a:t> vaccines Analysis </a:t>
            </a:r>
          </a:p>
        </p:txBody>
      </p:sp>
    </p:spTree>
    <p:extLst>
      <p:ext uri="{BB962C8B-B14F-4D97-AF65-F5344CB8AC3E}">
        <p14:creationId xmlns:p14="http://schemas.microsoft.com/office/powerpoint/2010/main" val="28608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68701-F545-AAD1-F09F-7F456ACF1C63}"/>
              </a:ext>
            </a:extLst>
          </p:cNvPr>
          <p:cNvSpPr txBox="1"/>
          <p:nvPr/>
        </p:nvSpPr>
        <p:spPr>
          <a:xfrm>
            <a:off x="2668420" y="855239"/>
            <a:ext cx="5526157"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Predictive Modelling - Evaluation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8C952C-7454-37C5-2F1A-49A7F9D47C7B}"/>
              </a:ext>
            </a:extLst>
          </p:cNvPr>
          <p:cNvSpPr txBox="1"/>
          <p:nvPr/>
        </p:nvSpPr>
        <p:spPr>
          <a:xfrm>
            <a:off x="2401363" y="1316904"/>
            <a:ext cx="7182797" cy="646331"/>
          </a:xfrm>
          <a:prstGeom prst="rect">
            <a:avLst/>
          </a:prstGeom>
          <a:noFill/>
        </p:spPr>
        <p:txBody>
          <a:bodyPr wrap="square">
            <a:spAutoFit/>
          </a:bodyPr>
          <a:lstStyle/>
          <a:p>
            <a:r>
              <a:rPr lang="en-US" dirty="0" err="1"/>
              <a:t>vacc</a:t>
            </a:r>
            <a:r>
              <a:rPr lang="en-US" dirty="0"/>
              <a:t> = </a:t>
            </a:r>
            <a:r>
              <a:rPr lang="en-US" dirty="0" err="1"/>
              <a:t>new_df</a:t>
            </a:r>
            <a:r>
              <a:rPr lang="en-US" dirty="0"/>
              <a:t>["vaccines"].unique() for </a:t>
            </a:r>
            <a:r>
              <a:rPr lang="en-US" dirty="0" err="1"/>
              <a:t>i</a:t>
            </a:r>
            <a:r>
              <a:rPr lang="en-US" dirty="0"/>
              <a:t> in </a:t>
            </a:r>
            <a:r>
              <a:rPr lang="en-US" dirty="0" err="1"/>
              <a:t>vacc</a:t>
            </a:r>
            <a:r>
              <a:rPr lang="en-US" dirty="0"/>
              <a:t>: c = list(</a:t>
            </a:r>
            <a:r>
              <a:rPr lang="en-US" dirty="0" err="1"/>
              <a:t>new_df</a:t>
            </a:r>
            <a:r>
              <a:rPr lang="en-US" dirty="0"/>
              <a:t>[</a:t>
            </a:r>
            <a:r>
              <a:rPr lang="en-US" dirty="0" err="1"/>
              <a:t>new_df</a:t>
            </a:r>
            <a:r>
              <a:rPr lang="en-US" dirty="0"/>
              <a:t>["vaccines"] == </a:t>
            </a:r>
            <a:r>
              <a:rPr lang="en-US" dirty="0" err="1"/>
              <a:t>i</a:t>
            </a:r>
            <a:r>
              <a:rPr lang="en-US" dirty="0"/>
              <a:t>]['country']) print(</a:t>
            </a:r>
            <a:r>
              <a:rPr lang="en-US" dirty="0" err="1"/>
              <a:t>f"Vaccine</a:t>
            </a:r>
            <a:r>
              <a:rPr lang="en-US" dirty="0"/>
              <a:t>: {</a:t>
            </a:r>
            <a:r>
              <a:rPr lang="en-US" dirty="0" err="1"/>
              <a:t>i</a:t>
            </a:r>
            <a:r>
              <a:rPr lang="en-US" dirty="0"/>
              <a:t>}</a:t>
            </a:r>
            <a:r>
              <a:rPr lang="en-US" dirty="0" err="1"/>
              <a:t>nUsed</a:t>
            </a:r>
            <a:r>
              <a:rPr lang="en-US" dirty="0"/>
              <a:t> </a:t>
            </a:r>
          </a:p>
        </p:txBody>
      </p:sp>
      <p:pic>
        <p:nvPicPr>
          <p:cNvPr id="8" name="Picture 7">
            <a:extLst>
              <a:ext uri="{FF2B5EF4-FFF2-40B4-BE49-F238E27FC236}">
                <a16:creationId xmlns:a16="http://schemas.microsoft.com/office/drawing/2014/main" id="{D86940FB-7DD3-D450-95EF-1F17672BD349}"/>
              </a:ext>
            </a:extLst>
          </p:cNvPr>
          <p:cNvPicPr>
            <a:picLocks noChangeAspect="1"/>
          </p:cNvPicPr>
          <p:nvPr/>
        </p:nvPicPr>
        <p:blipFill>
          <a:blip r:embed="rId2"/>
          <a:stretch>
            <a:fillRect/>
          </a:stretch>
        </p:blipFill>
        <p:spPr>
          <a:xfrm>
            <a:off x="2948271" y="2281779"/>
            <a:ext cx="6316306" cy="2294441"/>
          </a:xfrm>
          <a:prstGeom prst="rect">
            <a:avLst/>
          </a:prstGeom>
        </p:spPr>
      </p:pic>
    </p:spTree>
    <p:extLst>
      <p:ext uri="{BB962C8B-B14F-4D97-AF65-F5344CB8AC3E}">
        <p14:creationId xmlns:p14="http://schemas.microsoft.com/office/powerpoint/2010/main" val="244233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FDB11-8F73-E352-DC4F-2BE241037191}"/>
              </a:ext>
            </a:extLst>
          </p:cNvPr>
          <p:cNvSpPr txBox="1"/>
          <p:nvPr/>
        </p:nvSpPr>
        <p:spPr>
          <a:xfrm>
            <a:off x="4602763" y="863757"/>
            <a:ext cx="3670085" cy="369332"/>
          </a:xfrm>
          <a:prstGeom prst="rect">
            <a:avLst/>
          </a:prstGeom>
          <a:noFill/>
        </p:spPr>
        <p:txBody>
          <a:bodyPr wrap="square">
            <a:spAutoFit/>
          </a:bodyPr>
          <a:lstStyle/>
          <a:p>
            <a:pPr algn="l"/>
            <a:r>
              <a:rPr lang="en-US" b="0" i="0" dirty="0">
                <a:solidFill>
                  <a:srgbClr val="222222"/>
                </a:solidFill>
                <a:effectLst/>
                <a:latin typeface="Lato" panose="020F0502020204030203" pitchFamily="34" charset="0"/>
              </a:rPr>
              <a:t>Total Vaccinations</a:t>
            </a:r>
          </a:p>
        </p:txBody>
      </p:sp>
      <p:pic>
        <p:nvPicPr>
          <p:cNvPr id="7" name="Picture 6">
            <a:extLst>
              <a:ext uri="{FF2B5EF4-FFF2-40B4-BE49-F238E27FC236}">
                <a16:creationId xmlns:a16="http://schemas.microsoft.com/office/drawing/2014/main" id="{21DA0B94-93A8-A652-1E9D-F4B2781593CC}"/>
              </a:ext>
            </a:extLst>
          </p:cNvPr>
          <p:cNvPicPr>
            <a:picLocks noChangeAspect="1"/>
          </p:cNvPicPr>
          <p:nvPr/>
        </p:nvPicPr>
        <p:blipFill>
          <a:blip r:embed="rId2"/>
          <a:stretch>
            <a:fillRect/>
          </a:stretch>
        </p:blipFill>
        <p:spPr>
          <a:xfrm>
            <a:off x="3567817" y="1464838"/>
            <a:ext cx="5056366" cy="4167335"/>
          </a:xfrm>
          <a:prstGeom prst="rect">
            <a:avLst/>
          </a:prstGeom>
        </p:spPr>
      </p:pic>
    </p:spTree>
    <p:extLst>
      <p:ext uri="{BB962C8B-B14F-4D97-AF65-F5344CB8AC3E}">
        <p14:creationId xmlns:p14="http://schemas.microsoft.com/office/powerpoint/2010/main" val="130125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5F3738-842A-77D5-FFF6-81B41C0D6EC0}"/>
              </a:ext>
            </a:extLst>
          </p:cNvPr>
          <p:cNvPicPr>
            <a:picLocks noChangeAspect="1"/>
          </p:cNvPicPr>
          <p:nvPr/>
        </p:nvPicPr>
        <p:blipFill>
          <a:blip r:embed="rId2"/>
          <a:stretch>
            <a:fillRect/>
          </a:stretch>
        </p:blipFill>
        <p:spPr>
          <a:xfrm>
            <a:off x="3458187" y="802229"/>
            <a:ext cx="5601914" cy="4616963"/>
          </a:xfrm>
          <a:prstGeom prst="rect">
            <a:avLst/>
          </a:prstGeom>
        </p:spPr>
      </p:pic>
    </p:spTree>
    <p:extLst>
      <p:ext uri="{BB962C8B-B14F-4D97-AF65-F5344CB8AC3E}">
        <p14:creationId xmlns:p14="http://schemas.microsoft.com/office/powerpoint/2010/main" val="25408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FECE6-385B-98C7-3322-609A51BAD3FC}"/>
              </a:ext>
            </a:extLst>
          </p:cNvPr>
          <p:cNvSpPr txBox="1"/>
          <p:nvPr/>
        </p:nvSpPr>
        <p:spPr>
          <a:xfrm>
            <a:off x="1298713" y="1245704"/>
            <a:ext cx="4267200" cy="369332"/>
          </a:xfrm>
          <a:prstGeom prst="rect">
            <a:avLst/>
          </a:prstGeom>
          <a:noFill/>
        </p:spPr>
        <p:txBody>
          <a:bodyPr wrap="square" rtlCol="0">
            <a:spAutoFit/>
          </a:bodyPr>
          <a:lstStyle/>
          <a:p>
            <a:r>
              <a:rPr lang="en-IN" dirty="0"/>
              <a:t>Output :</a:t>
            </a:r>
            <a:endParaRPr lang="en-US" dirty="0"/>
          </a:p>
        </p:txBody>
      </p:sp>
      <p:pic>
        <p:nvPicPr>
          <p:cNvPr id="6" name="Picture 5">
            <a:extLst>
              <a:ext uri="{FF2B5EF4-FFF2-40B4-BE49-F238E27FC236}">
                <a16:creationId xmlns:a16="http://schemas.microsoft.com/office/drawing/2014/main" id="{2768CCF3-E410-7DC9-A799-A9E41CC68BA1}"/>
              </a:ext>
            </a:extLst>
          </p:cNvPr>
          <p:cNvPicPr>
            <a:picLocks noChangeAspect="1"/>
          </p:cNvPicPr>
          <p:nvPr/>
        </p:nvPicPr>
        <p:blipFill>
          <a:blip r:embed="rId2"/>
          <a:stretch>
            <a:fillRect/>
          </a:stretch>
        </p:blipFill>
        <p:spPr>
          <a:xfrm>
            <a:off x="1810342" y="1615036"/>
            <a:ext cx="9252857" cy="3997259"/>
          </a:xfrm>
          <a:prstGeom prst="rect">
            <a:avLst/>
          </a:prstGeom>
        </p:spPr>
      </p:pic>
    </p:spTree>
    <p:extLst>
      <p:ext uri="{BB962C8B-B14F-4D97-AF65-F5344CB8AC3E}">
        <p14:creationId xmlns:p14="http://schemas.microsoft.com/office/powerpoint/2010/main" val="201073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6A63-0490-A518-DE5C-D8D7FA493F3F}"/>
              </a:ext>
            </a:extLst>
          </p:cNvPr>
          <p:cNvSpPr>
            <a:spLocks noGrp="1"/>
          </p:cNvSpPr>
          <p:nvPr>
            <p:ph type="title"/>
          </p:nvPr>
        </p:nvSpPr>
        <p:spPr/>
        <p:txBody>
          <a:bodyPr/>
          <a:lstStyle/>
          <a:p>
            <a:r>
              <a:rPr lang="en-US" dirty="0"/>
              <a:t>Conclusion</a:t>
            </a:r>
            <a:endParaRPr lang="en-IN" dirty="0"/>
          </a:p>
        </p:txBody>
      </p:sp>
      <p:sp>
        <p:nvSpPr>
          <p:cNvPr id="7" name="TextBox 6">
            <a:extLst>
              <a:ext uri="{FF2B5EF4-FFF2-40B4-BE49-F238E27FC236}">
                <a16:creationId xmlns:a16="http://schemas.microsoft.com/office/drawing/2014/main" id="{80569114-7AFC-0432-4BEF-C980DF9F974B}"/>
              </a:ext>
            </a:extLst>
          </p:cNvPr>
          <p:cNvSpPr txBox="1"/>
          <p:nvPr/>
        </p:nvSpPr>
        <p:spPr>
          <a:xfrm>
            <a:off x="2955900" y="2594310"/>
            <a:ext cx="6114548" cy="2585323"/>
          </a:xfrm>
          <a:prstGeom prst="rect">
            <a:avLst/>
          </a:prstGeom>
          <a:noFill/>
        </p:spPr>
        <p:txBody>
          <a:bodyPr wrap="square">
            <a:spAutoFit/>
          </a:bodyPr>
          <a:lstStyle/>
          <a:p>
            <a:pPr algn="l"/>
            <a:r>
              <a:rPr lang="en-US" b="0" i="0" dirty="0">
                <a:solidFill>
                  <a:srgbClr val="222222"/>
                </a:solidFill>
                <a:effectLst/>
                <a:latin typeface="Lato" panose="020F0502020204030203" pitchFamily="34" charset="0"/>
              </a:rPr>
              <a:t>You can collect the dataset from </a:t>
            </a:r>
            <a:r>
              <a:rPr lang="en-US" b="0" i="0" u="none" strike="noStrike" dirty="0">
                <a:solidFill>
                  <a:srgbClr val="007BFF"/>
                </a:solidFill>
                <a:effectLst/>
                <a:latin typeface="Lato" panose="020F0502020204030203" pitchFamily="34" charset="0"/>
                <a:hlinkClick r:id="rId2"/>
              </a:rPr>
              <a:t>here</a:t>
            </a:r>
            <a:r>
              <a:rPr lang="en-US" b="0" i="0" dirty="0">
                <a:solidFill>
                  <a:srgbClr val="222222"/>
                </a:solidFill>
                <a:effectLst/>
                <a:latin typeface="Lato" panose="020F0502020204030203" pitchFamily="34" charset="0"/>
              </a:rPr>
              <a:t> and play with it. You may find a difference in the results because every day a lot of people getting infected by Covid19 and the data of covid19 is being changed every day.</a:t>
            </a: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At last, I </a:t>
            </a:r>
            <a:r>
              <a:rPr lang="en-US" b="0" i="0" dirty="0" err="1">
                <a:solidFill>
                  <a:srgbClr val="222222"/>
                </a:solidFill>
                <a:effectLst/>
                <a:latin typeface="Lato" panose="020F0502020204030203" pitchFamily="34" charset="0"/>
              </a:rPr>
              <a:t>wanna</a:t>
            </a:r>
            <a:r>
              <a:rPr lang="en-US" b="0" i="0" dirty="0">
                <a:solidFill>
                  <a:srgbClr val="222222"/>
                </a:solidFill>
                <a:effectLst/>
                <a:latin typeface="Lato" panose="020F0502020204030203" pitchFamily="34" charset="0"/>
              </a:rPr>
              <a:t> say that we all know that, we are in a very bad situation because of Covid19. All we have is each other so let’s help each other to the best we can &amp; pray for our planet to get well soon.</a:t>
            </a:r>
          </a:p>
        </p:txBody>
      </p:sp>
    </p:spTree>
    <p:extLst>
      <p:ext uri="{BB962C8B-B14F-4D97-AF65-F5344CB8AC3E}">
        <p14:creationId xmlns:p14="http://schemas.microsoft.com/office/powerpoint/2010/main" val="78440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B98C-439C-AE86-053D-6B1211193D9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B4BDBA4-B336-AD6C-3809-61D882B56853}"/>
              </a:ext>
            </a:extLst>
          </p:cNvPr>
          <p:cNvSpPr>
            <a:spLocks noGrp="1"/>
          </p:cNvSpPr>
          <p:nvPr>
            <p:ph idx="1"/>
          </p:nvPr>
        </p:nvSpPr>
        <p:spPr>
          <a:xfrm>
            <a:off x="3448879" y="722926"/>
            <a:ext cx="9601196" cy="3318936"/>
          </a:xfrm>
        </p:spPr>
        <p:txBody>
          <a:bodyPr>
            <a:normAutofit/>
          </a:bodyPr>
          <a:lstStyle/>
          <a:p>
            <a:pPr marL="0" indent="0" algn="l" fontAlgn="base">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buNone/>
            </a:pPr>
            <a:br>
              <a:rPr lang="en-US" b="0" i="0" dirty="0">
                <a:solidFill>
                  <a:srgbClr val="184CD1"/>
                </a:solidFill>
                <a:effectLst/>
                <a:latin typeface="Montserrat" panose="020F0502020204030204" pitchFamily="2" charset="0"/>
                <a:hlinkClick r:id="rId2" tooltip="ProjectPro Free Projects on Big Data and Data Science"/>
              </a:rPr>
            </a:br>
            <a:endParaRPr lang="en-US" b="0" i="0" dirty="0">
              <a:solidFill>
                <a:srgbClr val="184CD1"/>
              </a:solidFill>
              <a:effectLst/>
              <a:latin typeface="Montserrat" panose="020F0502020204030204" pitchFamily="2" charset="0"/>
            </a:endParaRPr>
          </a:p>
          <a:p>
            <a:pPr marL="0" indent="0">
              <a:buNone/>
            </a:pPr>
            <a:endParaRPr lang="en-US" dirty="0">
              <a:solidFill>
                <a:srgbClr val="184CD1"/>
              </a:solidFill>
              <a:latin typeface="Montserrat" panose="020F0502020204030204" pitchFamily="2" charset="0"/>
            </a:endParaRPr>
          </a:p>
          <a:p>
            <a:pPr marL="0" indent="0">
              <a:buNone/>
            </a:pPr>
            <a:endParaRPr lang="en-IN" dirty="0"/>
          </a:p>
        </p:txBody>
      </p:sp>
      <p:sp>
        <p:nvSpPr>
          <p:cNvPr id="5" name="TextBox 4">
            <a:extLst>
              <a:ext uri="{FF2B5EF4-FFF2-40B4-BE49-F238E27FC236}">
                <a16:creationId xmlns:a16="http://schemas.microsoft.com/office/drawing/2014/main" id="{0146C4D1-A4C1-41D3-9187-5A3A190F0F44}"/>
              </a:ext>
            </a:extLst>
          </p:cNvPr>
          <p:cNvSpPr txBox="1"/>
          <p:nvPr/>
        </p:nvSpPr>
        <p:spPr>
          <a:xfrm>
            <a:off x="2830286" y="2828835"/>
            <a:ext cx="6531428" cy="1200329"/>
          </a:xfrm>
          <a:prstGeom prst="rect">
            <a:avLst/>
          </a:prstGeom>
          <a:noFill/>
        </p:spPr>
        <p:txBody>
          <a:bodyPr wrap="square">
            <a:spAutoFit/>
          </a:bodyPr>
          <a:lstStyle/>
          <a:p>
            <a:r>
              <a:rPr lang="en-US" b="0" i="0" dirty="0">
                <a:solidFill>
                  <a:srgbClr val="222222"/>
                </a:solidFill>
                <a:effectLst/>
                <a:latin typeface="Lato" panose="02000000000000000000" pitchFamily="2" charset="0"/>
              </a:rPr>
              <a:t>Data visualization helps transform your numbers into an engaging story with details and patterns. Data visualization enables us to recognize emerging trends and respond rapidly on the grounds of what we see.</a:t>
            </a:r>
            <a:endParaRPr lang="en-US" dirty="0"/>
          </a:p>
        </p:txBody>
      </p:sp>
    </p:spTree>
    <p:extLst>
      <p:ext uri="{BB962C8B-B14F-4D97-AF65-F5344CB8AC3E}">
        <p14:creationId xmlns:p14="http://schemas.microsoft.com/office/powerpoint/2010/main" val="42041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F97DA4-AB93-1858-E564-6BAC9CBA2E1F}"/>
              </a:ext>
            </a:extLst>
          </p:cNvPr>
          <p:cNvSpPr txBox="1"/>
          <p:nvPr/>
        </p:nvSpPr>
        <p:spPr>
          <a:xfrm>
            <a:off x="3392557" y="709864"/>
            <a:ext cx="5075582" cy="1661993"/>
          </a:xfrm>
          <a:prstGeom prst="rect">
            <a:avLst/>
          </a:prstGeom>
          <a:noFill/>
        </p:spPr>
        <p:txBody>
          <a:bodyPr wrap="square" rtlCol="0">
            <a:spAutoFit/>
          </a:bodyPr>
          <a:lstStyle/>
          <a:p>
            <a:pPr algn="ctr"/>
            <a:r>
              <a:rPr lang="en-IN" sz="2800" dirty="0"/>
              <a:t>Program &amp; Output</a:t>
            </a:r>
            <a:endParaRPr lang="en-US" sz="2800" dirty="0"/>
          </a:p>
          <a:p>
            <a:pPr algn="ctr"/>
            <a:endParaRPr lang="en-US" sz="2800" dirty="0"/>
          </a:p>
          <a:p>
            <a:pPr algn="ctr"/>
            <a:r>
              <a:rPr lang="en-US" sz="2800" dirty="0"/>
              <a:t>Importing Libraries:</a:t>
            </a:r>
          </a:p>
          <a:p>
            <a:pPr algn="ctr"/>
            <a:endParaRPr lang="en-US" dirty="0"/>
          </a:p>
        </p:txBody>
      </p:sp>
      <p:sp>
        <p:nvSpPr>
          <p:cNvPr id="4" name="TextBox 3">
            <a:extLst>
              <a:ext uri="{FF2B5EF4-FFF2-40B4-BE49-F238E27FC236}">
                <a16:creationId xmlns:a16="http://schemas.microsoft.com/office/drawing/2014/main" id="{C5D51ADC-5A2C-AF1C-70AE-3F7FCED08C8C}"/>
              </a:ext>
            </a:extLst>
          </p:cNvPr>
          <p:cNvSpPr txBox="1"/>
          <p:nvPr/>
        </p:nvSpPr>
        <p:spPr>
          <a:xfrm>
            <a:off x="3039000" y="2371857"/>
            <a:ext cx="6114000" cy="3139321"/>
          </a:xfrm>
          <a:prstGeom prst="rect">
            <a:avLst/>
          </a:prstGeom>
          <a:noFill/>
        </p:spPr>
        <p:txBody>
          <a:bodyPr wrap="square">
            <a:spAutoFit/>
          </a:bodyPr>
          <a:lstStyle/>
          <a:p>
            <a:r>
              <a:rPr lang="en-US" dirty="0"/>
              <a:t>import </a:t>
            </a:r>
            <a:r>
              <a:rPr lang="en-US" dirty="0" err="1"/>
              <a:t>numpy</a:t>
            </a:r>
            <a:r>
              <a:rPr lang="en-US" dirty="0"/>
              <a:t> as np # linear algebra import pandas as </a:t>
            </a:r>
            <a:r>
              <a:rPr lang="en-US" dirty="0" err="1"/>
              <a:t>pd</a:t>
            </a:r>
            <a:r>
              <a:rPr lang="en-US" dirty="0"/>
              <a:t> # data processing, CSV file I/O (e.g. </a:t>
            </a:r>
            <a:r>
              <a:rPr lang="en-US" dirty="0" err="1"/>
              <a:t>pd.read_csv</a:t>
            </a:r>
            <a:r>
              <a:rPr lang="en-US" dirty="0"/>
              <a:t>) import </a:t>
            </a:r>
            <a:r>
              <a:rPr lang="en-US" dirty="0" err="1"/>
              <a:t>matplotlib.pyplot</a:t>
            </a:r>
            <a:r>
              <a:rPr lang="en-US" dirty="0"/>
              <a:t> as </a:t>
            </a:r>
            <a:r>
              <a:rPr lang="en-US" dirty="0" err="1"/>
              <a:t>plt</a:t>
            </a:r>
            <a:r>
              <a:rPr lang="en-US" dirty="0"/>
              <a:t> import </a:t>
            </a:r>
            <a:r>
              <a:rPr lang="en-US" dirty="0" err="1"/>
              <a:t>seaborn</a:t>
            </a:r>
            <a:r>
              <a:rPr lang="en-US" dirty="0"/>
              <a:t> as </a:t>
            </a:r>
            <a:r>
              <a:rPr lang="en-US" dirty="0" err="1"/>
              <a:t>sns</a:t>
            </a:r>
            <a:r>
              <a:rPr lang="en-US" dirty="0"/>
              <a:t> import </a:t>
            </a:r>
            <a:r>
              <a:rPr lang="en-US" dirty="0" err="1"/>
              <a:t>plotly.express</a:t>
            </a:r>
            <a:r>
              <a:rPr lang="en-US" dirty="0"/>
              <a:t> as </a:t>
            </a:r>
            <a:r>
              <a:rPr lang="en-US" dirty="0" err="1"/>
              <a:t>px</a:t>
            </a:r>
            <a:r>
              <a:rPr lang="en-US" dirty="0"/>
              <a:t> from </a:t>
            </a:r>
            <a:r>
              <a:rPr lang="en-US" dirty="0" err="1"/>
              <a:t>plotly.offline</a:t>
            </a:r>
            <a:r>
              <a:rPr lang="en-US" dirty="0"/>
              <a:t> import </a:t>
            </a:r>
            <a:r>
              <a:rPr lang="en-US" dirty="0" err="1"/>
              <a:t>download_plotlyjs,init_notebook_mode,plot,iplot</a:t>
            </a:r>
            <a:r>
              <a:rPr lang="en-US" dirty="0"/>
              <a:t> import </a:t>
            </a:r>
            <a:r>
              <a:rPr lang="en-US" dirty="0" err="1"/>
              <a:t>plotly.graph_objects</a:t>
            </a:r>
            <a:r>
              <a:rPr lang="en-US" dirty="0"/>
              <a:t> as go import </a:t>
            </a:r>
            <a:r>
              <a:rPr lang="en-US" dirty="0" err="1"/>
              <a:t>plotly.figure_factory</a:t>
            </a:r>
            <a:r>
              <a:rPr lang="en-US" dirty="0"/>
              <a:t> as </a:t>
            </a:r>
            <a:r>
              <a:rPr lang="en-US" dirty="0" err="1"/>
              <a:t>ff</a:t>
            </a:r>
            <a:r>
              <a:rPr lang="en-US" dirty="0"/>
              <a:t> from </a:t>
            </a:r>
            <a:r>
              <a:rPr lang="en-US" dirty="0" err="1"/>
              <a:t>plotly.colors</a:t>
            </a:r>
            <a:r>
              <a:rPr lang="en-US" dirty="0"/>
              <a:t> import </a:t>
            </a:r>
            <a:r>
              <a:rPr lang="en-US" dirty="0" err="1"/>
              <a:t>n_colors</a:t>
            </a:r>
            <a:r>
              <a:rPr lang="en-US" dirty="0"/>
              <a:t> from </a:t>
            </a:r>
            <a:r>
              <a:rPr lang="en-US" dirty="0" err="1"/>
              <a:t>wordcloud</a:t>
            </a:r>
            <a:r>
              <a:rPr lang="en-US" dirty="0"/>
              <a:t> import </a:t>
            </a:r>
            <a:r>
              <a:rPr lang="en-US" dirty="0" err="1"/>
              <a:t>WordCloud,ImageColorGenerator</a:t>
            </a:r>
            <a:r>
              <a:rPr lang="en-US" dirty="0"/>
              <a:t> </a:t>
            </a:r>
            <a:r>
              <a:rPr lang="en-US" dirty="0" err="1"/>
              <a:t>init_notebook_mode</a:t>
            </a:r>
            <a:r>
              <a:rPr lang="en-US" dirty="0"/>
              <a:t>(connected=True) from </a:t>
            </a:r>
            <a:r>
              <a:rPr lang="en-US" dirty="0" err="1"/>
              <a:t>plotly.subplots</a:t>
            </a:r>
            <a:r>
              <a:rPr lang="en-US" dirty="0"/>
              <a:t> import </a:t>
            </a:r>
            <a:r>
              <a:rPr lang="en-US" dirty="0" err="1"/>
              <a:t>make_subplots</a:t>
            </a:r>
            <a:r>
              <a:rPr lang="en-US" dirty="0"/>
              <a:t> from </a:t>
            </a:r>
            <a:r>
              <a:rPr lang="en-US" dirty="0" err="1"/>
              <a:t>pywaffle</a:t>
            </a:r>
            <a:r>
              <a:rPr lang="en-US" dirty="0"/>
              <a:t> import Waffle import warnings </a:t>
            </a:r>
            <a:r>
              <a:rPr lang="en-US" dirty="0" err="1"/>
              <a:t>warnings.filterwarnings</a:t>
            </a:r>
            <a:r>
              <a:rPr lang="en-US" dirty="0"/>
              <a:t>("ignore</a:t>
            </a:r>
          </a:p>
        </p:txBody>
      </p:sp>
    </p:spTree>
    <p:extLst>
      <p:ext uri="{BB962C8B-B14F-4D97-AF65-F5344CB8AC3E}">
        <p14:creationId xmlns:p14="http://schemas.microsoft.com/office/powerpoint/2010/main" val="386012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C8F7FA-2934-C725-9FA6-284A100E3E95}"/>
              </a:ext>
            </a:extLst>
          </p:cNvPr>
          <p:cNvSpPr txBox="1"/>
          <p:nvPr/>
        </p:nvSpPr>
        <p:spPr>
          <a:xfrm>
            <a:off x="4505739" y="1073107"/>
            <a:ext cx="7066248" cy="369332"/>
          </a:xfrm>
          <a:prstGeom prst="rect">
            <a:avLst/>
          </a:prstGeom>
          <a:noFill/>
        </p:spPr>
        <p:txBody>
          <a:bodyPr wrap="square">
            <a:spAutoFit/>
          </a:bodyPr>
          <a:lstStyle/>
          <a:p>
            <a:pPr algn="l"/>
            <a:r>
              <a:rPr lang="en-US" b="1" i="0">
                <a:solidFill>
                  <a:srgbClr val="222222"/>
                </a:solidFill>
                <a:effectLst/>
                <a:latin typeface="Lato" panose="02000000000000000000" pitchFamily="2" charset="0"/>
              </a:rPr>
              <a:t>Reading the Data:</a:t>
            </a:r>
            <a:endParaRPr lang="en-US" b="0" i="0">
              <a:solidFill>
                <a:srgbClr val="222222"/>
              </a:solidFill>
              <a:effectLst/>
              <a:latin typeface="Lato" panose="02000000000000000000" pitchFamily="2" charset="0"/>
            </a:endParaRPr>
          </a:p>
        </p:txBody>
      </p:sp>
      <p:sp>
        <p:nvSpPr>
          <p:cNvPr id="6" name="TextBox 5">
            <a:extLst>
              <a:ext uri="{FF2B5EF4-FFF2-40B4-BE49-F238E27FC236}">
                <a16:creationId xmlns:a16="http://schemas.microsoft.com/office/drawing/2014/main" id="{8DC0A815-0B3F-6FDC-C3B3-B603ABED2E1A}"/>
              </a:ext>
            </a:extLst>
          </p:cNvPr>
          <p:cNvSpPr txBox="1"/>
          <p:nvPr/>
        </p:nvSpPr>
        <p:spPr>
          <a:xfrm>
            <a:off x="2910154" y="1777129"/>
            <a:ext cx="6111382" cy="369332"/>
          </a:xfrm>
          <a:prstGeom prst="rect">
            <a:avLst/>
          </a:prstGeom>
          <a:noFill/>
        </p:spPr>
        <p:txBody>
          <a:bodyPr wrap="square">
            <a:spAutoFit/>
          </a:bodyPr>
          <a:lstStyle/>
          <a:p>
            <a:r>
              <a:rPr lang="en-US" dirty="0"/>
              <a:t>top10 = </a:t>
            </a:r>
            <a:r>
              <a:rPr lang="en-US" dirty="0" err="1"/>
              <a:t>new_df</a:t>
            </a:r>
            <a:r>
              <a:rPr lang="en-US" dirty="0"/>
              <a:t>['vaccines'].</a:t>
            </a:r>
            <a:r>
              <a:rPr lang="en-US" dirty="0" err="1"/>
              <a:t>value_counts</a:t>
            </a:r>
            <a:r>
              <a:rPr lang="en-US" dirty="0"/>
              <a:t>().</a:t>
            </a:r>
            <a:r>
              <a:rPr lang="en-US" dirty="0" err="1"/>
              <a:t>nlargest</a:t>
            </a:r>
            <a:r>
              <a:rPr lang="en-US" dirty="0"/>
              <a:t>(10) top10</a:t>
            </a:r>
          </a:p>
        </p:txBody>
      </p:sp>
      <p:pic>
        <p:nvPicPr>
          <p:cNvPr id="11" name="Picture 10">
            <a:extLst>
              <a:ext uri="{FF2B5EF4-FFF2-40B4-BE49-F238E27FC236}">
                <a16:creationId xmlns:a16="http://schemas.microsoft.com/office/drawing/2014/main" id="{A6AAD038-1A4F-C821-0D1A-3E7453B1E087}"/>
              </a:ext>
            </a:extLst>
          </p:cNvPr>
          <p:cNvPicPr>
            <a:picLocks noChangeAspect="1"/>
          </p:cNvPicPr>
          <p:nvPr/>
        </p:nvPicPr>
        <p:blipFill>
          <a:blip r:embed="rId2"/>
          <a:stretch>
            <a:fillRect/>
          </a:stretch>
        </p:blipFill>
        <p:spPr>
          <a:xfrm>
            <a:off x="3040309" y="2481151"/>
            <a:ext cx="6111382" cy="2727786"/>
          </a:xfrm>
          <a:prstGeom prst="rect">
            <a:avLst/>
          </a:prstGeom>
        </p:spPr>
      </p:pic>
    </p:spTree>
    <p:extLst>
      <p:ext uri="{BB962C8B-B14F-4D97-AF65-F5344CB8AC3E}">
        <p14:creationId xmlns:p14="http://schemas.microsoft.com/office/powerpoint/2010/main" val="235349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1312FD-289F-2F53-CAF2-EF653B8E8EE9}"/>
              </a:ext>
            </a:extLst>
          </p:cNvPr>
          <p:cNvSpPr txBox="1"/>
          <p:nvPr/>
        </p:nvSpPr>
        <p:spPr>
          <a:xfrm>
            <a:off x="1680187" y="1264236"/>
            <a:ext cx="9075373" cy="1754326"/>
          </a:xfrm>
          <a:prstGeom prst="rect">
            <a:avLst/>
          </a:prstGeom>
          <a:noFill/>
        </p:spPr>
        <p:txBody>
          <a:bodyPr wrap="square">
            <a:spAutoFit/>
          </a:bodyPr>
          <a:lstStyle/>
          <a:p>
            <a:r>
              <a:rPr lang="en-US" dirty="0"/>
              <a:t>data = </a:t>
            </a:r>
            <a:r>
              <a:rPr lang="en-US" dirty="0" err="1"/>
              <a:t>dict</a:t>
            </a:r>
            <a:r>
              <a:rPr lang="en-US" dirty="0"/>
              <a:t>(</a:t>
            </a:r>
            <a:r>
              <a:rPr lang="en-US" dirty="0" err="1"/>
              <a:t>new_df</a:t>
            </a:r>
            <a:r>
              <a:rPr lang="en-US" dirty="0"/>
              <a:t>['vaccines'].</a:t>
            </a:r>
            <a:r>
              <a:rPr lang="en-US" dirty="0" err="1"/>
              <a:t>value_counts</a:t>
            </a:r>
            <a:r>
              <a:rPr lang="en-US" dirty="0"/>
              <a:t>(normalize = True).</a:t>
            </a:r>
            <a:r>
              <a:rPr lang="en-US" dirty="0" err="1"/>
              <a:t>nlargest</a:t>
            </a:r>
            <a:r>
              <a:rPr lang="en-US" dirty="0"/>
              <a:t>(10)*100) #dict(new_df['vaccines'].value_counts(normalize = True) * 100) vaccine = ['Oxford/AstraZeneca', '</a:t>
            </a:r>
            <a:r>
              <a:rPr lang="en-US" dirty="0" err="1"/>
              <a:t>Moderna</a:t>
            </a:r>
            <a:r>
              <a:rPr lang="en-US" dirty="0"/>
              <a:t>, Oxford/AstraZeneca, Pfizer/</a:t>
            </a:r>
            <a:r>
              <a:rPr lang="en-US" dirty="0" err="1"/>
              <a:t>BioNTech</a:t>
            </a:r>
            <a:r>
              <a:rPr lang="en-US" dirty="0"/>
              <a:t>', 'Oxford/AstraZeneca, Pfizer/</a:t>
            </a:r>
            <a:r>
              <a:rPr lang="en-US" dirty="0" err="1"/>
              <a:t>BioNTech</a:t>
            </a:r>
            <a:r>
              <a:rPr lang="en-US" dirty="0"/>
              <a:t>', '</a:t>
            </a:r>
            <a:r>
              <a:rPr lang="en-US" dirty="0" err="1"/>
              <a:t>Johnson&amp;Johnson</a:t>
            </a:r>
            <a:r>
              <a:rPr lang="en-US" dirty="0"/>
              <a:t>, </a:t>
            </a:r>
            <a:r>
              <a:rPr lang="en-US" dirty="0" err="1"/>
              <a:t>Moderna</a:t>
            </a:r>
            <a:r>
              <a:rPr lang="en-US" dirty="0"/>
              <a:t>, Oxford/AstraZeneca, Pfizer/</a:t>
            </a:r>
            <a:r>
              <a:rPr lang="en-US" dirty="0" err="1"/>
              <a:t>BioNTech</a:t>
            </a:r>
            <a:r>
              <a:rPr lang="en-US" dirty="0"/>
              <a:t>', 'Pfizer/</a:t>
            </a:r>
            <a:r>
              <a:rPr lang="en-US" dirty="0" err="1"/>
              <a:t>BioNTech</a:t>
            </a:r>
            <a:r>
              <a:rPr lang="en-US" dirty="0"/>
              <a:t>', 'Sputnik V', 'Oxford/AstraZeneca, </a:t>
            </a:r>
            <a:r>
              <a:rPr lang="en-US" dirty="0" err="1"/>
              <a:t>Sinopharm</a:t>
            </a:r>
            <a:r>
              <a:rPr lang="en-US" dirty="0"/>
              <a:t>/Beijing', '</a:t>
            </a:r>
            <a:r>
              <a:rPr lang="en-US" dirty="0" err="1"/>
              <a:t>Sinopharm</a:t>
            </a:r>
            <a:r>
              <a:rPr lang="en-US" dirty="0"/>
              <a:t>/Beijing', '</a:t>
            </a:r>
            <a:r>
              <a:rPr lang="en-US" dirty="0" err="1"/>
              <a:t>Moderna</a:t>
            </a:r>
            <a:r>
              <a:rPr lang="en-US" dirty="0"/>
              <a:t>, Pfizer/</a:t>
            </a:r>
            <a:r>
              <a:rPr lang="en-US" dirty="0" err="1"/>
              <a:t>BioNTech</a:t>
            </a:r>
            <a:r>
              <a:rPr lang="en-US" dirty="0"/>
              <a:t>', 'Oxford/AstraZeneca, Pfizer/</a:t>
            </a:r>
            <a:r>
              <a:rPr lang="en-US" dirty="0" err="1"/>
              <a:t>BioNTech</a:t>
            </a:r>
            <a:r>
              <a:rPr lang="en-US" dirty="0"/>
              <a:t>, </a:t>
            </a:r>
            <a:r>
              <a:rPr lang="en-US" dirty="0" err="1"/>
              <a:t>Sinovac</a:t>
            </a:r>
            <a:r>
              <a:rPr lang="en-US" dirty="0"/>
              <a:t>'] fig = </a:t>
            </a:r>
            <a:r>
              <a:rPr lang="en-US" dirty="0" err="1"/>
              <a:t>plt.figure</a:t>
            </a:r>
            <a:endParaRPr lang="en-US" dirty="0"/>
          </a:p>
        </p:txBody>
      </p:sp>
      <p:sp>
        <p:nvSpPr>
          <p:cNvPr id="8" name="TextBox 7">
            <a:extLst>
              <a:ext uri="{FF2B5EF4-FFF2-40B4-BE49-F238E27FC236}">
                <a16:creationId xmlns:a16="http://schemas.microsoft.com/office/drawing/2014/main" id="{FC440EEC-4946-1782-B0E7-7C92C02FCAE7}"/>
              </a:ext>
            </a:extLst>
          </p:cNvPr>
          <p:cNvSpPr txBox="1"/>
          <p:nvPr/>
        </p:nvSpPr>
        <p:spPr>
          <a:xfrm>
            <a:off x="1821581" y="3018562"/>
            <a:ext cx="7573263" cy="2031325"/>
          </a:xfrm>
          <a:prstGeom prst="rect">
            <a:avLst/>
          </a:prstGeom>
          <a:noFill/>
        </p:spPr>
        <p:txBody>
          <a:bodyPr wrap="square">
            <a:spAutoFit/>
          </a:bodyPr>
          <a:lstStyle/>
          <a:p>
            <a:r>
              <a:rPr lang="en-US" dirty="0"/>
              <a:t>rows=7, columns=12, </a:t>
            </a:r>
            <a:r>
              <a:rPr lang="en-US" dirty="0" err="1"/>
              <a:t>FigureClass</a:t>
            </a:r>
            <a:r>
              <a:rPr lang="en-US" dirty="0"/>
              <a:t> = Waffle, values = data, title={'label': 'Proportion of Vaccines', '</a:t>
            </a:r>
            <a:r>
              <a:rPr lang="en-US" dirty="0" err="1"/>
              <a:t>loc</a:t>
            </a:r>
            <a:r>
              <a:rPr lang="en-US" dirty="0"/>
              <a:t>': 'center', 'fontsize':15}, colors=("#FF7F0E", "#00B5F7", "#AB63FA","#00CC96","#E9967A","#F08080","#40E0D0","#DFFF00","#DE3163","#6AFF00"), labels=[f"{k} ({v:.2f}%)" for k, v in </a:t>
            </a:r>
            <a:r>
              <a:rPr lang="en-US" dirty="0" err="1"/>
              <a:t>data.items</a:t>
            </a:r>
            <a:r>
              <a:rPr lang="en-US" dirty="0"/>
              <a:t>()], legend={'</a:t>
            </a:r>
            <a:r>
              <a:rPr lang="en-US" dirty="0" err="1"/>
              <a:t>loc</a:t>
            </a:r>
            <a:r>
              <a:rPr lang="en-US" dirty="0"/>
              <a:t>': 'lower left', '</a:t>
            </a:r>
            <a:r>
              <a:rPr lang="en-US" dirty="0" err="1"/>
              <a:t>bbox_to_anchor</a:t>
            </a:r>
            <a:r>
              <a:rPr lang="en-US" dirty="0"/>
              <a:t>': (0, -0.4), '</a:t>
            </a:r>
            <a:r>
              <a:rPr lang="en-US" dirty="0" err="1"/>
              <a:t>ncol</a:t>
            </a:r>
            <a:r>
              <a:rPr lang="en-US" dirty="0"/>
              <a:t>': 2, '</a:t>
            </a:r>
            <a:r>
              <a:rPr lang="en-US" dirty="0" err="1"/>
              <a:t>framealpha</a:t>
            </a:r>
            <a:r>
              <a:rPr lang="en-US" dirty="0"/>
              <a:t>': 0}, </a:t>
            </a:r>
            <a:r>
              <a:rPr lang="en-US" dirty="0" err="1"/>
              <a:t>figsize</a:t>
            </a:r>
            <a:r>
              <a:rPr lang="en-US" dirty="0"/>
              <a:t>=(12, 9) ) </a:t>
            </a:r>
            <a:r>
              <a:rPr lang="en-US" dirty="0" err="1"/>
              <a:t>fig.show</a:t>
            </a:r>
            <a:r>
              <a:rPr lang="en-US" dirty="0"/>
              <a:t>()</a:t>
            </a:r>
          </a:p>
        </p:txBody>
      </p:sp>
    </p:spTree>
    <p:extLst>
      <p:ext uri="{BB962C8B-B14F-4D97-AF65-F5344CB8AC3E}">
        <p14:creationId xmlns:p14="http://schemas.microsoft.com/office/powerpoint/2010/main" val="14382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7C8138-77C0-E106-FE08-4888DFE74554}"/>
              </a:ext>
            </a:extLst>
          </p:cNvPr>
          <p:cNvSpPr txBox="1"/>
          <p:nvPr/>
        </p:nvSpPr>
        <p:spPr>
          <a:xfrm>
            <a:off x="3546377" y="739403"/>
            <a:ext cx="7182678" cy="523220"/>
          </a:xfrm>
          <a:prstGeom prst="rect">
            <a:avLst/>
          </a:prstGeom>
          <a:noFill/>
        </p:spPr>
        <p:txBody>
          <a:bodyPr wrap="square" rtlCol="0">
            <a:sp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Exploratory Data Analysi</a:t>
            </a:r>
            <a:r>
              <a:rPr lang="en-US" sz="2800" b="1" dirty="0">
                <a:solidFill>
                  <a:srgbClr val="273239"/>
                </a:solidFill>
                <a:latin typeface="Times New Roman" panose="02020603050405020304" pitchFamily="18" charset="0"/>
                <a:cs typeface="Times New Roman" panose="02020603050405020304" pitchFamily="18" charset="0"/>
              </a:rPr>
              <a:t>s</a:t>
            </a:r>
          </a:p>
        </p:txBody>
      </p:sp>
      <p:pic>
        <p:nvPicPr>
          <p:cNvPr id="6" name="Picture 5">
            <a:extLst>
              <a:ext uri="{FF2B5EF4-FFF2-40B4-BE49-F238E27FC236}">
                <a16:creationId xmlns:a16="http://schemas.microsoft.com/office/drawing/2014/main" id="{87E84F39-14EF-38AC-17EE-094594FEC905}"/>
              </a:ext>
            </a:extLst>
          </p:cNvPr>
          <p:cNvPicPr>
            <a:picLocks noChangeAspect="1"/>
          </p:cNvPicPr>
          <p:nvPr/>
        </p:nvPicPr>
        <p:blipFill>
          <a:blip r:embed="rId2"/>
          <a:stretch>
            <a:fillRect/>
          </a:stretch>
        </p:blipFill>
        <p:spPr>
          <a:xfrm>
            <a:off x="3061252" y="1559496"/>
            <a:ext cx="6397824" cy="4297491"/>
          </a:xfrm>
          <a:prstGeom prst="rect">
            <a:avLst/>
          </a:prstGeom>
        </p:spPr>
      </p:pic>
    </p:spTree>
    <p:extLst>
      <p:ext uri="{BB962C8B-B14F-4D97-AF65-F5344CB8AC3E}">
        <p14:creationId xmlns:p14="http://schemas.microsoft.com/office/powerpoint/2010/main" val="224455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4A4E53-9F12-B584-3C9A-C0AF5B50FE81}"/>
              </a:ext>
            </a:extLst>
          </p:cNvPr>
          <p:cNvSpPr txBox="1"/>
          <p:nvPr/>
        </p:nvSpPr>
        <p:spPr>
          <a:xfrm>
            <a:off x="2451652" y="980661"/>
            <a:ext cx="5804452"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B7877D-EC6C-A4A0-E67C-52764EC66C97}"/>
              </a:ext>
            </a:extLst>
          </p:cNvPr>
          <p:cNvSpPr txBox="1"/>
          <p:nvPr/>
        </p:nvSpPr>
        <p:spPr>
          <a:xfrm>
            <a:off x="1550033" y="1536984"/>
            <a:ext cx="9631490" cy="646331"/>
          </a:xfrm>
          <a:prstGeom prst="rect">
            <a:avLst/>
          </a:prstGeom>
          <a:noFill/>
        </p:spPr>
        <p:txBody>
          <a:bodyPr wrap="square">
            <a:spAutoFit/>
          </a:bodyPr>
          <a:lstStyle/>
          <a:p>
            <a:r>
              <a:rPr lang="en-US" dirty="0"/>
              <a:t>data = </a:t>
            </a:r>
            <a:r>
              <a:rPr lang="en-US" dirty="0" err="1"/>
              <a:t>new_df</a:t>
            </a:r>
            <a:r>
              <a:rPr lang="en-US" dirty="0"/>
              <a:t>[['country','</a:t>
            </a:r>
            <a:r>
              <a:rPr lang="en-US" dirty="0" err="1"/>
              <a:t>total_vaccinations</a:t>
            </a:r>
            <a:r>
              <a:rPr lang="en-US" dirty="0"/>
              <a:t>']].</a:t>
            </a:r>
            <a:r>
              <a:rPr lang="en-US" dirty="0" err="1"/>
              <a:t>nlargest</a:t>
            </a:r>
            <a:r>
              <a:rPr lang="en-US" dirty="0"/>
              <a:t>(25,'total_vaccinations') fig = </a:t>
            </a:r>
            <a:r>
              <a:rPr lang="en-US" dirty="0" err="1"/>
              <a:t>px.bar</a:t>
            </a:r>
            <a:r>
              <a:rPr lang="en-US" dirty="0"/>
              <a:t>(data, x = '</a:t>
            </a:r>
            <a:r>
              <a:rPr lang="en-US" dirty="0" err="1"/>
              <a:t>country',y</a:t>
            </a:r>
            <a:r>
              <a:rPr lang="en-US" dirty="0"/>
              <a:t> = '</a:t>
            </a:r>
            <a:r>
              <a:rPr lang="en-US" dirty="0" err="1"/>
              <a:t>total_vaccinations',title</a:t>
            </a:r>
            <a:r>
              <a:rPr lang="en-US" dirty="0"/>
              <a:t>="Number of total vaccinations according to countries",) </a:t>
            </a:r>
            <a:r>
              <a:rPr lang="en-US" dirty="0" err="1"/>
              <a:t>fig.show</a:t>
            </a:r>
            <a:r>
              <a:rPr lang="en-US" dirty="0"/>
              <a:t>()</a:t>
            </a:r>
          </a:p>
        </p:txBody>
      </p:sp>
      <p:pic>
        <p:nvPicPr>
          <p:cNvPr id="8" name="Picture 7">
            <a:extLst>
              <a:ext uri="{FF2B5EF4-FFF2-40B4-BE49-F238E27FC236}">
                <a16:creationId xmlns:a16="http://schemas.microsoft.com/office/drawing/2014/main" id="{8F8577F6-E3FB-09BA-AD33-6A46FDF785B5}"/>
              </a:ext>
            </a:extLst>
          </p:cNvPr>
          <p:cNvPicPr>
            <a:picLocks noChangeAspect="1"/>
          </p:cNvPicPr>
          <p:nvPr/>
        </p:nvPicPr>
        <p:blipFill>
          <a:blip r:embed="rId2"/>
          <a:stretch>
            <a:fillRect/>
          </a:stretch>
        </p:blipFill>
        <p:spPr>
          <a:xfrm>
            <a:off x="3550557" y="2445973"/>
            <a:ext cx="5554678" cy="3431366"/>
          </a:xfrm>
          <a:prstGeom prst="rect">
            <a:avLst/>
          </a:prstGeom>
        </p:spPr>
      </p:pic>
    </p:spTree>
    <p:extLst>
      <p:ext uri="{BB962C8B-B14F-4D97-AF65-F5344CB8AC3E}">
        <p14:creationId xmlns:p14="http://schemas.microsoft.com/office/powerpoint/2010/main" val="311477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1B142-6D03-5E4A-8C13-C8B71B268C22}"/>
              </a:ext>
            </a:extLst>
          </p:cNvPr>
          <p:cNvSpPr txBox="1"/>
          <p:nvPr/>
        </p:nvSpPr>
        <p:spPr>
          <a:xfrm>
            <a:off x="1599431" y="773503"/>
            <a:ext cx="9404606" cy="923330"/>
          </a:xfrm>
          <a:prstGeom prst="rect">
            <a:avLst/>
          </a:prstGeom>
          <a:noFill/>
        </p:spPr>
        <p:txBody>
          <a:bodyPr wrap="square">
            <a:spAutoFit/>
          </a:bodyPr>
          <a:lstStyle/>
          <a:p>
            <a:r>
              <a:rPr lang="en-US" dirty="0"/>
              <a:t>data = </a:t>
            </a:r>
            <a:r>
              <a:rPr lang="en-US" dirty="0" err="1"/>
              <a:t>new_df</a:t>
            </a:r>
            <a:r>
              <a:rPr lang="en-US" dirty="0"/>
              <a:t>[['country','</a:t>
            </a:r>
            <a:r>
              <a:rPr lang="en-US" dirty="0" err="1"/>
              <a:t>daily_vaccinations</a:t>
            </a:r>
            <a:r>
              <a:rPr lang="en-US" dirty="0"/>
              <a:t>']].</a:t>
            </a:r>
            <a:r>
              <a:rPr lang="en-US" dirty="0" err="1"/>
              <a:t>nlargest</a:t>
            </a:r>
            <a:r>
              <a:rPr lang="en-US" dirty="0"/>
              <a:t>(25,'daily_vaccinations') fig = </a:t>
            </a:r>
            <a:r>
              <a:rPr lang="en-US" dirty="0" err="1"/>
              <a:t>px.bar</a:t>
            </a:r>
            <a:r>
              <a:rPr lang="en-US" dirty="0"/>
              <a:t>(data, x = '</a:t>
            </a:r>
            <a:r>
              <a:rPr lang="en-US" dirty="0" err="1"/>
              <a:t>country',y</a:t>
            </a:r>
            <a:r>
              <a:rPr lang="en-US" dirty="0"/>
              <a:t> = '</a:t>
            </a:r>
            <a:r>
              <a:rPr lang="en-US" dirty="0" err="1"/>
              <a:t>daily_vaccinations',title</a:t>
            </a:r>
            <a:r>
              <a:rPr lang="en-US" dirty="0"/>
              <a:t>="Number of daily vaccinations according to countries",) </a:t>
            </a:r>
            <a:r>
              <a:rPr lang="en-US" dirty="0" err="1"/>
              <a:t>fig.show</a:t>
            </a:r>
            <a:r>
              <a:rPr lang="en-US" dirty="0"/>
              <a:t>()</a:t>
            </a:r>
          </a:p>
        </p:txBody>
      </p:sp>
      <p:pic>
        <p:nvPicPr>
          <p:cNvPr id="7" name="Picture 6">
            <a:extLst>
              <a:ext uri="{FF2B5EF4-FFF2-40B4-BE49-F238E27FC236}">
                <a16:creationId xmlns:a16="http://schemas.microsoft.com/office/drawing/2014/main" id="{698EF438-96FD-449B-D463-72E83C5803AE}"/>
              </a:ext>
            </a:extLst>
          </p:cNvPr>
          <p:cNvPicPr>
            <a:picLocks noChangeAspect="1"/>
          </p:cNvPicPr>
          <p:nvPr/>
        </p:nvPicPr>
        <p:blipFill>
          <a:blip r:embed="rId2"/>
          <a:stretch>
            <a:fillRect/>
          </a:stretch>
        </p:blipFill>
        <p:spPr>
          <a:xfrm>
            <a:off x="2969907" y="1713317"/>
            <a:ext cx="6768074" cy="4202832"/>
          </a:xfrm>
          <a:prstGeom prst="rect">
            <a:avLst/>
          </a:prstGeom>
        </p:spPr>
      </p:pic>
    </p:spTree>
    <p:extLst>
      <p:ext uri="{BB962C8B-B14F-4D97-AF65-F5344CB8AC3E}">
        <p14:creationId xmlns:p14="http://schemas.microsoft.com/office/powerpoint/2010/main" val="117711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B9F414-A80A-1D91-F41D-C91BB6EE8ED4}"/>
              </a:ext>
            </a:extLst>
          </p:cNvPr>
          <p:cNvSpPr txBox="1"/>
          <p:nvPr/>
        </p:nvSpPr>
        <p:spPr>
          <a:xfrm>
            <a:off x="1139687" y="3631096"/>
            <a:ext cx="2001078" cy="371061"/>
          </a:xfrm>
          <a:prstGeom prst="rect">
            <a:avLst/>
          </a:prstGeom>
          <a:noFill/>
        </p:spPr>
        <p:txBody>
          <a:bodyPr wrap="square" rtlCol="0">
            <a:spAutoFit/>
          </a:bodyPr>
          <a:lstStyle/>
          <a:p>
            <a:r>
              <a:rPr lang="en-IN" dirty="0"/>
              <a:t>Output :</a:t>
            </a:r>
            <a:endParaRPr lang="en-US" dirty="0"/>
          </a:p>
        </p:txBody>
      </p:sp>
      <p:pic>
        <p:nvPicPr>
          <p:cNvPr id="8" name="Picture 7">
            <a:extLst>
              <a:ext uri="{FF2B5EF4-FFF2-40B4-BE49-F238E27FC236}">
                <a16:creationId xmlns:a16="http://schemas.microsoft.com/office/drawing/2014/main" id="{9F57AB76-8170-661E-4B2B-3F72771C30FC}"/>
              </a:ext>
            </a:extLst>
          </p:cNvPr>
          <p:cNvPicPr>
            <a:picLocks noChangeAspect="1"/>
          </p:cNvPicPr>
          <p:nvPr/>
        </p:nvPicPr>
        <p:blipFill>
          <a:blip r:embed="rId2"/>
          <a:stretch>
            <a:fillRect/>
          </a:stretch>
        </p:blipFill>
        <p:spPr>
          <a:xfrm>
            <a:off x="3040309" y="2011775"/>
            <a:ext cx="6111382" cy="2834449"/>
          </a:xfrm>
          <a:prstGeom prst="rect">
            <a:avLst/>
          </a:prstGeom>
        </p:spPr>
      </p:pic>
      <p:sp>
        <p:nvSpPr>
          <p:cNvPr id="10" name="TextBox 9">
            <a:extLst>
              <a:ext uri="{FF2B5EF4-FFF2-40B4-BE49-F238E27FC236}">
                <a16:creationId xmlns:a16="http://schemas.microsoft.com/office/drawing/2014/main" id="{24C33773-525D-AB17-0BC6-4BA66E833A90}"/>
              </a:ext>
            </a:extLst>
          </p:cNvPr>
          <p:cNvSpPr txBox="1"/>
          <p:nvPr/>
        </p:nvSpPr>
        <p:spPr>
          <a:xfrm>
            <a:off x="4212298" y="1088570"/>
            <a:ext cx="6217281" cy="369332"/>
          </a:xfrm>
          <a:prstGeom prst="rect">
            <a:avLst/>
          </a:prstGeom>
          <a:noFill/>
        </p:spPr>
        <p:txBody>
          <a:bodyPr wrap="square">
            <a:spAutoFit/>
          </a:bodyPr>
          <a:lstStyle/>
          <a:p>
            <a:pPr algn="l"/>
            <a:r>
              <a:rPr lang="en-US" b="1" i="0" dirty="0">
                <a:solidFill>
                  <a:srgbClr val="222222"/>
                </a:solidFill>
                <a:effectLst/>
                <a:latin typeface="Lato" panose="02000000000000000000" pitchFamily="2" charset="0"/>
              </a:rPr>
              <a:t>Vaccine is Used the most</a:t>
            </a:r>
            <a:endParaRPr lang="en-US" b="0" i="0" dirty="0">
              <a:solidFill>
                <a:srgbClr val="222222"/>
              </a:solidFill>
              <a:effectLst/>
              <a:latin typeface="Lato" panose="02000000000000000000" pitchFamily="2" charset="0"/>
            </a:endParaRPr>
          </a:p>
        </p:txBody>
      </p:sp>
    </p:spTree>
    <p:extLst>
      <p:ext uri="{BB962C8B-B14F-4D97-AF65-F5344CB8AC3E}">
        <p14:creationId xmlns:p14="http://schemas.microsoft.com/office/powerpoint/2010/main" val="22536941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121</TotalTime>
  <Words>255</Words>
  <Application>Microsoft Office PowerPoint</Application>
  <PresentationFormat>Widescreen</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Covid vaccines Analysis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arul januries</dc:creator>
  <cp:lastModifiedBy>Rithik Rs</cp:lastModifiedBy>
  <cp:revision>7</cp:revision>
  <dcterms:created xsi:type="dcterms:W3CDTF">2023-10-17T12:54:10Z</dcterms:created>
  <dcterms:modified xsi:type="dcterms:W3CDTF">2023-10-26T14:40:06Z</dcterms:modified>
</cp:coreProperties>
</file>