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3" r:id="rId3"/>
    <p:sldId id="265" r:id="rId4"/>
    <p:sldId id="264" r:id="rId5"/>
    <p:sldId id="266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CE7596-A9ED-4A14-876C-572BF150FD03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A2642E-4C52-443F-B7C8-6075893A80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308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2642E-4C52-443F-B7C8-6075893A805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801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8A03A6-1277-D69D-AA93-C7322889AE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87FA86F-F089-3D80-0BDA-C0219AF5A8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A6BDD21-8FD6-5CE7-84AF-75D50FE01E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BCAB00-FED5-28FE-64B3-301652B9A6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2642E-4C52-443F-B7C8-6075893A805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719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AAE2D-9EC2-77E6-78F5-81C65D5643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10B1A6-C758-9EEF-FBEC-318E95AC2A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DAB05E-694A-4277-CD46-EFEB6A44B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C3E61-E2E8-4723-826D-D154182E83AB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4DEA7B-3663-F86A-BE1D-68F787978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9FF206-8346-271C-7A4A-133158108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D517A-F84B-4204-B12B-19357E4D30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14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880B7B-857A-A76D-5DA8-45C17CDBD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1E520A-FFF0-AA30-FC27-262000539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8E9973-7BD3-1467-7D9A-AD43A4950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C3E61-E2E8-4723-826D-D154182E83AB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FDD97C-0B49-CFEE-E98F-C4052619B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3BD238-550C-D9A2-58DA-0CB6587F6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D517A-F84B-4204-B12B-19357E4D30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149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46D22DE-8C9E-C772-0DCA-9FAC5B1B63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902695-10C5-0047-985A-60EB0EEE0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EBC10C-97EB-74BC-EFCA-93B0D7077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C3E61-E2E8-4723-826D-D154182E83AB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62F307-B8AC-35BF-B61B-B3FD256A9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1DC20E-6FEA-EA7B-8132-E211C4158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D517A-F84B-4204-B12B-19357E4D30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091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EB28E-2B49-310D-C7F6-522F97D13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CA0068-BCAA-32CE-0563-67B605CDC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105D3D-EC6B-8038-87F9-C73C82E67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C3E61-E2E8-4723-826D-D154182E83AB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6D14F0-A212-5F5A-6DB5-3A2E6A3CB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5E7B82-D174-9084-4DF6-FA748656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D517A-F84B-4204-B12B-19357E4D30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423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08AD68-F4A9-8C0E-7B8D-F2726680B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3F23BD-2482-7275-8E2D-8EB9F9BB2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D7A598-9E97-EB09-6601-369AA4629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C3E61-E2E8-4723-826D-D154182E83AB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3C0540-74CA-C87D-0F5D-0D3AF0F6B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D0EB75-7D86-0DD1-CFD2-B65EB2833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D517A-F84B-4204-B12B-19357E4D30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636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160B87-46FF-EC18-76C5-334B345B7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33583-BF41-3BA2-744C-CEB29A2C88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266564-5005-1D38-F49A-AEE1AD492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9D0E5F-3D24-6624-796F-8969B3361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C3E61-E2E8-4723-826D-D154182E83AB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65B57D-68BF-65A4-9DF3-11FB464A9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3F5972-A1C6-34F4-E0A9-61479AFA3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D517A-F84B-4204-B12B-19357E4D30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29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B8A4CC-69BD-FCBD-1FA3-11F872A5C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5DDB82-EFD7-EEF5-D855-99A0404E5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DB244B-4369-7378-F26E-59AE54C6E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B3BEB78-8B47-AF91-7D09-EFC02AFEA4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C3357E-862C-2F5F-F4B0-92695115C4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5490226-A2A4-02D0-C8AD-34D88B796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C3E61-E2E8-4723-826D-D154182E83AB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B5F3B29-61BE-2C99-221C-8565EC70E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F0EEFE-8708-4FAE-024B-5D6EB65C4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D517A-F84B-4204-B12B-19357E4D30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597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FC9F8-89E8-2ACC-C69F-C8E2B6FBE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88E10C5-8E99-A5B3-41EF-DC28CA112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C3E61-E2E8-4723-826D-D154182E83AB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FC4F7F-F5B1-25EC-A09A-30F02067E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D3673E-D597-664B-E1D5-1DFE737D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D517A-F84B-4204-B12B-19357E4D30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346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F1D9D86-02A8-96AB-8E39-075095316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C3E61-E2E8-4723-826D-D154182E83AB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DB13CF-134C-9537-5C83-43123397E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D0FC63-BC48-4495-AEC5-5FAF59543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D517A-F84B-4204-B12B-19357E4D30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479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ACECD4-9BEB-3B44-8CB2-34E2FA401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17F8E0-636D-5DA2-1B84-FEA3E22B6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FCCB43-9B33-39B4-217D-2DC7BB66C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EF8CDE-DFE3-8D2F-CF01-47D7BB819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C3E61-E2E8-4723-826D-D154182E83AB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381E2F-8526-A95F-B9E1-AC350F26E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06C3CD-AAE3-A231-3561-DE45EAD70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D517A-F84B-4204-B12B-19357E4D30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161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7613AC-B7C1-823B-1C05-B1274B6D6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CB142ED-66DD-DE30-10DF-8F10C3282D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44C138-FB3E-2EA9-86C1-A64D66C76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FE8C90-4D81-4EBF-3321-161EBBEEF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C3E61-E2E8-4723-826D-D154182E83AB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5D302D-18E0-01A5-BF3F-1480DEF22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B77AEC-32DB-C6C7-8E67-B93D99148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D517A-F84B-4204-B12B-19357E4D30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819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113FFB6-471E-D372-DA27-E5C9C78C8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1CEB9E-44F6-64E1-F996-F938C073E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5DED21-8FA2-0082-F314-EA85D36B86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3C3E61-E2E8-4723-826D-D154182E83AB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B6ECDB-DC04-3119-3B7B-00C46C6D71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F10A3E-FB32-6110-86A3-D11B9810ED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1D517A-F84B-4204-B12B-19357E4D30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67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7F0E8C8A-B83E-85F9-0DD0-E96B30758860}"/>
              </a:ext>
            </a:extLst>
          </p:cNvPr>
          <p:cNvSpPr txBox="1">
            <a:spLocks/>
          </p:cNvSpPr>
          <p:nvPr/>
        </p:nvSpPr>
        <p:spPr>
          <a:xfrm>
            <a:off x="3651463" y="1401847"/>
            <a:ext cx="4099458" cy="370823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latinLnBrk="0"/>
            <a:r>
              <a:rPr lang="en-US" altLang="ko-KR" sz="24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2D </a:t>
            </a:r>
            <a:r>
              <a:rPr lang="ko-KR" altLang="en-US" sz="24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게임 프로그래밍</a:t>
            </a:r>
            <a:endParaRPr lang="en-US" altLang="ko-KR" sz="24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 latinLnBrk="0"/>
            <a:r>
              <a:rPr lang="en-US" altLang="ko-KR" sz="24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ko-KR" altLang="en-US" sz="24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차 발표</a:t>
            </a:r>
            <a:endParaRPr lang="en-US" altLang="ko-KR" sz="24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7E24685F-4CC4-D7A8-7780-5B1ECAEBF119}"/>
              </a:ext>
            </a:extLst>
          </p:cNvPr>
          <p:cNvSpPr txBox="1">
            <a:spLocks/>
          </p:cNvSpPr>
          <p:nvPr/>
        </p:nvSpPr>
        <p:spPr>
          <a:xfrm>
            <a:off x="6618149" y="4065267"/>
            <a:ext cx="2360154" cy="197959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latinLnBrk="0"/>
            <a:r>
              <a:rPr lang="en-US" altLang="ko-KR" sz="24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2021184041</a:t>
            </a:r>
          </a:p>
          <a:p>
            <a:pPr algn="ctr" latinLnBrk="0"/>
            <a:r>
              <a:rPr lang="ko-KR" altLang="en-US" sz="24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양주호</a:t>
            </a:r>
            <a:endParaRPr lang="en-US" altLang="ko-KR" sz="24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0661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69D1A155-236E-2E69-2E6A-C5C67CF7E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192" y="270112"/>
            <a:ext cx="3152533" cy="607467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 latinLnBrk="0"/>
            <a:r>
              <a:rPr lang="ko-KR" altLang="en-US" sz="2600" kern="120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개발 </a:t>
            </a:r>
            <a:r>
              <a:rPr lang="ko-KR" altLang="en-US" sz="260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진행 상황</a:t>
            </a:r>
            <a:endParaRPr lang="ko-KR" altLang="en-US" sz="2600" kern="12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00025E91-BE52-7C49-F055-9F2F13952302}"/>
              </a:ext>
            </a:extLst>
          </p:cNvPr>
          <p:cNvSpPr txBox="1">
            <a:spLocks/>
          </p:cNvSpPr>
          <p:nvPr/>
        </p:nvSpPr>
        <p:spPr>
          <a:xfrm>
            <a:off x="7457140" y="1561382"/>
            <a:ext cx="2743326" cy="692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81C2173-726E-FACD-D267-C33E622F9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636617"/>
              </p:ext>
            </p:extLst>
          </p:nvPr>
        </p:nvGraphicFramePr>
        <p:xfrm>
          <a:off x="376192" y="1055979"/>
          <a:ext cx="11277807" cy="555314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37107">
                  <a:extLst>
                    <a:ext uri="{9D8B030D-6E8A-4147-A177-3AD203B41FA5}">
                      <a16:colId xmlns:a16="http://schemas.microsoft.com/office/drawing/2014/main" val="2000236615"/>
                    </a:ext>
                  </a:extLst>
                </a:gridCol>
                <a:gridCol w="3369165">
                  <a:extLst>
                    <a:ext uri="{9D8B030D-6E8A-4147-A177-3AD203B41FA5}">
                      <a16:colId xmlns:a16="http://schemas.microsoft.com/office/drawing/2014/main" val="3987962855"/>
                    </a:ext>
                  </a:extLst>
                </a:gridCol>
                <a:gridCol w="5946669">
                  <a:extLst>
                    <a:ext uri="{9D8B030D-6E8A-4147-A177-3AD203B41FA5}">
                      <a16:colId xmlns:a16="http://schemas.microsoft.com/office/drawing/2014/main" val="818251153"/>
                    </a:ext>
                  </a:extLst>
                </a:gridCol>
                <a:gridCol w="1024866">
                  <a:extLst>
                    <a:ext uri="{9D8B030D-6E8A-4147-A177-3AD203B41FA5}">
                      <a16:colId xmlns:a16="http://schemas.microsoft.com/office/drawing/2014/main" val="4239452600"/>
                    </a:ext>
                  </a:extLst>
                </a:gridCol>
              </a:tblGrid>
              <a:tr h="3700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주차</a:t>
                      </a:r>
                    </a:p>
                  </a:txBody>
                  <a:tcPr marL="122661" marR="122661" marT="61331" marB="61331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개발 계획</a:t>
                      </a:r>
                    </a:p>
                  </a:txBody>
                  <a:tcPr marL="122661" marR="122661" marT="61331" marB="61331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개발 내용</a:t>
                      </a:r>
                    </a:p>
                  </a:txBody>
                  <a:tcPr marL="122661" marR="122661" marT="61331" marB="61331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완성도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122661" marR="122661" marT="61331" marB="61331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522211"/>
                  </a:ext>
                </a:extLst>
              </a:tr>
              <a:tr h="652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r>
                        <a:rPr lang="ko-KR" altLang="en-US" sz="14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주차</a:t>
                      </a:r>
                    </a:p>
                  </a:txBody>
                  <a:tcPr marL="122661" marR="122661" marT="61331" marB="61331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캐릭터 및 게임 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UI </a:t>
                      </a:r>
                      <a:r>
                        <a:rPr lang="ko-KR" altLang="en-US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리소스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수집</a:t>
                      </a:r>
                      <a:endParaRPr lang="en-US" altLang="ko-KR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122661" marR="122661" marT="61331" marB="61331"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  </a:t>
                      </a:r>
                      <a:r>
                        <a:rPr lang="ko-KR" altLang="en-US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캐릭터 </a:t>
                      </a:r>
                      <a:r>
                        <a:rPr lang="ko-KR" altLang="en-US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스프라이트</a:t>
                      </a:r>
                      <a:r>
                        <a:rPr lang="ko-KR" altLang="en-US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및 맵 리소스 수집</a:t>
                      </a:r>
                      <a:endParaRPr lang="en-US" altLang="ko-KR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122661" marR="122661" marT="61331" marB="61331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100%</a:t>
                      </a:r>
                    </a:p>
                  </a:txBody>
                  <a:tcPr marL="122661" marR="122661" marT="61331" marB="61331" anchor="ctr"/>
                </a:tc>
                <a:extLst>
                  <a:ext uri="{0D108BD9-81ED-4DB2-BD59-A6C34878D82A}">
                    <a16:rowId xmlns:a16="http://schemas.microsoft.com/office/drawing/2014/main" val="2426663236"/>
                  </a:ext>
                </a:extLst>
              </a:tr>
              <a:tr h="6280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</a:t>
                      </a:r>
                      <a:r>
                        <a:rPr lang="ko-KR" altLang="en-US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주차</a:t>
                      </a:r>
                    </a:p>
                  </a:txBody>
                  <a:tcPr marL="122661" marR="122661" marT="61331" marB="61331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캐릭터 이동 및 이동 애니메이션 구현</a:t>
                      </a:r>
                    </a:p>
                  </a:txBody>
                  <a:tcPr marL="122661" marR="122661" marT="61331" marB="61331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  </a:t>
                      </a:r>
                      <a:r>
                        <a:rPr lang="ko-KR" altLang="en-US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좌우 이동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/</a:t>
                      </a:r>
                      <a:r>
                        <a:rPr lang="ko-KR" altLang="en-US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점프 및 점프 시 좌우 이동 구현</a:t>
                      </a:r>
                      <a:endParaRPr lang="en-US" altLang="ko-KR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  </a:t>
                      </a:r>
                      <a:r>
                        <a:rPr lang="ko-KR" altLang="en-US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이동 유형에 맞는 애니메이션 적용</a:t>
                      </a:r>
                      <a:endParaRPr lang="en-US" altLang="ko-KR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122661" marR="122661" marT="61331" marB="6133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100%</a:t>
                      </a:r>
                      <a:endParaRPr lang="ko-KR" altLang="en-US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122661" marR="122661" marT="61331" marB="61331" anchor="ctr"/>
                </a:tc>
                <a:extLst>
                  <a:ext uri="{0D108BD9-81ED-4DB2-BD59-A6C34878D82A}">
                    <a16:rowId xmlns:a16="http://schemas.microsoft.com/office/drawing/2014/main" val="608654794"/>
                  </a:ext>
                </a:extLst>
              </a:tr>
              <a:tr h="6280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</a:t>
                      </a:r>
                      <a:r>
                        <a:rPr lang="ko-KR" altLang="en-US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주차</a:t>
                      </a:r>
                    </a:p>
                  </a:txBody>
                  <a:tcPr marL="122661" marR="122661" marT="61331" marB="61331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캐릭터 기본 공격 및 애니메이션 구현</a:t>
                      </a:r>
                    </a:p>
                  </a:txBody>
                  <a:tcPr marL="122661" marR="122661" marT="61331" marB="61331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  </a:t>
                      </a:r>
                      <a:r>
                        <a:rPr lang="ko-KR" altLang="en-US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기본 공격 구현 및 애니메이션 적용</a:t>
                      </a:r>
                    </a:p>
                  </a:txBody>
                  <a:tcPr marL="122661" marR="122661" marT="61331" marB="6133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80%</a:t>
                      </a:r>
                      <a:endParaRPr lang="ko-KR" altLang="en-US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122661" marR="122661" marT="61331" marB="61331" anchor="ctr"/>
                </a:tc>
                <a:extLst>
                  <a:ext uri="{0D108BD9-81ED-4DB2-BD59-A6C34878D82A}">
                    <a16:rowId xmlns:a16="http://schemas.microsoft.com/office/drawing/2014/main" val="4042440540"/>
                  </a:ext>
                </a:extLst>
              </a:tr>
              <a:tr h="6280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4</a:t>
                      </a:r>
                      <a:r>
                        <a:rPr lang="ko-KR" altLang="en-US" sz="14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주차</a:t>
                      </a:r>
                    </a:p>
                    <a:p>
                      <a:pPr algn="ctr" latinLnBrk="1"/>
                      <a:endParaRPr lang="ko-KR" altLang="en-US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122661" marR="122661" marT="61331" marB="6133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콤보 공격 및 기술 애니메이션 구현</a:t>
                      </a:r>
                      <a:endParaRPr lang="ko-KR" altLang="en-US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122661" marR="122661" marT="61331" marB="61331"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정해진 시간 간격 내에 공격 키 연속 입력 시</a:t>
                      </a:r>
                      <a:r>
                        <a:rPr lang="en-US" altLang="ko-KR" sz="14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</a:t>
                      </a:r>
                      <a:r>
                        <a:rPr lang="ko-KR" altLang="en-US" sz="14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추가적인 공격 구현</a:t>
                      </a:r>
                      <a:endParaRPr lang="en-US" altLang="ko-KR" sz="14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각 공격에 따른 애니메이션 적용</a:t>
                      </a:r>
                      <a:endParaRPr lang="ko-KR" altLang="en-US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122661" marR="122661" marT="61331" marB="6133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70%</a:t>
                      </a:r>
                      <a:endParaRPr lang="ko-KR" altLang="en-US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122661" marR="122661" marT="61331" marB="61331" anchor="ctr"/>
                </a:tc>
                <a:extLst>
                  <a:ext uri="{0D108BD9-81ED-4DB2-BD59-A6C34878D82A}">
                    <a16:rowId xmlns:a16="http://schemas.microsoft.com/office/drawing/2014/main" val="785489093"/>
                  </a:ext>
                </a:extLst>
              </a:tr>
              <a:tr h="6280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5</a:t>
                      </a:r>
                      <a:r>
                        <a:rPr lang="ko-KR" altLang="en-US" sz="14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주차</a:t>
                      </a:r>
                      <a:endParaRPr lang="ko-KR" altLang="en-US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122661" marR="122661" marT="61331" marB="61331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충돌 판정 구현</a:t>
                      </a:r>
                      <a:endParaRPr lang="ko-KR" altLang="en-US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122661" marR="122661" marT="61331" marB="61331"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이동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/</a:t>
                      </a:r>
                      <a:r>
                        <a:rPr lang="ko-KR" altLang="en-US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점프 동작에 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Bounding Box </a:t>
                      </a:r>
                      <a:r>
                        <a:rPr lang="ko-KR" altLang="en-US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적용</a:t>
                      </a:r>
                      <a:endParaRPr lang="en-US" altLang="ko-KR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캐릭터의 공격 동작에서 타격 범위에 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Bounding Box </a:t>
                      </a:r>
                      <a:r>
                        <a:rPr lang="ko-KR" altLang="en-US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적용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endParaRPr lang="ko-KR" altLang="en-US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122661" marR="122661" marT="61331" marB="6133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80%</a:t>
                      </a:r>
                      <a:endParaRPr lang="ko-KR" altLang="en-US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122661" marR="122661" marT="61331" marB="61331" anchor="ctr"/>
                </a:tc>
                <a:extLst>
                  <a:ext uri="{0D108BD9-81ED-4DB2-BD59-A6C34878D82A}">
                    <a16:rowId xmlns:a16="http://schemas.microsoft.com/office/drawing/2014/main" val="783821168"/>
                  </a:ext>
                </a:extLst>
              </a:tr>
              <a:tr h="6280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6</a:t>
                      </a:r>
                      <a:r>
                        <a:rPr lang="ko-KR" altLang="en-US" sz="14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주차</a:t>
                      </a:r>
                      <a:endParaRPr lang="ko-KR" altLang="en-US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122661" marR="122661" marT="61331" marB="61331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체력 및 마나 시스템 구현</a:t>
                      </a:r>
                    </a:p>
                  </a:txBody>
                  <a:tcPr marL="122661" marR="122661" marT="61331" marB="6133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</a:t>
                      </a:r>
                      <a:endParaRPr lang="ko-KR" altLang="en-US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122661" marR="122661" marT="61331" marB="6133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</a:t>
                      </a:r>
                      <a:endParaRPr lang="ko-KR" altLang="en-US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122661" marR="122661" marT="61331" marB="61331" anchor="ctr"/>
                </a:tc>
                <a:extLst>
                  <a:ext uri="{0D108BD9-81ED-4DB2-BD59-A6C34878D82A}">
                    <a16:rowId xmlns:a16="http://schemas.microsoft.com/office/drawing/2014/main" val="909728849"/>
                  </a:ext>
                </a:extLst>
              </a:tr>
              <a:tr h="6280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7</a:t>
                      </a:r>
                      <a:r>
                        <a:rPr lang="ko-KR" altLang="en-US" sz="14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주차</a:t>
                      </a:r>
                      <a:endParaRPr lang="ko-KR" altLang="en-US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122661" marR="122661" marT="61331" marB="61331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적 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AI </a:t>
                      </a:r>
                      <a:r>
                        <a:rPr lang="ko-KR" altLang="en-US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구현</a:t>
                      </a:r>
                    </a:p>
                  </a:txBody>
                  <a:tcPr marL="122661" marR="122661" marT="61331" marB="6133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</a:t>
                      </a:r>
                      <a:endParaRPr lang="ko-KR" altLang="en-US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122661" marR="122661" marT="61331" marB="6133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</a:t>
                      </a:r>
                      <a:endParaRPr lang="ko-KR" altLang="en-US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122661" marR="122661" marT="61331" marB="61331" anchor="ctr"/>
                </a:tc>
                <a:extLst>
                  <a:ext uri="{0D108BD9-81ED-4DB2-BD59-A6C34878D82A}">
                    <a16:rowId xmlns:a16="http://schemas.microsoft.com/office/drawing/2014/main" val="2832295718"/>
                  </a:ext>
                </a:extLst>
              </a:tr>
              <a:tr h="6280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8</a:t>
                      </a:r>
                      <a:r>
                        <a:rPr lang="ko-KR" altLang="en-US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주차</a:t>
                      </a:r>
                    </a:p>
                  </a:txBody>
                  <a:tcPr marL="122661" marR="122661" marT="61331" marB="61331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각 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UI </a:t>
                      </a:r>
                      <a:r>
                        <a:rPr lang="ko-KR" altLang="en-US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배치 및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마무리</a:t>
                      </a:r>
                    </a:p>
                  </a:txBody>
                  <a:tcPr marL="122661" marR="122661" marT="61331" marB="6133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</a:t>
                      </a:r>
                      <a:endParaRPr lang="ko-KR" altLang="en-US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122661" marR="122661" marT="61331" marB="6133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</a:t>
                      </a:r>
                      <a:endParaRPr lang="ko-KR" altLang="en-US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122661" marR="122661" marT="61331" marB="61331" anchor="ctr"/>
                </a:tc>
                <a:extLst>
                  <a:ext uri="{0D108BD9-81ED-4DB2-BD59-A6C34878D82A}">
                    <a16:rowId xmlns:a16="http://schemas.microsoft.com/office/drawing/2014/main" val="2147306321"/>
                  </a:ext>
                </a:extLst>
              </a:tr>
            </a:tbl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B6844563-43E9-C741-8BD6-30B63EEBACB2}"/>
              </a:ext>
            </a:extLst>
          </p:cNvPr>
          <p:cNvSpPr/>
          <p:nvPr/>
        </p:nvSpPr>
        <p:spPr>
          <a:xfrm>
            <a:off x="8112998" y="4927941"/>
            <a:ext cx="2645009" cy="124506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진행률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90%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594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7B60FD-A176-D829-82C3-E10F174984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1DDBFF5-91DA-1711-94BD-294A664DC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192" y="270112"/>
            <a:ext cx="2778181" cy="607467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 latinLnBrk="0"/>
            <a:r>
              <a:rPr lang="ko-KR" altLang="en-US" sz="26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수정 계획</a:t>
            </a:r>
            <a:endParaRPr lang="ko-KR" altLang="en-US" sz="2600" kern="12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B991DADD-6ECC-5A3F-B1DC-035D53DEEB57}"/>
              </a:ext>
            </a:extLst>
          </p:cNvPr>
          <p:cNvSpPr txBox="1">
            <a:spLocks/>
          </p:cNvSpPr>
          <p:nvPr/>
        </p:nvSpPr>
        <p:spPr>
          <a:xfrm>
            <a:off x="7457140" y="1561382"/>
            <a:ext cx="2743326" cy="692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ED618CF-2102-F221-AB3B-EBC1A7F23A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47947"/>
              </p:ext>
            </p:extLst>
          </p:nvPr>
        </p:nvGraphicFramePr>
        <p:xfrm>
          <a:off x="969529" y="2162911"/>
          <a:ext cx="10252941" cy="253217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37107">
                  <a:extLst>
                    <a:ext uri="{9D8B030D-6E8A-4147-A177-3AD203B41FA5}">
                      <a16:colId xmlns:a16="http://schemas.microsoft.com/office/drawing/2014/main" val="2000236615"/>
                    </a:ext>
                  </a:extLst>
                </a:gridCol>
                <a:gridCol w="2898567">
                  <a:extLst>
                    <a:ext uri="{9D8B030D-6E8A-4147-A177-3AD203B41FA5}">
                      <a16:colId xmlns:a16="http://schemas.microsoft.com/office/drawing/2014/main" val="3987962855"/>
                    </a:ext>
                  </a:extLst>
                </a:gridCol>
                <a:gridCol w="6417267">
                  <a:extLst>
                    <a:ext uri="{9D8B030D-6E8A-4147-A177-3AD203B41FA5}">
                      <a16:colId xmlns:a16="http://schemas.microsoft.com/office/drawing/2014/main" val="818251153"/>
                    </a:ext>
                  </a:extLst>
                </a:gridCol>
              </a:tblGrid>
              <a:tr h="2269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주차</a:t>
                      </a:r>
                    </a:p>
                  </a:txBody>
                  <a:tcPr marL="122661" marR="122661" marT="61331" marB="61331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기존 계획</a:t>
                      </a:r>
                    </a:p>
                  </a:txBody>
                  <a:tcPr marL="122661" marR="122661" marT="61331" marB="61331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변경 사항</a:t>
                      </a:r>
                    </a:p>
                  </a:txBody>
                  <a:tcPr marL="122661" marR="122661" marT="61331" marB="61331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522211"/>
                  </a:ext>
                </a:extLst>
              </a:tr>
              <a:tr h="10532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6</a:t>
                      </a:r>
                      <a:r>
                        <a:rPr lang="ko-KR" altLang="en-US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주차</a:t>
                      </a:r>
                    </a:p>
                  </a:txBody>
                  <a:tcPr marL="122661" marR="122661" marT="61331" marB="61331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체력 및 마나 시스템 구현</a:t>
                      </a:r>
                    </a:p>
                  </a:txBody>
                  <a:tcPr marL="122661" marR="122661" marT="61331" marB="61331"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1400" u="sng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4</a:t>
                      </a:r>
                      <a:r>
                        <a:rPr lang="ko-KR" altLang="en-US" sz="1400" u="sng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주차에 진행할 예정이었던 </a:t>
                      </a:r>
                      <a:r>
                        <a:rPr lang="ko-KR" altLang="en-US" sz="1400" u="sng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마나를</a:t>
                      </a:r>
                      <a:r>
                        <a:rPr lang="ko-KR" altLang="en-US" sz="1400" u="sng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사용하는 특별 기술 구현을 </a:t>
                      </a:r>
                      <a:r>
                        <a:rPr lang="en-US" altLang="ko-KR" sz="1400" u="sng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6</a:t>
                      </a:r>
                      <a:r>
                        <a:rPr lang="ko-KR" altLang="en-US" sz="1400" u="sng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주차로 연기</a:t>
                      </a:r>
                      <a:endParaRPr lang="en-US" altLang="ko-KR" sz="1400" u="sng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122661" marR="122661" marT="61331" marB="61331" anchor="ctr"/>
                </a:tc>
                <a:extLst>
                  <a:ext uri="{0D108BD9-81ED-4DB2-BD59-A6C34878D82A}">
                    <a16:rowId xmlns:a16="http://schemas.microsoft.com/office/drawing/2014/main" val="2426663236"/>
                  </a:ext>
                </a:extLst>
              </a:tr>
              <a:tr h="1188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7</a:t>
                      </a:r>
                      <a:r>
                        <a:rPr lang="ko-KR" altLang="en-US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주차</a:t>
                      </a:r>
                    </a:p>
                  </a:txBody>
                  <a:tcPr marL="122661" marR="122661" marT="61331" marB="61331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적 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AI </a:t>
                      </a:r>
                      <a:r>
                        <a:rPr lang="ko-KR" altLang="en-US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구현</a:t>
                      </a:r>
                    </a:p>
                  </a:txBody>
                  <a:tcPr marL="122661" marR="122661" marT="61331" marB="61331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AI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캐릭터 복잡한 공격 및 기술 구현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-&gt;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400" b="0" u="sng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한 가지 공격 동작과 이동만 구현</a:t>
                      </a:r>
                      <a:endParaRPr lang="en-US" altLang="ko-KR" sz="1400" b="0" u="sng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122661" marR="122661" marT="61331" marB="61331" anchor="ctr"/>
                </a:tc>
                <a:extLst>
                  <a:ext uri="{0D108BD9-81ED-4DB2-BD59-A6C34878D82A}">
                    <a16:rowId xmlns:a16="http://schemas.microsoft.com/office/drawing/2014/main" val="608654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0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0B44F3-8B4A-4747-F3E0-DF011B8E66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D67621C8-FBFE-4535-24D5-714BF7C1B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247" y="1329100"/>
            <a:ext cx="8933505" cy="4856907"/>
          </a:xfrm>
          <a:prstGeom prst="rect">
            <a:avLst/>
          </a:prstGeom>
        </p:spPr>
      </p:pic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B0EAD056-862C-9A35-6D21-65316D806EA7}"/>
              </a:ext>
            </a:extLst>
          </p:cNvPr>
          <p:cNvSpPr txBox="1">
            <a:spLocks/>
          </p:cNvSpPr>
          <p:nvPr/>
        </p:nvSpPr>
        <p:spPr>
          <a:xfrm>
            <a:off x="7457140" y="1561382"/>
            <a:ext cx="2743326" cy="692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897009A-5399-3EDA-16BE-F46B0288D603}"/>
              </a:ext>
            </a:extLst>
          </p:cNvPr>
          <p:cNvSpPr txBox="1">
            <a:spLocks/>
          </p:cNvSpPr>
          <p:nvPr/>
        </p:nvSpPr>
        <p:spPr>
          <a:xfrm>
            <a:off x="376192" y="270112"/>
            <a:ext cx="2778181" cy="607467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latinLnBrk="0"/>
            <a:r>
              <a:rPr lang="ko-KR" altLang="en-US" sz="24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커밋</a:t>
            </a:r>
            <a:r>
              <a:rPr lang="ko-KR" altLang="en-US" sz="24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통계</a:t>
            </a:r>
          </a:p>
        </p:txBody>
      </p:sp>
    </p:spTree>
    <p:extLst>
      <p:ext uri="{BB962C8B-B14F-4D97-AF65-F5344CB8AC3E}">
        <p14:creationId xmlns:p14="http://schemas.microsoft.com/office/powerpoint/2010/main" val="4090275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0F55CE-DE5D-4E17-4D20-C02FFB74B5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1329DE6E-8DFF-ED6A-F7E2-3FDBAA510F42}"/>
              </a:ext>
            </a:extLst>
          </p:cNvPr>
          <p:cNvSpPr txBox="1">
            <a:spLocks/>
          </p:cNvSpPr>
          <p:nvPr/>
        </p:nvSpPr>
        <p:spPr>
          <a:xfrm>
            <a:off x="7457140" y="1561382"/>
            <a:ext cx="2743326" cy="692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3ADF5BED-F953-FA30-F8C1-1BC433AE80D9}"/>
              </a:ext>
            </a:extLst>
          </p:cNvPr>
          <p:cNvSpPr txBox="1">
            <a:spLocks/>
          </p:cNvSpPr>
          <p:nvPr/>
        </p:nvSpPr>
        <p:spPr>
          <a:xfrm>
            <a:off x="3651463" y="1401847"/>
            <a:ext cx="4099458" cy="370823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latinLnBrk="0"/>
            <a:r>
              <a:rPr lang="ko-KR" altLang="en-US" sz="24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데모 시연</a:t>
            </a:r>
            <a:endParaRPr lang="en-US" altLang="ko-KR" sz="24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8532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207</Words>
  <Application>Microsoft Office PowerPoint</Application>
  <PresentationFormat>와이드스크린</PresentationFormat>
  <Paragraphs>61</Paragraphs>
  <Slides>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D2Coding</vt:lpstr>
      <vt:lpstr>맑은 고딕</vt:lpstr>
      <vt:lpstr>Arial</vt:lpstr>
      <vt:lpstr>Office 테마</vt:lpstr>
      <vt:lpstr>PowerPoint 프레젠테이션</vt:lpstr>
      <vt:lpstr>개발 진행 상황</vt:lpstr>
      <vt:lpstr>수정 계획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양주호(2021184041)</dc:creator>
  <cp:lastModifiedBy>양주호(2021184041)</cp:lastModifiedBy>
  <cp:revision>1</cp:revision>
  <dcterms:created xsi:type="dcterms:W3CDTF">2024-11-18T12:32:14Z</dcterms:created>
  <dcterms:modified xsi:type="dcterms:W3CDTF">2024-11-18T13:38:31Z</dcterms:modified>
</cp:coreProperties>
</file>