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1543" r:id="rId3"/>
    <p:sldId id="1514" r:id="rId4"/>
    <p:sldId id="1551" r:id="rId5"/>
    <p:sldId id="1552" r:id="rId6"/>
    <p:sldId id="1564" r:id="rId7"/>
    <p:sldId id="1561" r:id="rId8"/>
    <p:sldId id="1553" r:id="rId9"/>
    <p:sldId id="1554" r:id="rId10"/>
    <p:sldId id="1544" r:id="rId11"/>
    <p:sldId id="1555" r:id="rId12"/>
    <p:sldId id="1556" r:id="rId13"/>
    <p:sldId id="1563" r:id="rId14"/>
    <p:sldId id="1557" r:id="rId15"/>
    <p:sldId id="1558" r:id="rId16"/>
    <p:sldId id="1559" r:id="rId17"/>
    <p:sldId id="1545" r:id="rId18"/>
    <p:sldId id="1546" r:id="rId19"/>
    <p:sldId id="1562" r:id="rId20"/>
    <p:sldId id="1550" r:id="rId21"/>
    <p:sldId id="1547" r:id="rId22"/>
    <p:sldId id="1548" r:id="rId23"/>
    <p:sldId id="1549" r:id="rId24"/>
    <p:sldId id="1542" r:id="rId25"/>
    <p:sldId id="1541" r:id="rId26"/>
    <p:sldId id="150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FFFFFF"/>
    <a:srgbClr val="A9D18E"/>
    <a:srgbClr val="9DC3E6"/>
    <a:srgbClr val="F4B183"/>
    <a:srgbClr val="0E0EFF"/>
    <a:srgbClr val="50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065A7-2894-494F-A2CF-FD3D05A8B57F}" v="59" dt="2024-06-03T04:57:48.617"/>
    <p1510:client id="{A5314EFD-3FFF-40EE-947A-37B4BABFD78B}" v="18" dt="2024-06-03T05:59:20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D1C7E-C534-4330-A349-890AA3A3FFD1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399E-DB89-48ED-B528-976D6CE28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5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486F-C850-4442-95C6-0542D7B6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CD988-BAF8-4FAE-B0B7-0F405F97C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33243-2D48-4A51-9EE1-5570AB89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968D-93E1-4923-9D8F-394B482DFD59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8A836-1B38-41CB-A93C-7283DA6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CD0DC-2C7E-4BB0-82FC-6DB2AE35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275F4-2598-4B69-AEFE-FEA02E6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461D0-D987-48C4-914D-6DCD9799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D0B8C-4AEE-4B93-9928-56A21D63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647-C3EB-49C2-B6B9-7529683CFE11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5F376-84FB-467E-BE56-5EF9A42E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78DDE-EA5B-4A67-B37A-0CA8749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E9EAD2-5D7E-44CF-B524-B40855FCA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EB316-1752-45DC-954E-4FED2875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996B2-2FF5-4EF1-90CC-C5AFC2E1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FBE4-9DD8-4B70-96B5-90504A089F67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3A3CA-2B17-4964-A94D-898B8815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4BD27-1538-48FC-AC3F-FE58FE59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C2A09-252E-4A24-9415-CF86CBAF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867CF-0F11-4F7A-85EF-DD5EF531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27A8A-AF74-46B7-A477-0427518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5C94-0EAA-4B17-B181-E3127093CB34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CB5FA-5DC7-4343-A599-790232F0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B09F8-5565-4945-8BC3-7E5B7540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B82A-5788-4CB5-B7E2-FA1DFAA0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6BFC8-095B-4526-95F1-DD6CCBDD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8DC7-22C0-4F38-9DAD-C4A19934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F820-1591-401B-95BE-971E99E94DF9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2A40-F7DC-4709-9A89-E22346E1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E749A-7C16-4D97-9602-69D7FAC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5DFC-7413-40C7-884B-FBDC31B6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64648-4CBD-4EB2-BB39-EB58A014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90B31-F7EB-4ABD-9FC3-CA7B414E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A77CB-BD94-48A9-A4F5-93CAB397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7C9B-7643-4BD1-A0BF-B057B81F59AB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19550-E1AF-4884-9841-83C90554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69B71-080F-4FBD-911B-6504EEA2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30E6-B23A-4E9B-A7C2-22D99C6B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BECBE-0498-492D-AD73-4171DE4C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0206A-9E09-4388-ACF2-C863F00F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59C7BF-D10F-4031-A77E-8CBE764E5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4C3AA4-967F-481A-A063-56DA907DB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B9015-75DB-46C7-A289-69E4C743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850-26F9-4573-9505-EC01DB25BCB7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2A1BAC-2E38-4DB4-8183-A140BCBF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80FB53-38FE-4B02-860B-D94B22CD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BD713-74DF-4E4A-B3A0-3E981DF6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8F79FD-7217-49CF-B215-DA024E00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56C9-1140-41E4-A527-1194AF801260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C7F2A-7671-4C62-842D-1D6B534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8444F-967B-4349-87AA-03E796A4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1449E-E6C8-447E-9061-E862A801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9E7-9A11-45DC-98F4-2ED13E4BA62D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55CBE-E43C-449D-95E5-334C016D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DA1F1-A554-4F02-B4BA-717BC34E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2548-DBD2-4498-9983-89F2E9A8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CB5FB-2DDE-4427-B55D-A2A0E3F0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76511-7358-42DC-8169-786F4FE4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795E5-1BE0-4534-B483-E0AFD5AE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A15-DE78-488B-B495-596AD95620A4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8A06C-EF66-4CD1-9D47-6FDF664A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5A5D9-1FAD-4FC4-99F3-19BF2055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EC3E-6B43-4CF1-BC43-23DE8106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49FAD-34F6-429A-BD0D-2620901D9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C3FD1-29CE-40F3-9091-E7222651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763E6-97DB-49F3-A999-BB024F1E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FEA3-7847-4628-A75A-0A7E7664D00D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6DC7E-2EED-4BAD-98EC-6DE664CC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D40CD-7F5F-4812-B091-FC695E07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AFAD54-7D38-4B15-9043-BE5A542E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F6FE2-2BA0-4E06-BF37-F02E7459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025"/>
            <a:ext cx="10515600" cy="483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B65D0-C7E9-4D59-BF0F-5A77600F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3E77-7847-43E3-B786-FAA0BE088CAB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F4F7A-FFD0-4EAC-A9D5-4AC94AA2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6E537-AB9F-407E-9FDC-4F9288B4A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9DA7-386E-4609-B623-A91950F9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061E1-AF32-4740-96EA-B4F71EDE2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448" y="856693"/>
            <a:ext cx="10529104" cy="3103648"/>
          </a:xfrm>
        </p:spPr>
        <p:txBody>
          <a:bodyPr>
            <a:normAutofit/>
          </a:bodyPr>
          <a:lstStyle/>
          <a:p>
            <a:r>
              <a:rPr lang="en-US" altLang="ko-KR" dirty="0"/>
              <a:t>CSE541:</a:t>
            </a:r>
            <a:br>
              <a:rPr lang="en-US" altLang="ko-KR" dirty="0"/>
            </a:br>
            <a:r>
              <a:rPr lang="en-US" altLang="ko-KR" dirty="0"/>
              <a:t>Natural Language Processing </a:t>
            </a:r>
            <a:br>
              <a:rPr lang="en-US" altLang="ko-KR" dirty="0"/>
            </a:br>
            <a:r>
              <a:rPr lang="en-US" altLang="ko-KR" dirty="0"/>
              <a:t>and Practice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Term Project</a:t>
            </a:r>
            <a:endParaRPr lang="ko-KR" altLang="en-US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F203B-FCB8-4C2F-B68D-DD5553881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088"/>
            <a:ext cx="9144000" cy="284638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2020136087</a:t>
            </a:r>
          </a:p>
          <a:p>
            <a:r>
              <a:rPr lang="en-US" altLang="ko-K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Yoon </a:t>
            </a:r>
            <a:r>
              <a:rPr lang="en-US" altLang="ko-KR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Ahyeon</a:t>
            </a:r>
            <a:endParaRPr lang="en-US" altLang="ko-K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KOREA</a:t>
            </a:r>
            <a:r>
              <a:rPr lang="en-US" altLang="ko-KR" b="1" dirty="0">
                <a:solidFill>
                  <a:srgbClr val="8D021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</a:t>
            </a:r>
          </a:p>
          <a:p>
            <a:endParaRPr lang="en-US" altLang="ko-KR" sz="2200" b="1" dirty="0">
              <a:solidFill>
                <a:srgbClr val="8D021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97C06-D7B7-405D-81AA-4FC69CBD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9DA7-386E-4609-B623-A91950F9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0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과제 파악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698B608-5313-43E3-97EA-1435F8DE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13" y="1716162"/>
            <a:ext cx="2498558" cy="5939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/>
              <a:t>1. </a:t>
            </a:r>
            <a:r>
              <a:rPr lang="ko-KR" altLang="en-US" sz="2400" b="1" dirty="0"/>
              <a:t>과제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8C0512-7DC2-4C2E-836B-72FDA9C9E260}"/>
              </a:ext>
            </a:extLst>
          </p:cNvPr>
          <p:cNvSpPr txBox="1">
            <a:spLocks/>
          </p:cNvSpPr>
          <p:nvPr/>
        </p:nvSpPr>
        <p:spPr>
          <a:xfrm>
            <a:off x="347913" y="4003864"/>
            <a:ext cx="2498558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400" b="1" dirty="0"/>
              <a:t>2. </a:t>
            </a:r>
            <a:r>
              <a:rPr lang="ko-KR" altLang="en-US" sz="2400" b="1" dirty="0"/>
              <a:t>과제 정의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D1F2236-0EE8-464E-A359-1F19E8ABA44F}"/>
              </a:ext>
            </a:extLst>
          </p:cNvPr>
          <p:cNvSpPr txBox="1">
            <a:spLocks/>
          </p:cNvSpPr>
          <p:nvPr/>
        </p:nvSpPr>
        <p:spPr>
          <a:xfrm>
            <a:off x="347913" y="2414907"/>
            <a:ext cx="11496172" cy="958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3200" dirty="0"/>
              <a:t>함의 분석은 </a:t>
            </a:r>
            <a:r>
              <a:rPr lang="ko-KR" altLang="en-US" sz="3200" b="1" dirty="0">
                <a:solidFill>
                  <a:srgbClr val="C00000"/>
                </a:solidFill>
              </a:rPr>
              <a:t>두 문장의 관계를 </a:t>
            </a:r>
            <a:r>
              <a:rPr lang="en-US" altLang="ko-KR" sz="3200" b="1" dirty="0">
                <a:solidFill>
                  <a:srgbClr val="C00000"/>
                </a:solidFill>
              </a:rPr>
              <a:t>‘</a:t>
            </a:r>
            <a:r>
              <a:rPr lang="ko-KR" altLang="en-US" sz="3200" b="1" dirty="0">
                <a:solidFill>
                  <a:srgbClr val="C00000"/>
                </a:solidFill>
              </a:rPr>
              <a:t>함의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중립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모순</a:t>
            </a:r>
            <a:r>
              <a:rPr lang="en-US" altLang="ko-KR" sz="3200" b="1" dirty="0">
                <a:solidFill>
                  <a:srgbClr val="C00000"/>
                </a:solidFill>
              </a:rPr>
              <a:t>’ </a:t>
            </a:r>
            <a:r>
              <a:rPr lang="ko-KR" altLang="en-US" sz="3200" b="1" dirty="0">
                <a:solidFill>
                  <a:srgbClr val="C00000"/>
                </a:solidFill>
              </a:rPr>
              <a:t>중 하나로 분류</a:t>
            </a:r>
            <a:r>
              <a:rPr lang="ko-KR" altLang="en-US" sz="3200" dirty="0"/>
              <a:t>하는 것을 평가한다</a:t>
            </a:r>
            <a:r>
              <a:rPr lang="en-US" altLang="ko-KR" sz="3200" dirty="0"/>
              <a:t>. </a:t>
            </a:r>
          </a:p>
          <a:p>
            <a:pPr algn="l">
              <a:lnSpc>
                <a:spcPct val="170000"/>
              </a:lnSpc>
            </a:pPr>
            <a:r>
              <a:rPr lang="ko-KR" altLang="en-US" sz="3200" dirty="0"/>
              <a:t>상식 및 추론을 바탕으로 하여 전제와 명제 문장들이 </a:t>
            </a:r>
            <a:r>
              <a:rPr lang="ko-KR" altLang="en-US" sz="3200" dirty="0" err="1"/>
              <a:t>함의하는지</a:t>
            </a:r>
            <a:r>
              <a:rPr lang="ko-KR" altLang="en-US" sz="3200" dirty="0"/>
              <a:t> 모순되는지 판단한다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B93BEF-1E6E-4A32-881B-E388D9C809B3}"/>
              </a:ext>
            </a:extLst>
          </p:cNvPr>
          <p:cNvSpPr txBox="1">
            <a:spLocks/>
          </p:cNvSpPr>
          <p:nvPr/>
        </p:nvSpPr>
        <p:spPr>
          <a:xfrm>
            <a:off x="347913" y="4612747"/>
            <a:ext cx="11496173" cy="140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200" dirty="0"/>
              <a:t>평가 데이터 세트의 입력</a:t>
            </a:r>
            <a:r>
              <a:rPr lang="en-US" altLang="ko-KR" sz="2200" dirty="0"/>
              <a:t>(Premise, Proposition)</a:t>
            </a:r>
            <a:r>
              <a:rPr lang="ko-KR" altLang="en-US" sz="2200" dirty="0"/>
              <a:t>을 기반으로</a:t>
            </a:r>
            <a:r>
              <a:rPr lang="en-US" altLang="ko-KR" sz="2200" dirty="0"/>
              <a:t>, </a:t>
            </a:r>
            <a:r>
              <a:rPr lang="ko-KR" altLang="en-US" sz="2200" b="1" dirty="0">
                <a:solidFill>
                  <a:srgbClr val="0070C0"/>
                </a:solidFill>
              </a:rPr>
              <a:t>함의 정보</a:t>
            </a:r>
            <a:r>
              <a:rPr lang="en-US" altLang="ko-KR" sz="2200" b="1" dirty="0">
                <a:solidFill>
                  <a:srgbClr val="0070C0"/>
                </a:solidFill>
              </a:rPr>
              <a:t>(entailment, contradiction, neutral)</a:t>
            </a:r>
            <a:r>
              <a:rPr lang="ko-KR" altLang="en-US" sz="2200" b="1" dirty="0">
                <a:solidFill>
                  <a:srgbClr val="0070C0"/>
                </a:solidFill>
              </a:rPr>
              <a:t>를 예측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200" dirty="0"/>
              <a:t>예측 결과에 대한 </a:t>
            </a:r>
            <a:r>
              <a:rPr lang="en-US" altLang="ko-KR" sz="2200" b="1" dirty="0">
                <a:solidFill>
                  <a:srgbClr val="0070C0"/>
                </a:solidFill>
              </a:rPr>
              <a:t>F1-score(micro, macro) </a:t>
            </a:r>
            <a:r>
              <a:rPr lang="ko-KR" altLang="en-US" sz="2200" b="1" dirty="0">
                <a:solidFill>
                  <a:srgbClr val="0070C0"/>
                </a:solidFill>
              </a:rPr>
              <a:t>점수</a:t>
            </a:r>
            <a:r>
              <a:rPr lang="ko-KR" altLang="en-US" sz="2200" dirty="0"/>
              <a:t>를 평가 점수로 제공한다</a:t>
            </a:r>
            <a:r>
              <a:rPr lang="en-US" altLang="ko-KR" sz="2200" dirty="0"/>
              <a:t>. </a:t>
            </a:r>
            <a:endParaRPr lang="ko-KR" altLang="en-US" sz="2200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0640579-A7EF-4765-B452-D40855C1717E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데이터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CF84D6-73A4-4FDC-8024-73E0E83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60" y="1002015"/>
            <a:ext cx="3111439" cy="59391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데이터 형식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E265300-1E77-4078-97F3-EC045AFA787C}"/>
              </a:ext>
            </a:extLst>
          </p:cNvPr>
          <p:cNvSpPr txBox="1">
            <a:spLocks/>
          </p:cNvSpPr>
          <p:nvPr/>
        </p:nvSpPr>
        <p:spPr>
          <a:xfrm>
            <a:off x="431860" y="3290023"/>
            <a:ext cx="3031457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/>
              <a:t>2. </a:t>
            </a:r>
            <a:r>
              <a:rPr lang="ko-KR" altLang="en-US" sz="2000" b="1" dirty="0"/>
              <a:t>데이터 길이</a:t>
            </a:r>
          </a:p>
        </p:txBody>
      </p:sp>
      <p:graphicFrame>
        <p:nvGraphicFramePr>
          <p:cNvPr id="7" name="표 21">
            <a:extLst>
              <a:ext uri="{FF2B5EF4-FFF2-40B4-BE49-F238E27FC236}">
                <a16:creationId xmlns:a16="http://schemas.microsoft.com/office/drawing/2014/main" id="{47D82E63-C53E-43E6-A95D-BE9D397C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49041"/>
              </p:ext>
            </p:extLst>
          </p:nvPr>
        </p:nvGraphicFramePr>
        <p:xfrm>
          <a:off x="7808702" y="1329332"/>
          <a:ext cx="4103838" cy="1749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6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145732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34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Train data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개수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34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Entailment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6,778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34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Contradiction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4,587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34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Neutral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654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22539"/>
                  </a:ext>
                </a:extLst>
              </a:tr>
              <a:tr h="349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전체 </a:t>
                      </a:r>
                      <a:r>
                        <a:rPr lang="en-US" altLang="ko-KR" sz="1600" b="1" dirty="0"/>
                        <a:t>data </a:t>
                      </a:r>
                      <a:r>
                        <a:rPr lang="ko-KR" altLang="en-US" sz="1600" b="1" dirty="0"/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12,019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104339"/>
                  </a:ext>
                </a:extLst>
              </a:tr>
            </a:tbl>
          </a:graphicData>
        </a:graphic>
      </p:graphicFrame>
      <p:graphicFrame>
        <p:nvGraphicFramePr>
          <p:cNvPr id="8" name="표 21">
            <a:extLst>
              <a:ext uri="{FF2B5EF4-FFF2-40B4-BE49-F238E27FC236}">
                <a16:creationId xmlns:a16="http://schemas.microsoft.com/office/drawing/2014/main" id="{BCE78586-A701-4772-9FB3-9947F34CD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30051"/>
              </p:ext>
            </p:extLst>
          </p:nvPr>
        </p:nvGraphicFramePr>
        <p:xfrm>
          <a:off x="7791715" y="3985260"/>
          <a:ext cx="4103838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6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145732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Train data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개수</a:t>
                      </a:r>
                      <a:endParaRPr lang="ko-KR" altLang="en-US" sz="1600" b="1" i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평균 데이터 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토큰 평균 개수 </a:t>
                      </a:r>
                      <a:r>
                        <a:rPr lang="en-US" altLang="ko-KR" sz="1600" b="1" dirty="0"/>
                        <a:t>(premise)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76.83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토큰 평균 개수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(proposition)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17.07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7767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76201B5-F0D3-4CB8-BE16-EA8D43F4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6" y="1461085"/>
            <a:ext cx="6899609" cy="161793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D56A1EB-FE57-4379-8EA4-1A74A84B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74" y="3574273"/>
            <a:ext cx="4724732" cy="313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9831A399-E9E7-4BA8-AFE3-0BC01C989103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4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344CA9-EF70-46CF-B541-1EDB3AF0F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2559"/>
              </p:ext>
            </p:extLst>
          </p:nvPr>
        </p:nvGraphicFramePr>
        <p:xfrm>
          <a:off x="934474" y="1352806"/>
          <a:ext cx="8819126" cy="4336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51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639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-Roberta-base-text-genre-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calssifier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Xlm</a:t>
                      </a:r>
                      <a:r>
                        <a:rPr lang="en-US" altLang="ko-KR" sz="1600" dirty="0"/>
                        <a:t>-Roberta </a:t>
                      </a:r>
                      <a:r>
                        <a:rPr lang="ko-KR" altLang="en-US" sz="1600" dirty="0"/>
                        <a:t>기반으로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여러 언어의 텍스트를 다양한 장르로 분류하는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klue</a:t>
                      </a:r>
                      <a:r>
                        <a:rPr lang="en-US" altLang="ko-KR" sz="1600" b="1" dirty="0"/>
                        <a:t>-</a:t>
                      </a:r>
                      <a:r>
                        <a:rPr lang="en-US" altLang="ko-KR" sz="1600" b="1" dirty="0" err="1"/>
                        <a:t>roberta</a:t>
                      </a:r>
                      <a:r>
                        <a:rPr lang="en-US" altLang="ko-KR" sz="1600" b="1" dirty="0"/>
                        <a:t>-base-</a:t>
                      </a:r>
                      <a:r>
                        <a:rPr lang="en-US" altLang="ko-KR" sz="1600" b="1" dirty="0" err="1"/>
                        <a:t>nli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KLUE </a:t>
                      </a:r>
                      <a:r>
                        <a:rPr lang="ko-KR" altLang="en-US" sz="1600" dirty="0"/>
                        <a:t>벤치마크의 </a:t>
                      </a:r>
                      <a:r>
                        <a:rPr lang="en-US" altLang="ko-KR" sz="1600" dirty="0"/>
                        <a:t>Roberta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자연어 추론 작업에 맞게 조정된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707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Bert-multilingual-passage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가장 관련 있는 문서를 찾는 데 사용하는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Klue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-Roberta-small-intent-classification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KLUE </a:t>
                      </a:r>
                      <a:r>
                        <a:rPr lang="ko-KR" altLang="en-US" sz="1600" dirty="0"/>
                        <a:t>벤치마크의 작은 </a:t>
                      </a:r>
                      <a:r>
                        <a:rPr lang="en-US" altLang="ko-KR" sz="1600" dirty="0"/>
                        <a:t>Roberta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의도 분류에 특화된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Bert-base-finetuned-nil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Bert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자연어 추론 작업에 맞게 미세 조정된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9324A60B-2126-4318-9C75-FCB354D42FC8}"/>
              </a:ext>
            </a:extLst>
          </p:cNvPr>
          <p:cNvSpPr txBox="1">
            <a:spLocks/>
          </p:cNvSpPr>
          <p:nvPr/>
        </p:nvSpPr>
        <p:spPr>
          <a:xfrm>
            <a:off x="934474" y="5961749"/>
            <a:ext cx="8819126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※ </a:t>
            </a:r>
            <a:r>
              <a:rPr lang="ko-KR" altLang="en-US" sz="2000" b="1" dirty="0">
                <a:solidFill>
                  <a:srgbClr val="0070C0"/>
                </a:solidFill>
              </a:rPr>
              <a:t>여러 모델로 훈련을 시켰으며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그 중 성능이 가장 좋은 모델을 </a:t>
            </a:r>
            <a:r>
              <a:rPr lang="en-US" altLang="ko-KR" sz="2000" b="1" dirty="0">
                <a:solidFill>
                  <a:srgbClr val="0070C0"/>
                </a:solidFill>
              </a:rPr>
              <a:t>baseline Model</a:t>
            </a:r>
            <a:r>
              <a:rPr lang="ko-KR" altLang="en-US" sz="2000" b="1" dirty="0">
                <a:solidFill>
                  <a:srgbClr val="0070C0"/>
                </a:solidFill>
              </a:rPr>
              <a:t>로 선택함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6190E77-A83F-41B2-A80F-999E29F1358F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5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344CA9-EF70-46CF-B541-1EDB3AF0F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46678"/>
              </p:ext>
            </p:extLst>
          </p:nvPr>
        </p:nvGraphicFramePr>
        <p:xfrm>
          <a:off x="934474" y="1352806"/>
          <a:ext cx="8819126" cy="4336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51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639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-Roberta-base-text-genre-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calssifier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Xlm</a:t>
                      </a:r>
                      <a:r>
                        <a:rPr lang="en-US" altLang="ko-KR" sz="1600" dirty="0"/>
                        <a:t>-Roberta </a:t>
                      </a:r>
                      <a:r>
                        <a:rPr lang="ko-KR" altLang="en-US" sz="1600" dirty="0"/>
                        <a:t>기반으로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여러 언어의 텍스트를 다양한 장르로 분류하는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klue</a:t>
                      </a:r>
                      <a:r>
                        <a:rPr lang="en-US" altLang="ko-KR" sz="1600" b="1" dirty="0"/>
                        <a:t>-</a:t>
                      </a:r>
                      <a:r>
                        <a:rPr lang="en-US" altLang="ko-KR" sz="1600" b="1" dirty="0" err="1"/>
                        <a:t>roberta</a:t>
                      </a:r>
                      <a:r>
                        <a:rPr lang="en-US" altLang="ko-KR" sz="1600" b="1" dirty="0"/>
                        <a:t>-base-</a:t>
                      </a:r>
                      <a:r>
                        <a:rPr lang="en-US" altLang="ko-KR" sz="1600" b="1" dirty="0" err="1"/>
                        <a:t>nli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KLUE </a:t>
                      </a:r>
                      <a:r>
                        <a:rPr lang="ko-KR" altLang="en-US" sz="1600" b="1" dirty="0"/>
                        <a:t>벤치마크의 </a:t>
                      </a:r>
                      <a:r>
                        <a:rPr lang="en-US" altLang="ko-KR" sz="1600" b="1" dirty="0"/>
                        <a:t>Roberta </a:t>
                      </a:r>
                      <a:r>
                        <a:rPr lang="ko-KR" altLang="en-US" sz="1600" b="1" dirty="0"/>
                        <a:t>모델로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추론 작업에 맞게 조정된 모델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707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Bert-multilingual-passage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가장 관련 있는 문서를 찾는 데 사용하는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Klue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-Roberta-small-intent-classification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KLUE </a:t>
                      </a:r>
                      <a:r>
                        <a:rPr lang="ko-KR" altLang="en-US" sz="1600" dirty="0"/>
                        <a:t>벤치마크의 작은 </a:t>
                      </a:r>
                      <a:r>
                        <a:rPr lang="en-US" altLang="ko-KR" sz="1600" dirty="0"/>
                        <a:t>Roberta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의도 분류에 특화된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Bert-base-finetuned-nil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Bert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자연어 추론 작업에 맞게 미세 조정된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9324A60B-2126-4318-9C75-FCB354D42FC8}"/>
              </a:ext>
            </a:extLst>
          </p:cNvPr>
          <p:cNvSpPr txBox="1">
            <a:spLocks/>
          </p:cNvSpPr>
          <p:nvPr/>
        </p:nvSpPr>
        <p:spPr>
          <a:xfrm>
            <a:off x="934474" y="5961749"/>
            <a:ext cx="8819126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※ </a:t>
            </a:r>
            <a:r>
              <a:rPr lang="ko-KR" altLang="en-US" sz="2000" b="1" dirty="0">
                <a:solidFill>
                  <a:srgbClr val="0070C0"/>
                </a:solidFill>
              </a:rPr>
              <a:t>여러 모델로 훈련을 시켰으며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그 중 성능이 가장 좋은 모델을 </a:t>
            </a:r>
            <a:r>
              <a:rPr lang="en-US" altLang="ko-KR" sz="2000" b="1" dirty="0">
                <a:solidFill>
                  <a:srgbClr val="0070C0"/>
                </a:solidFill>
              </a:rPr>
              <a:t>baseline Model</a:t>
            </a:r>
            <a:r>
              <a:rPr lang="ko-KR" altLang="en-US" sz="2000" b="1" dirty="0">
                <a:solidFill>
                  <a:srgbClr val="0070C0"/>
                </a:solidFill>
              </a:rPr>
              <a:t>로 선택함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6190E77-A83F-41B2-A80F-999E29F1358F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B7991C3-4B5D-4B4F-B6EF-7C0CF66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650" y="2923274"/>
            <a:ext cx="1284851" cy="48089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</a:rPr>
              <a:t>baseline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62DC6-138E-4602-A96E-8CE4F21B1F60}"/>
              </a:ext>
            </a:extLst>
          </p:cNvPr>
          <p:cNvSpPr txBox="1"/>
          <p:nvPr/>
        </p:nvSpPr>
        <p:spPr>
          <a:xfrm>
            <a:off x="447675" y="1085179"/>
            <a:ext cx="8591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effectLst/>
                <a:latin typeface="+mj-lt"/>
              </a:rPr>
              <a:t>BaseLine</a:t>
            </a:r>
            <a:r>
              <a:rPr lang="en-US" altLang="ko-KR" sz="2000" b="1" dirty="0">
                <a:latin typeface="+mj-lt"/>
              </a:rPr>
              <a:t> Model : </a:t>
            </a:r>
            <a:r>
              <a:rPr lang="en-US" altLang="ko-KR" sz="2000" b="1" dirty="0" err="1"/>
              <a:t>Huffon</a:t>
            </a:r>
            <a:r>
              <a:rPr lang="en-US" altLang="ko-KR" sz="2000" b="1" dirty="0"/>
              <a:t>/</a:t>
            </a:r>
            <a:r>
              <a:rPr lang="en-US" altLang="ko-KR" sz="2000" b="1" dirty="0" err="1"/>
              <a:t>klue</a:t>
            </a:r>
            <a:r>
              <a:rPr lang="en-US" altLang="ko-KR" sz="2000" b="1" dirty="0"/>
              <a:t>-</a:t>
            </a:r>
            <a:r>
              <a:rPr lang="en-US" altLang="ko-KR" sz="2000" b="1" dirty="0" err="1"/>
              <a:t>roberta</a:t>
            </a:r>
            <a:r>
              <a:rPr lang="en-US" altLang="ko-KR" sz="2000" b="1" dirty="0"/>
              <a:t>-base-</a:t>
            </a:r>
            <a:r>
              <a:rPr lang="en-US" altLang="ko-KR" sz="2000" b="1" dirty="0" err="1"/>
              <a:t>nli</a:t>
            </a:r>
            <a:endParaRPr lang="en-US" altLang="ko-KR" sz="2000" b="1" dirty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2814B-777A-47C4-A8C9-3CEA9872FCE6}"/>
              </a:ext>
            </a:extLst>
          </p:cNvPr>
          <p:cNvSpPr txBox="1"/>
          <p:nvPr/>
        </p:nvSpPr>
        <p:spPr>
          <a:xfrm>
            <a:off x="5348287" y="1708363"/>
            <a:ext cx="6547266" cy="403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  <a:cs typeface="Courier New" panose="02070309020205020404" pitchFamily="49" charset="0"/>
              </a:rPr>
              <a:t>Model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설명 </a:t>
            </a:r>
            <a:r>
              <a:rPr lang="en-US" altLang="ko-KR" sz="2000" b="1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BERT</a:t>
            </a:r>
            <a:r>
              <a:rPr lang="ko-KR" altLang="en-US" sz="20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을 기반으로 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하여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더 높은 자연어처리 성능을 제공하며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한국어에 특화된 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KLUE(Korean Language Understanding Evaluation)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벤치마크를 사용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하여 성능 평가 및 한국어 이해 능력을 측정한다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lt"/>
                <a:cs typeface="Courier New" panose="02070309020205020404" pitchFamily="49" charset="0"/>
              </a:rPr>
              <a:t>※ 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문장 쌍의 관계를 추론 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참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거짓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중립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하는 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Task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에 최적화되어 있는 모델</a:t>
            </a:r>
            <a:endParaRPr lang="en-US" altLang="ko-KR" sz="20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45748-7CE3-4D1A-9855-871C8F09AC42}"/>
              </a:ext>
            </a:extLst>
          </p:cNvPr>
          <p:cNvSpPr txBox="1"/>
          <p:nvPr/>
        </p:nvSpPr>
        <p:spPr>
          <a:xfrm>
            <a:off x="1314199" y="5834356"/>
            <a:ext cx="9563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장점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dirty="0"/>
              <a:t>양방향 문맥 이해 및 문장 쌍 간 미묘한 의미 차이와 관계 파악 가능</a:t>
            </a:r>
            <a:endParaRPr lang="en-US" altLang="ko-KR" sz="2000" dirty="0"/>
          </a:p>
          <a:p>
            <a:r>
              <a:rPr lang="ko-KR" altLang="en-US" sz="2000" b="1" dirty="0"/>
              <a:t>단점 </a:t>
            </a:r>
            <a:r>
              <a:rPr lang="en-US" altLang="ko-KR" sz="2000" b="1" dirty="0"/>
              <a:t>: </a:t>
            </a:r>
            <a:r>
              <a:rPr lang="ko-KR" altLang="en-US" sz="2000" dirty="0"/>
              <a:t>특정 도메인에 최적화된 모델인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일반화가 어렵고 고품질 데이터 필요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83604-9DDA-419F-B591-F5B9673502FF}"/>
              </a:ext>
            </a:extLst>
          </p:cNvPr>
          <p:cNvSpPr/>
          <p:nvPr/>
        </p:nvSpPr>
        <p:spPr>
          <a:xfrm>
            <a:off x="1209674" y="5666533"/>
            <a:ext cx="9772651" cy="103505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17374"/>
                      <a:gd name="connsiteY0" fmla="*/ 0 h 1035050"/>
                      <a:gd name="connsiteX1" fmla="*/ 7317374 w 7317374"/>
                      <a:gd name="connsiteY1" fmla="*/ 0 h 1035050"/>
                      <a:gd name="connsiteX2" fmla="*/ 7317374 w 7317374"/>
                      <a:gd name="connsiteY2" fmla="*/ 1035050 h 1035050"/>
                      <a:gd name="connsiteX3" fmla="*/ 0 w 7317374"/>
                      <a:gd name="connsiteY3" fmla="*/ 1035050 h 1035050"/>
                      <a:gd name="connsiteX4" fmla="*/ 0 w 7317374"/>
                      <a:gd name="connsiteY4" fmla="*/ 0 h 1035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17374" h="1035050" extrusionOk="0">
                        <a:moveTo>
                          <a:pt x="0" y="0"/>
                        </a:moveTo>
                        <a:cubicBezTo>
                          <a:pt x="1556827" y="118645"/>
                          <a:pt x="4417821" y="116012"/>
                          <a:pt x="7317374" y="0"/>
                        </a:cubicBezTo>
                        <a:cubicBezTo>
                          <a:pt x="7390387" y="267751"/>
                          <a:pt x="7393262" y="584717"/>
                          <a:pt x="7317374" y="1035050"/>
                        </a:cubicBezTo>
                        <a:cubicBezTo>
                          <a:pt x="6138171" y="1169650"/>
                          <a:pt x="1034011" y="877854"/>
                          <a:pt x="0" y="1035050"/>
                        </a:cubicBezTo>
                        <a:cubicBezTo>
                          <a:pt x="-22955" y="659351"/>
                          <a:pt x="-61573" y="3452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5EA02-EADD-4D4E-B4FE-8DF7D42DD70A}"/>
              </a:ext>
            </a:extLst>
          </p:cNvPr>
          <p:cNvSpPr txBox="1"/>
          <p:nvPr/>
        </p:nvSpPr>
        <p:spPr>
          <a:xfrm>
            <a:off x="816038" y="5076878"/>
            <a:ext cx="3765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구조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124" name="Picture 4" descr="RoBERTa MNLI | Papers With Code">
            <a:extLst>
              <a:ext uri="{FF2B5EF4-FFF2-40B4-BE49-F238E27FC236}">
                <a16:creationId xmlns:a16="http://schemas.microsoft.com/office/drawing/2014/main" id="{F4DFC247-F055-4D74-A823-655A9C6E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8" y="1590292"/>
            <a:ext cx="3765486" cy="332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386D1BD-E005-4864-8A65-B40021840F55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5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모델 개선</a:t>
            </a:r>
          </a:p>
        </p:txBody>
      </p:sp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7647C445-AA6F-4E0E-A4F0-00DD723D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36041"/>
              </p:ext>
            </p:extLst>
          </p:nvPr>
        </p:nvGraphicFramePr>
        <p:xfrm>
          <a:off x="960226" y="1967800"/>
          <a:ext cx="4773823" cy="425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974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hyperparameter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Value</a:t>
                      </a:r>
                      <a:endParaRPr lang="ko-KR" altLang="en-US" sz="1600" b="1" i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Batch Size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Learning Rate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2e-5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Epsilon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1e-8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22539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Epochs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00369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Dropout Rate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53792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Max Len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8330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C01AE50-B6BF-4DB3-975B-2E46EE73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6" y="1215302"/>
            <a:ext cx="3111439" cy="59391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/>
              <a:t>하이퍼파라미터</a:t>
            </a:r>
            <a:r>
              <a:rPr lang="ko-KR" altLang="en-US" sz="2000" b="1" dirty="0"/>
              <a:t> 개선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CDC55F-ED6E-486C-8D00-C5F6B168C330}"/>
              </a:ext>
            </a:extLst>
          </p:cNvPr>
          <p:cNvGrpSpPr/>
          <p:nvPr/>
        </p:nvGrpSpPr>
        <p:grpSpPr>
          <a:xfrm>
            <a:off x="6991352" y="2669131"/>
            <a:ext cx="4021556" cy="2852538"/>
            <a:chOff x="6991352" y="2459223"/>
            <a:chExt cx="4021556" cy="28525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8D9F54-AFA4-4228-816C-8CAB67BB123E}"/>
                </a:ext>
              </a:extLst>
            </p:cNvPr>
            <p:cNvSpPr txBox="1"/>
            <p:nvPr/>
          </p:nvSpPr>
          <p:spPr>
            <a:xfrm>
              <a:off x="6991353" y="2459223"/>
              <a:ext cx="4021555" cy="1008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000000"/>
                  </a:solidFill>
                  <a:latin typeface="+mj-lt"/>
                </a:rPr>
                <a:t>Transformer</a:t>
              </a: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ko-KR" sz="2400" b="1" dirty="0">
                  <a:solidFill>
                    <a:srgbClr val="000000"/>
                  </a:solidFill>
                  <a:latin typeface="+mj-lt"/>
                </a:rPr>
                <a:t>Library</a:t>
              </a: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+mj-lt"/>
                </a:rPr>
                <a:t>AutoModel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+mj-lt"/>
                </a:rPr>
                <a:t>및</a:t>
              </a:r>
              <a:r>
                <a:rPr lang="en-US" altLang="ko-KR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+mj-lt"/>
                </a:rPr>
                <a:t>AutoTokenizer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+mj-lt"/>
                </a:rPr>
                <a:t>를 사용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1E9A9-6B5B-40DF-91D9-7E515FCC8D83}"/>
                </a:ext>
              </a:extLst>
            </p:cNvPr>
            <p:cNvSpPr txBox="1"/>
            <p:nvPr/>
          </p:nvSpPr>
          <p:spPr>
            <a:xfrm>
              <a:off x="6991352" y="3887973"/>
              <a:ext cx="4021555" cy="1423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모델 구조</a:t>
              </a:r>
              <a:endParaRPr lang="en-US" altLang="ko-KR" sz="2400" b="1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0000"/>
                  </a:solidFill>
                  <a:latin typeface="+mj-lt"/>
                </a:rPr>
                <a:t>Klue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-Bert Model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에 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Simple Classifier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인 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FFNN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을 붙인 형태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B620144-ACBC-4730-A205-B7C17F1D4B2F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2. </a:t>
            </a:r>
            <a:r>
              <a:rPr lang="ko-KR" altLang="en-US" sz="3200" b="1" dirty="0"/>
              <a:t>함의 분석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성능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3B48CC-18D2-485D-9AA4-AF4858059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95510"/>
              </p:ext>
            </p:extLst>
          </p:nvPr>
        </p:nvGraphicFramePr>
        <p:xfrm>
          <a:off x="620149" y="2934240"/>
          <a:ext cx="4809101" cy="1894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793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2212308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631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성능</a:t>
                      </a:r>
                      <a:r>
                        <a:rPr lang="en-US" altLang="ko-KR" sz="1600" b="1" dirty="0"/>
                        <a:t>(micro_F1+macro_F1)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63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아마겟돈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71.1407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63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아마겟돈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v3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77.9466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AEE345-A0C8-4BC0-BF77-ADDADCD1C720}"/>
              </a:ext>
            </a:extLst>
          </p:cNvPr>
          <p:cNvSpPr txBox="1"/>
          <p:nvPr/>
        </p:nvSpPr>
        <p:spPr>
          <a:xfrm>
            <a:off x="6322595" y="1194684"/>
            <a:ext cx="402155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j-lt"/>
              </a:rPr>
              <a:t>이외에도 실험해본 </a:t>
            </a: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Model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25C59-974B-486D-AFF3-0C6C76A962D5}"/>
              </a:ext>
            </a:extLst>
          </p:cNvPr>
          <p:cNvSpPr txBox="1"/>
          <p:nvPr/>
        </p:nvSpPr>
        <p:spPr>
          <a:xfrm>
            <a:off x="600075" y="2104053"/>
            <a:ext cx="402155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Baseline Model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75A18-7350-4C09-AD6B-2259EBCA00A4}"/>
              </a:ext>
            </a:extLst>
          </p:cNvPr>
          <p:cNvSpPr txBox="1"/>
          <p:nvPr/>
        </p:nvSpPr>
        <p:spPr>
          <a:xfrm>
            <a:off x="942975" y="5059627"/>
            <a:ext cx="4105274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차례대로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+mj-lt"/>
              </a:rPr>
              <a:t>, </a:t>
            </a:r>
            <a:r>
              <a:rPr lang="en-US" altLang="ko-KR" sz="1200" b="1" u="sng" dirty="0" err="1">
                <a:solidFill>
                  <a:schemeClr val="accent3"/>
                </a:solidFill>
                <a:effectLst/>
                <a:latin typeface="+mj-lt"/>
              </a:rPr>
              <a:t>num_epochs_train</a:t>
            </a:r>
            <a:r>
              <a:rPr lang="en-US" altLang="ko-KR" sz="1200" b="1" u="sng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sz="1200" b="1" u="sng" dirty="0">
                <a:solidFill>
                  <a:schemeClr val="accent3"/>
                </a:solidFill>
                <a:effectLst/>
                <a:latin typeface="+mj-lt"/>
              </a:rPr>
              <a:t>값을 </a:t>
            </a:r>
            <a:r>
              <a:rPr lang="en-US" altLang="ko-KR" sz="1200" b="1" u="sng" dirty="0">
                <a:solidFill>
                  <a:schemeClr val="accent3"/>
                </a:solidFill>
                <a:effectLst/>
                <a:latin typeface="+mj-lt"/>
              </a:rPr>
              <a:t> 8 / 6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으로 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/>
                </a:solidFill>
                <a:latin typeface="+mj-lt"/>
              </a:rPr>
              <a:t>      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조정하여 실험함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chemeClr val="accent3"/>
                </a:solidFill>
                <a:effectLst/>
                <a:latin typeface="+mj-lt"/>
              </a:rPr>
              <a:t>2.    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다른 </a:t>
            </a:r>
            <a:r>
              <a:rPr lang="ko-KR" altLang="en-US" sz="1200" b="0" dirty="0" err="1">
                <a:solidFill>
                  <a:schemeClr val="accent3"/>
                </a:solidFill>
                <a:effectLst/>
                <a:latin typeface="+mj-lt"/>
              </a:rPr>
              <a:t>하이퍼파라미터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 값은 동일함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9F3C31-F13F-4503-9A5B-F7A552408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12699"/>
              </p:ext>
            </p:extLst>
          </p:nvPr>
        </p:nvGraphicFramePr>
        <p:xfrm>
          <a:off x="6439924" y="1914782"/>
          <a:ext cx="4809101" cy="3485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793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2212308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80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성능</a:t>
                      </a:r>
                      <a:r>
                        <a:rPr lang="en-US" altLang="ko-KR" sz="1600" b="1" dirty="0"/>
                        <a:t>(micro_F1+macro_F1)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Xlm-roberta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48.9377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-Roberta-base-text-genre-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calssifier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59.0469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22437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Bert-multilingual-passage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65.9034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Klue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-Roberta-small-intent-classification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53.0128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Bert-base-finetuned-nil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69.4763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DD3250-8DED-48B1-8EDF-27A5D12FBE40}"/>
              </a:ext>
            </a:extLst>
          </p:cNvPr>
          <p:cNvSpPr txBox="1"/>
          <p:nvPr/>
        </p:nvSpPr>
        <p:spPr>
          <a:xfrm>
            <a:off x="6401824" y="5522005"/>
            <a:ext cx="506627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xlm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roberta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-base</a:t>
            </a:r>
          </a:p>
          <a:p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classla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xlm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roberta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-base-multilingual-text-genre-classifier</a:t>
            </a:r>
          </a:p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amberoad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-multilingual-passage-reranking-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msmarco</a:t>
            </a:r>
            <a:endParaRPr lang="en-US" altLang="ko-KR" sz="1000" b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bespin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-global/klue-roberta-small-3i4k-intent-classification</a:t>
            </a:r>
          </a:p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. Jihyun22/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altLang="ko-KR" sz="1000" b="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-base-finetuned-</a:t>
            </a:r>
            <a:r>
              <a:rPr lang="en-US" altLang="ko-KR" sz="1000" b="0" dirty="0" err="1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nli</a:t>
            </a:r>
            <a:endParaRPr lang="en-US" altLang="ko-KR" sz="1000" b="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38F2E20D-D8B8-4E2C-ADEC-ECCC22891528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00050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과제 파악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C7526D-64E9-4F69-B9C6-A9827E3B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2" y="1059872"/>
            <a:ext cx="2498558" cy="5939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/>
              <a:t>1. </a:t>
            </a:r>
            <a:r>
              <a:rPr lang="ko-KR" altLang="en-US" sz="2400" b="1" dirty="0"/>
              <a:t>과제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497480A-2501-48AA-A99D-1760E76BE848}"/>
              </a:ext>
            </a:extLst>
          </p:cNvPr>
          <p:cNvSpPr txBox="1">
            <a:spLocks/>
          </p:cNvSpPr>
          <p:nvPr/>
        </p:nvSpPr>
        <p:spPr>
          <a:xfrm>
            <a:off x="552952" y="3042576"/>
            <a:ext cx="2498558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400" b="1" dirty="0"/>
              <a:t>2. </a:t>
            </a:r>
            <a:r>
              <a:rPr lang="ko-KR" altLang="en-US" sz="2400" b="1" dirty="0"/>
              <a:t>과제 정의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1BEECD-72E3-4346-A697-052B2595CC59}"/>
              </a:ext>
            </a:extLst>
          </p:cNvPr>
          <p:cNvSpPr txBox="1">
            <a:spLocks/>
          </p:cNvSpPr>
          <p:nvPr/>
        </p:nvSpPr>
        <p:spPr>
          <a:xfrm>
            <a:off x="419603" y="1758617"/>
            <a:ext cx="10381748" cy="958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3200" dirty="0"/>
              <a:t>자연어처리 분야에서 </a:t>
            </a:r>
            <a:r>
              <a:rPr lang="ko-KR" altLang="en-US" sz="3200" b="1" dirty="0"/>
              <a:t>혐오 발언 탐지 과제</a:t>
            </a:r>
            <a:r>
              <a:rPr lang="ko-KR" altLang="en-US" sz="3200" dirty="0"/>
              <a:t>는</a:t>
            </a:r>
            <a:r>
              <a:rPr lang="ko-KR" altLang="en-US" sz="3200" b="1" dirty="0"/>
              <a:t> </a:t>
            </a:r>
            <a:r>
              <a:rPr lang="ko-KR" altLang="en-US" sz="3200" b="1" dirty="0">
                <a:solidFill>
                  <a:srgbClr val="C00000"/>
                </a:solidFill>
              </a:rPr>
              <a:t>주어진 문장이 혐오 </a:t>
            </a:r>
            <a:r>
              <a:rPr lang="en-US" altLang="ko-KR" sz="3200" b="1" dirty="0">
                <a:solidFill>
                  <a:srgbClr val="C00000"/>
                </a:solidFill>
              </a:rPr>
              <a:t>(hate) </a:t>
            </a:r>
            <a:r>
              <a:rPr lang="ko-KR" altLang="en-US" sz="3200" b="1" dirty="0">
                <a:solidFill>
                  <a:srgbClr val="C00000"/>
                </a:solidFill>
              </a:rPr>
              <a:t>표현이나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pPr algn="l"/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pPr algn="l"/>
            <a:r>
              <a:rPr lang="ko-KR" altLang="en-US" sz="3200" b="1" dirty="0">
                <a:solidFill>
                  <a:srgbClr val="C00000"/>
                </a:solidFill>
              </a:rPr>
              <a:t>공격적</a:t>
            </a:r>
            <a:r>
              <a:rPr lang="en-US" altLang="ko-KR" sz="3200" b="1" dirty="0">
                <a:solidFill>
                  <a:srgbClr val="C00000"/>
                </a:solidFill>
              </a:rPr>
              <a:t>(offensive) </a:t>
            </a:r>
            <a:r>
              <a:rPr lang="ko-KR" altLang="en-US" sz="3200" b="1" dirty="0">
                <a:solidFill>
                  <a:srgbClr val="C00000"/>
                </a:solidFill>
              </a:rPr>
              <a:t>표현에 해당하는지 아닌지 분류</a:t>
            </a:r>
            <a:r>
              <a:rPr lang="ko-KR" altLang="en-US" sz="3200" dirty="0"/>
              <a:t>하는 과제이다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9C05FFE-B645-4EE0-B447-CF57AFD33FA5}"/>
              </a:ext>
            </a:extLst>
          </p:cNvPr>
          <p:cNvSpPr txBox="1">
            <a:spLocks/>
          </p:cNvSpPr>
          <p:nvPr/>
        </p:nvSpPr>
        <p:spPr>
          <a:xfrm>
            <a:off x="447675" y="5253960"/>
            <a:ext cx="11496173" cy="140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2200" dirty="0"/>
              <a:t>평가데이터의 각 입력 문장에 대해 </a:t>
            </a:r>
            <a:r>
              <a:rPr lang="en-US" altLang="ko-KR" sz="2200" b="1" dirty="0">
                <a:solidFill>
                  <a:srgbClr val="0070C0"/>
                </a:solidFill>
              </a:rPr>
              <a:t>0 </a:t>
            </a:r>
            <a:r>
              <a:rPr lang="ko-KR" altLang="en-US" sz="2200" b="1" dirty="0">
                <a:solidFill>
                  <a:srgbClr val="0070C0"/>
                </a:solidFill>
              </a:rPr>
              <a:t>혹은 </a:t>
            </a:r>
            <a:r>
              <a:rPr lang="en-US" altLang="ko-KR" sz="2200" b="1" dirty="0">
                <a:solidFill>
                  <a:srgbClr val="0070C0"/>
                </a:solidFill>
              </a:rPr>
              <a:t>1</a:t>
            </a:r>
            <a:r>
              <a:rPr lang="ko-KR" altLang="en-US" sz="2200" b="1" dirty="0">
                <a:solidFill>
                  <a:srgbClr val="0070C0"/>
                </a:solidFill>
              </a:rPr>
              <a:t>로 분류</a:t>
            </a:r>
            <a:r>
              <a:rPr lang="ko-KR" altLang="en-US" sz="2200" dirty="0"/>
              <a:t>하는 것을 과제로 정의하며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r>
              <a:rPr lang="ko-KR" altLang="en-US" sz="2200" dirty="0"/>
              <a:t>평가는 정답 데이터 세트와 예측 데이터 세트의 </a:t>
            </a:r>
            <a:r>
              <a:rPr lang="en-US" altLang="ko-KR" sz="2200" dirty="0"/>
              <a:t>annotation</a:t>
            </a:r>
            <a:r>
              <a:rPr lang="ko-KR" altLang="en-US" sz="2200" dirty="0"/>
              <a:t>을 문장 단위로 </a:t>
            </a:r>
            <a:r>
              <a:rPr lang="ko-KR" altLang="en-US" sz="2200" b="1" dirty="0">
                <a:solidFill>
                  <a:srgbClr val="0070C0"/>
                </a:solidFill>
              </a:rPr>
              <a:t>비교하여 </a:t>
            </a:r>
            <a:r>
              <a:rPr lang="en-US" altLang="ko-KR" sz="2200" b="1" dirty="0">
                <a:solidFill>
                  <a:srgbClr val="0070C0"/>
                </a:solidFill>
              </a:rPr>
              <a:t>F1 </a:t>
            </a:r>
            <a:r>
              <a:rPr lang="ko-KR" altLang="en-US" sz="2200" b="1" dirty="0">
                <a:solidFill>
                  <a:srgbClr val="0070C0"/>
                </a:solidFill>
              </a:rPr>
              <a:t>점수로 측정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78A02-863A-478C-9709-0863E9E2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05" y="3707494"/>
            <a:ext cx="9141995" cy="1532611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033E33B2-C6A8-46BC-9BCF-023628741858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6DB5E-3343-41FC-B773-60B3B639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1" y="1548060"/>
            <a:ext cx="6562725" cy="148315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EE0C6FF-86D3-473C-B57F-DC322ECB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60" y="1002015"/>
            <a:ext cx="3111439" cy="59391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데이터 형식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7C7979-DB55-4643-84E8-607AB2C7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822602"/>
            <a:ext cx="5279357" cy="29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FC677B4F-3388-41D0-BB26-DB6C8F69802A}"/>
              </a:ext>
            </a:extLst>
          </p:cNvPr>
          <p:cNvSpPr txBox="1">
            <a:spLocks/>
          </p:cNvSpPr>
          <p:nvPr/>
        </p:nvSpPr>
        <p:spPr>
          <a:xfrm>
            <a:off x="431860" y="3290023"/>
            <a:ext cx="3031457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/>
              <a:t>2. </a:t>
            </a:r>
            <a:r>
              <a:rPr lang="ko-KR" altLang="en-US" sz="2000" b="1" dirty="0"/>
              <a:t>데이터 길이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530D103E-B103-44AC-9BB1-C2207770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92587"/>
              </p:ext>
            </p:extLst>
          </p:nvPr>
        </p:nvGraphicFramePr>
        <p:xfrm>
          <a:off x="7808702" y="1548060"/>
          <a:ext cx="4103838" cy="1483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6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145732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370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개수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정상 </a:t>
                      </a:r>
                      <a:r>
                        <a:rPr lang="en-US" altLang="ko-KR" sz="1600" b="1" dirty="0"/>
                        <a:t>Class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9,794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혐오 </a:t>
                      </a:r>
                      <a:r>
                        <a:rPr lang="en-US" altLang="ko-KR" sz="1600" b="1" dirty="0"/>
                        <a:t>Class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6,786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총 데이터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16,580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22539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A9F69419-89EC-4BD8-B92B-D45D52A9B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82549"/>
              </p:ext>
            </p:extLst>
          </p:nvPr>
        </p:nvGraphicFramePr>
        <p:xfrm>
          <a:off x="7808702" y="4792119"/>
          <a:ext cx="4103838" cy="103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6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145732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3453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개수</a:t>
                      </a:r>
                      <a:endParaRPr lang="ko-KR" altLang="en-US" sz="1600" b="1" i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345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평균 데이터 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22.44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345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토큰 평균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9.32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ECBF5EB-3711-4D24-A716-897D8ED0BED1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1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428BB8CD-6913-4915-8BF2-D6E8CC583AF0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A12B1B-6ED4-40DC-8A3C-8DBC2C6F10BA}"/>
              </a:ext>
            </a:extLst>
          </p:cNvPr>
          <p:cNvGraphicFramePr>
            <a:graphicFrameLocks noGrp="1"/>
          </p:cNvGraphicFramePr>
          <p:nvPr/>
        </p:nvGraphicFramePr>
        <p:xfrm>
          <a:off x="934474" y="1333756"/>
          <a:ext cx="8819126" cy="445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51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Bert</a:t>
                      </a:r>
                      <a:r>
                        <a:rPr lang="ko-KR" altLang="en-US" sz="1600" dirty="0"/>
                        <a:t> 모델을 개선하여 다양한 언어 지원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공통된 특성 학습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-base-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fintuned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-hate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Kcbert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탐지에 특화되어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미세 조정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korean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hatespeech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-classifier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kcElectra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탐지에 특화된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Koelectra-base-v3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-hate-speech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koElcetra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탐지에 특화된 훈련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Beep-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Kcbert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탐지를 위해 미세 조정된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  <p:sp>
        <p:nvSpPr>
          <p:cNvPr id="22" name="제목 1">
            <a:extLst>
              <a:ext uri="{FF2B5EF4-FFF2-40B4-BE49-F238E27FC236}">
                <a16:creationId xmlns:a16="http://schemas.microsoft.com/office/drawing/2014/main" id="{DA82861D-51D5-4374-B8D7-6F582403BA1A}"/>
              </a:ext>
            </a:extLst>
          </p:cNvPr>
          <p:cNvSpPr txBox="1">
            <a:spLocks/>
          </p:cNvSpPr>
          <p:nvPr/>
        </p:nvSpPr>
        <p:spPr>
          <a:xfrm>
            <a:off x="934474" y="5961749"/>
            <a:ext cx="8819126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※ </a:t>
            </a:r>
            <a:r>
              <a:rPr lang="ko-KR" altLang="en-US" sz="2000" b="1" dirty="0">
                <a:solidFill>
                  <a:srgbClr val="0070C0"/>
                </a:solidFill>
              </a:rPr>
              <a:t>여러 모델로 훈련을 시켰으며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그 중 성능이 가장 좋은 모델을 </a:t>
            </a:r>
            <a:r>
              <a:rPr lang="en-US" altLang="ko-KR" sz="2000" b="1" dirty="0">
                <a:solidFill>
                  <a:srgbClr val="0070C0"/>
                </a:solidFill>
              </a:rPr>
              <a:t>baseline Model</a:t>
            </a:r>
            <a:r>
              <a:rPr lang="ko-KR" altLang="en-US" sz="2000" b="1" dirty="0">
                <a:solidFill>
                  <a:srgbClr val="0070C0"/>
                </a:solidFill>
              </a:rPr>
              <a:t>로 선택함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306511B1-F08A-414A-A0DD-FB889B5087A6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F075-443A-4CB1-9022-0757AFB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353" y="156417"/>
            <a:ext cx="2743200" cy="365125"/>
          </a:xfrm>
        </p:spPr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4C67C5B-3E0D-402B-8068-ADC6E617E38C}"/>
              </a:ext>
            </a:extLst>
          </p:cNvPr>
          <p:cNvSpPr txBox="1">
            <a:spLocks/>
          </p:cNvSpPr>
          <p:nvPr/>
        </p:nvSpPr>
        <p:spPr>
          <a:xfrm>
            <a:off x="332846" y="4096417"/>
            <a:ext cx="3595208" cy="150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1 :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부적절한 문장에 대한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태도 탐지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AI 글자와 노트북하는 사람 손 카드 이미지">
            <a:extLst>
              <a:ext uri="{FF2B5EF4-FFF2-40B4-BE49-F238E27FC236}">
                <a16:creationId xmlns:a16="http://schemas.microsoft.com/office/drawing/2014/main" id="{DAF6E3E0-8F8A-4F52-9FA6-3B81ECD1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4" y="1967922"/>
            <a:ext cx="3459512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D7EEF1F-BC01-49DD-95F4-BF8A65F5A011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ko-KR" altLang="en-US" sz="3200" b="1" dirty="0"/>
              <a:t>선택 과제</a:t>
            </a:r>
          </a:p>
        </p:txBody>
      </p:sp>
      <p:pic>
        <p:nvPicPr>
          <p:cNvPr id="1030" name="Picture 6" descr="상자 위 돋보기 들고있는 사람 손 카드 이미지">
            <a:extLst>
              <a:ext uri="{FF2B5EF4-FFF2-40B4-BE49-F238E27FC236}">
                <a16:creationId xmlns:a16="http://schemas.microsoft.com/office/drawing/2014/main" id="{753A88D9-8D6C-48F1-AAF4-40B36320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47" y="1967922"/>
            <a:ext cx="345951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연필과 그래프 카드 이미지">
            <a:extLst>
              <a:ext uri="{FF2B5EF4-FFF2-40B4-BE49-F238E27FC236}">
                <a16:creationId xmlns:a16="http://schemas.microsoft.com/office/drawing/2014/main" id="{ABC0DDEF-1AAE-42F8-ADD9-097093E8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39" y="1967922"/>
            <a:ext cx="345951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부제목 2">
            <a:extLst>
              <a:ext uri="{FF2B5EF4-FFF2-40B4-BE49-F238E27FC236}">
                <a16:creationId xmlns:a16="http://schemas.microsoft.com/office/drawing/2014/main" id="{D5666A63-08AE-4636-95FB-8653402EAD2D}"/>
              </a:ext>
            </a:extLst>
          </p:cNvPr>
          <p:cNvSpPr txBox="1">
            <a:spLocks/>
          </p:cNvSpPr>
          <p:nvPr/>
        </p:nvSpPr>
        <p:spPr>
          <a:xfrm>
            <a:off x="4399850" y="3905917"/>
            <a:ext cx="3595208" cy="150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2 :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함의 분석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F748AB07-864B-43FE-9A0F-F72BB22B6054}"/>
              </a:ext>
            </a:extLst>
          </p:cNvPr>
          <p:cNvSpPr txBox="1">
            <a:spLocks/>
          </p:cNvSpPr>
          <p:nvPr/>
        </p:nvSpPr>
        <p:spPr>
          <a:xfrm>
            <a:off x="8387242" y="3905917"/>
            <a:ext cx="3595208" cy="150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Task3: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혐오 발언 탐지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6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428BB8CD-6913-4915-8BF2-D6E8CC583AF0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A12B1B-6ED4-40DC-8A3C-8DBC2C6F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47330"/>
              </p:ext>
            </p:extLst>
          </p:nvPr>
        </p:nvGraphicFramePr>
        <p:xfrm>
          <a:off x="934474" y="1333756"/>
          <a:ext cx="8819126" cy="445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51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Bert</a:t>
                      </a:r>
                      <a:r>
                        <a:rPr lang="ko-KR" altLang="en-US" sz="1600" dirty="0"/>
                        <a:t> 모델을 개선하여 다양한 언어 지원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공통된 특성 학습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-base-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fintuned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-hate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Kcbert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탐지에 특화되어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미세 조정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korean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hatespeech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-classifier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/>
                        <a:t>kcElectra</a:t>
                      </a:r>
                      <a:r>
                        <a:rPr lang="ko-KR" altLang="en-US" sz="1600" b="1" dirty="0"/>
                        <a:t> 기반 모델로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한국어 혐오 발언 탐지에 특화된 모델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Koelectra-base-v3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-hate-speech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koElcetra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탐지에 특화된 훈련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78621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Beep-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/>
                        <a:t>Kcbert</a:t>
                      </a:r>
                      <a:r>
                        <a:rPr lang="ko-KR" altLang="en-US" sz="1600" dirty="0"/>
                        <a:t> 기반 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혐오 발언 탐지를 위해 미세 조정된 모델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  <p:sp>
        <p:nvSpPr>
          <p:cNvPr id="18" name="제목 1">
            <a:extLst>
              <a:ext uri="{FF2B5EF4-FFF2-40B4-BE49-F238E27FC236}">
                <a16:creationId xmlns:a16="http://schemas.microsoft.com/office/drawing/2014/main" id="{13FF7EF5-AFAC-4158-B8BD-CB338A39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650" y="3561449"/>
            <a:ext cx="1284851" cy="48089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</a:rPr>
              <a:t>baseline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A82861D-51D5-4374-B8D7-6F582403BA1A}"/>
              </a:ext>
            </a:extLst>
          </p:cNvPr>
          <p:cNvSpPr txBox="1">
            <a:spLocks/>
          </p:cNvSpPr>
          <p:nvPr/>
        </p:nvSpPr>
        <p:spPr>
          <a:xfrm>
            <a:off x="934474" y="5961749"/>
            <a:ext cx="8819126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※ </a:t>
            </a:r>
            <a:r>
              <a:rPr lang="ko-KR" altLang="en-US" sz="2000" b="1" dirty="0">
                <a:solidFill>
                  <a:srgbClr val="0070C0"/>
                </a:solidFill>
              </a:rPr>
              <a:t>여러 모델로 훈련을 시켰으며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그 중 성능이 가장 좋은 모델을 </a:t>
            </a:r>
            <a:r>
              <a:rPr lang="en-US" altLang="ko-KR" sz="2000" b="1" dirty="0">
                <a:solidFill>
                  <a:srgbClr val="0070C0"/>
                </a:solidFill>
              </a:rPr>
              <a:t>baseline Model</a:t>
            </a:r>
            <a:r>
              <a:rPr lang="ko-KR" altLang="en-US" sz="2000" b="1" dirty="0">
                <a:solidFill>
                  <a:srgbClr val="0070C0"/>
                </a:solidFill>
              </a:rPr>
              <a:t>로 선택함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306511B1-F08A-414A-A0DD-FB889B5087A6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77A9-84AF-4538-BB4F-3F682D2B06F0}"/>
              </a:ext>
            </a:extLst>
          </p:cNvPr>
          <p:cNvSpPr txBox="1"/>
          <p:nvPr/>
        </p:nvSpPr>
        <p:spPr>
          <a:xfrm>
            <a:off x="447675" y="1085179"/>
            <a:ext cx="8591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effectLst/>
                <a:latin typeface="+mj-lt"/>
              </a:rPr>
              <a:t>BaseLine</a:t>
            </a:r>
            <a:r>
              <a:rPr lang="en-US" altLang="ko-KR" sz="2000" b="1" dirty="0">
                <a:latin typeface="+mj-lt"/>
              </a:rPr>
              <a:t> Model : </a:t>
            </a:r>
            <a:r>
              <a:rPr lang="en-US" altLang="ko-KR" sz="2000" b="1" dirty="0" err="1">
                <a:effectLst/>
                <a:latin typeface="+mj-lt"/>
              </a:rPr>
              <a:t>beomi</a:t>
            </a:r>
            <a:r>
              <a:rPr lang="en-US" altLang="ko-KR" sz="2000" b="1" dirty="0">
                <a:effectLst/>
                <a:latin typeface="+mj-lt"/>
              </a:rPr>
              <a:t>/</a:t>
            </a:r>
            <a:r>
              <a:rPr lang="en-US" altLang="ko-KR" sz="2000" b="1" dirty="0" err="1">
                <a:effectLst/>
                <a:latin typeface="+mj-lt"/>
              </a:rPr>
              <a:t>korean</a:t>
            </a:r>
            <a:r>
              <a:rPr lang="en-US" altLang="ko-KR" sz="2000" b="1" dirty="0">
                <a:effectLst/>
                <a:latin typeface="+mj-lt"/>
              </a:rPr>
              <a:t>-</a:t>
            </a:r>
            <a:r>
              <a:rPr lang="en-US" altLang="ko-KR" sz="2000" b="1" dirty="0" err="1">
                <a:effectLst/>
                <a:latin typeface="+mj-lt"/>
              </a:rPr>
              <a:t>hatespeech</a:t>
            </a:r>
            <a:r>
              <a:rPr lang="en-US" altLang="ko-KR" sz="2000" b="1" dirty="0">
                <a:effectLst/>
                <a:latin typeface="+mj-lt"/>
              </a:rPr>
              <a:t>-classifier</a:t>
            </a:r>
          </a:p>
        </p:txBody>
      </p:sp>
      <p:pic>
        <p:nvPicPr>
          <p:cNvPr id="4104" name="Picture 8" descr="GitHub - monologg/KoELECTRA: Pretrained ELECTRA Model for Korean">
            <a:extLst>
              <a:ext uri="{FF2B5EF4-FFF2-40B4-BE49-F238E27FC236}">
                <a16:creationId xmlns:a16="http://schemas.microsoft.com/office/drawing/2014/main" id="{98C5D1CD-04E7-4F7F-BB63-9B25ED69B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12" y="1644630"/>
            <a:ext cx="9503362" cy="24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249DD9-413B-4979-AE7E-E0399D09F318}"/>
              </a:ext>
            </a:extLst>
          </p:cNvPr>
          <p:cNvSpPr txBox="1"/>
          <p:nvPr/>
        </p:nvSpPr>
        <p:spPr>
          <a:xfrm>
            <a:off x="2266536" y="5797098"/>
            <a:ext cx="7706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장점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문맥적 의미</a:t>
            </a:r>
            <a:r>
              <a:rPr lang="ko-KR" altLang="en-US" sz="2000" dirty="0"/>
              <a:t>를 더 잘 파악이 가능</a:t>
            </a:r>
            <a:endParaRPr lang="en-US" altLang="ko-KR" sz="2000" dirty="0"/>
          </a:p>
          <a:p>
            <a:r>
              <a:rPr lang="ko-KR" altLang="en-US" sz="2000" b="1" dirty="0"/>
              <a:t>단점 </a:t>
            </a:r>
            <a:r>
              <a:rPr lang="en-US" altLang="ko-KR" sz="2000" b="1" dirty="0"/>
              <a:t>: </a:t>
            </a:r>
            <a:r>
              <a:rPr lang="ko-KR" altLang="en-US" sz="2000" dirty="0"/>
              <a:t>특정 데이터에 맞추어 훈련될 경우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C00000"/>
                </a:solidFill>
              </a:rPr>
              <a:t>일반화 성능이 떨어짐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BA498-08E5-4D01-9072-9D2B777D100F}"/>
              </a:ext>
            </a:extLst>
          </p:cNvPr>
          <p:cNvSpPr txBox="1"/>
          <p:nvPr/>
        </p:nvSpPr>
        <p:spPr>
          <a:xfrm>
            <a:off x="1714499" y="4136300"/>
            <a:ext cx="859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구조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BAB3AD-7E55-4CB0-8BDC-6EE4728206A7}"/>
              </a:ext>
            </a:extLst>
          </p:cNvPr>
          <p:cNvSpPr/>
          <p:nvPr/>
        </p:nvSpPr>
        <p:spPr>
          <a:xfrm>
            <a:off x="1990725" y="5629275"/>
            <a:ext cx="7962900" cy="103505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17374"/>
                      <a:gd name="connsiteY0" fmla="*/ 0 h 1035050"/>
                      <a:gd name="connsiteX1" fmla="*/ 7317374 w 7317374"/>
                      <a:gd name="connsiteY1" fmla="*/ 0 h 1035050"/>
                      <a:gd name="connsiteX2" fmla="*/ 7317374 w 7317374"/>
                      <a:gd name="connsiteY2" fmla="*/ 1035050 h 1035050"/>
                      <a:gd name="connsiteX3" fmla="*/ 0 w 7317374"/>
                      <a:gd name="connsiteY3" fmla="*/ 1035050 h 1035050"/>
                      <a:gd name="connsiteX4" fmla="*/ 0 w 7317374"/>
                      <a:gd name="connsiteY4" fmla="*/ 0 h 1035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17374" h="1035050" extrusionOk="0">
                        <a:moveTo>
                          <a:pt x="0" y="0"/>
                        </a:moveTo>
                        <a:cubicBezTo>
                          <a:pt x="1556827" y="118645"/>
                          <a:pt x="4417821" y="116012"/>
                          <a:pt x="7317374" y="0"/>
                        </a:cubicBezTo>
                        <a:cubicBezTo>
                          <a:pt x="7390387" y="267751"/>
                          <a:pt x="7393262" y="584717"/>
                          <a:pt x="7317374" y="1035050"/>
                        </a:cubicBezTo>
                        <a:cubicBezTo>
                          <a:pt x="6138171" y="1169650"/>
                          <a:pt x="1034011" y="877854"/>
                          <a:pt x="0" y="1035050"/>
                        </a:cubicBezTo>
                        <a:cubicBezTo>
                          <a:pt x="-22955" y="659351"/>
                          <a:pt x="-61573" y="3452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D906703-F197-47D3-B378-1C35A485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353" y="156417"/>
            <a:ext cx="2743200" cy="365125"/>
          </a:xfrm>
        </p:spPr>
        <p:txBody>
          <a:bodyPr/>
          <a:lstStyle/>
          <a:p>
            <a:fld id="{3DED8FD6-5B8F-4B42-80AC-0030065FA82A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803D0-39FD-4CF4-A478-D15832395DE8}"/>
              </a:ext>
            </a:extLst>
          </p:cNvPr>
          <p:cNvSpPr txBox="1"/>
          <p:nvPr/>
        </p:nvSpPr>
        <p:spPr>
          <a:xfrm>
            <a:off x="807037" y="4637502"/>
            <a:ext cx="10794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  <a:cs typeface="Courier New" panose="02070309020205020404" pitchFamily="49" charset="0"/>
              </a:rPr>
              <a:t>Model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설명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주어진 텍스트에서 원래 단어를 유사한 다른 단어로 대체한 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이 대체된 단어가 원래 단어인지 아닌지를 예측 → 이 모델은 </a:t>
            </a:r>
            <a:r>
              <a:rPr lang="ko-KR" altLang="en-US" sz="2000" b="1" dirty="0"/>
              <a:t>한국어 혐오 발언 탐지에 특화됨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098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모델 개선</a:t>
            </a:r>
          </a:p>
        </p:txBody>
      </p:sp>
      <p:graphicFrame>
        <p:nvGraphicFramePr>
          <p:cNvPr id="7" name="표 21">
            <a:extLst>
              <a:ext uri="{FF2B5EF4-FFF2-40B4-BE49-F238E27FC236}">
                <a16:creationId xmlns:a16="http://schemas.microsoft.com/office/drawing/2014/main" id="{746DD374-60DF-4B54-8CE8-A7DF142A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8648"/>
              </p:ext>
            </p:extLst>
          </p:nvPr>
        </p:nvGraphicFramePr>
        <p:xfrm>
          <a:off x="960226" y="1967800"/>
          <a:ext cx="4773823" cy="425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974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hyperparameter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Value</a:t>
                      </a:r>
                      <a:endParaRPr lang="ko-KR" altLang="en-US" sz="1600" b="1" i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Batch Size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Learning Rate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3e-6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Epsilon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1e-8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22539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Epochs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00369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Dropout Rate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53792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Max Len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83302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C509F840-2BDA-410A-81C9-20EF912B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6" y="1215302"/>
            <a:ext cx="3111439" cy="59391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/>
              <a:t>하이퍼파라미터</a:t>
            </a:r>
            <a:r>
              <a:rPr lang="ko-KR" altLang="en-US" sz="2000" b="1" dirty="0"/>
              <a:t> 개선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8BBFD7-7244-4806-B400-A9F9897013D3}"/>
              </a:ext>
            </a:extLst>
          </p:cNvPr>
          <p:cNvGrpSpPr/>
          <p:nvPr/>
        </p:nvGrpSpPr>
        <p:grpSpPr>
          <a:xfrm>
            <a:off x="6991352" y="2669131"/>
            <a:ext cx="4021556" cy="2852538"/>
            <a:chOff x="6991352" y="2459223"/>
            <a:chExt cx="4021556" cy="28525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B7F896-55E4-4F52-A4BD-F5B64D5B169F}"/>
                </a:ext>
              </a:extLst>
            </p:cNvPr>
            <p:cNvSpPr txBox="1"/>
            <p:nvPr/>
          </p:nvSpPr>
          <p:spPr>
            <a:xfrm>
              <a:off x="6991353" y="2459223"/>
              <a:ext cx="4021555" cy="1008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000000"/>
                  </a:solidFill>
                  <a:latin typeface="+mj-lt"/>
                </a:rPr>
                <a:t>Transformer</a:t>
              </a: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ko-KR" sz="2400" b="1" dirty="0">
                  <a:solidFill>
                    <a:srgbClr val="000000"/>
                  </a:solidFill>
                  <a:latin typeface="+mj-lt"/>
                </a:rPr>
                <a:t>Library</a:t>
              </a: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+mj-lt"/>
                </a:rPr>
                <a:t>AutoModel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+mj-lt"/>
                </a:rPr>
                <a:t> 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+mj-lt"/>
                </a:rPr>
                <a:t>및</a:t>
              </a:r>
              <a:r>
                <a:rPr lang="en-US" altLang="ko-KR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+mj-lt"/>
                </a:rPr>
                <a:t>AutoTokenizer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+mj-lt"/>
                </a:rPr>
                <a:t>를 사용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8BDDB-A885-4E7D-906A-AB3E866999A1}"/>
                </a:ext>
              </a:extLst>
            </p:cNvPr>
            <p:cNvSpPr txBox="1"/>
            <p:nvPr/>
          </p:nvSpPr>
          <p:spPr>
            <a:xfrm>
              <a:off x="6991352" y="3887973"/>
              <a:ext cx="4021555" cy="1423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모델 구조</a:t>
              </a:r>
              <a:endParaRPr lang="en-US" altLang="ko-KR" sz="2400" b="1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0000"/>
                  </a:solidFill>
                  <a:latin typeface="+mj-lt"/>
                </a:rPr>
                <a:t>kcElectra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 Model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에 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Simple Classifier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인 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FFNN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을 붙인 형태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4CFD56B-A764-413F-8E78-0D7DFCF19FF8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3. </a:t>
            </a:r>
            <a:r>
              <a:rPr lang="ko-KR" altLang="en-US" sz="3200" b="1" dirty="0"/>
              <a:t>혐오 발언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성능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CCF149-BF3F-4D64-89E9-BE77F3A90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3259"/>
              </p:ext>
            </p:extLst>
          </p:nvPr>
        </p:nvGraphicFramePr>
        <p:xfrm>
          <a:off x="620149" y="2597359"/>
          <a:ext cx="4809101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793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2212308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성능</a:t>
                      </a:r>
                      <a:r>
                        <a:rPr lang="en-US" altLang="ko-KR" sz="1600" b="1" dirty="0"/>
                        <a:t>(micro_F1)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혐오해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88.5714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혐오해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v2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95.7143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혐오해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v3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97.1429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1E2F86-0EDD-468B-ADC9-462AAF635642}"/>
              </a:ext>
            </a:extLst>
          </p:cNvPr>
          <p:cNvSpPr txBox="1"/>
          <p:nvPr/>
        </p:nvSpPr>
        <p:spPr>
          <a:xfrm>
            <a:off x="6322595" y="1194684"/>
            <a:ext cx="402155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j-lt"/>
              </a:rPr>
              <a:t>이외에도 실험해본 </a:t>
            </a: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Model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3AC1-464F-4C56-96CF-F0577BFE37F6}"/>
              </a:ext>
            </a:extLst>
          </p:cNvPr>
          <p:cNvSpPr txBox="1"/>
          <p:nvPr/>
        </p:nvSpPr>
        <p:spPr>
          <a:xfrm>
            <a:off x="600075" y="1767171"/>
            <a:ext cx="402155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Baseline Model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1E304-FA21-4B19-BC36-F93E8B30698E}"/>
              </a:ext>
            </a:extLst>
          </p:cNvPr>
          <p:cNvSpPr txBox="1"/>
          <p:nvPr/>
        </p:nvSpPr>
        <p:spPr>
          <a:xfrm>
            <a:off x="942975" y="5059627"/>
            <a:ext cx="4105274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차례대로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+mj-lt"/>
              </a:rPr>
              <a:t>, </a:t>
            </a:r>
            <a:r>
              <a:rPr lang="en-US" altLang="ko-KR" sz="1200" b="1" u="sng" dirty="0" err="1">
                <a:solidFill>
                  <a:schemeClr val="accent3"/>
                </a:solidFill>
                <a:effectLst/>
                <a:latin typeface="+mj-lt"/>
              </a:rPr>
              <a:t>num_epochs_train</a:t>
            </a:r>
            <a:r>
              <a:rPr lang="en-US" altLang="ko-KR" sz="1200" b="1" u="sng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sz="1200" b="1" u="sng" dirty="0">
                <a:solidFill>
                  <a:schemeClr val="accent3"/>
                </a:solidFill>
                <a:effectLst/>
                <a:latin typeface="+mj-lt"/>
              </a:rPr>
              <a:t>값을 </a:t>
            </a:r>
            <a:r>
              <a:rPr lang="en-US" altLang="ko-KR" sz="1200" b="1" u="sng" dirty="0">
                <a:solidFill>
                  <a:schemeClr val="accent3"/>
                </a:solidFill>
                <a:effectLst/>
                <a:latin typeface="+mj-lt"/>
              </a:rPr>
              <a:t>10 / 8 / 6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으로 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/>
                </a:solidFill>
                <a:latin typeface="+mj-lt"/>
              </a:rPr>
              <a:t>      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조정하여 실험함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chemeClr val="accent3"/>
                </a:solidFill>
                <a:effectLst/>
                <a:latin typeface="+mj-lt"/>
              </a:rPr>
              <a:t>2.    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다른 </a:t>
            </a:r>
            <a:r>
              <a:rPr lang="ko-KR" altLang="en-US" sz="1200" b="0" dirty="0" err="1">
                <a:solidFill>
                  <a:schemeClr val="accent3"/>
                </a:solidFill>
                <a:effectLst/>
                <a:latin typeface="+mj-lt"/>
              </a:rPr>
              <a:t>하이퍼파라미터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 값은 동일함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746088-0D96-4394-92EB-9A1AEF35C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39442"/>
              </p:ext>
            </p:extLst>
          </p:nvPr>
        </p:nvGraphicFramePr>
        <p:xfrm>
          <a:off x="6439924" y="1924307"/>
          <a:ext cx="4809101" cy="3422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793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2212308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70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성능</a:t>
                      </a:r>
                      <a:r>
                        <a:rPr lang="en-US" altLang="ko-KR" sz="1600" b="1" dirty="0"/>
                        <a:t>(micro_F1)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570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Xlm-roberta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92.8571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570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95.0000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570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+ preprocessed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94.28571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570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Koelectral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-finetuned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92.1429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570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beep-</a:t>
                      </a: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kcbert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-base-hate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90.7142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3E4AF4-93B6-47F6-86C7-4F3DEC4F958B}"/>
              </a:ext>
            </a:extLst>
          </p:cNvPr>
          <p:cNvSpPr txBox="1"/>
          <p:nvPr/>
        </p:nvSpPr>
        <p:spPr>
          <a:xfrm>
            <a:off x="6401824" y="5522005"/>
            <a:ext cx="5066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xlm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roberta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-base</a:t>
            </a:r>
          </a:p>
          <a:p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2, 3. 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hegelty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KcBERT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-Base-finetuned-hate 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Courier New" panose="02070309020205020404" pitchFamily="49" charset="0"/>
              </a:rPr>
              <a:t>4. 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monologg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/koelectra-base-v3-hate-speech</a:t>
            </a:r>
          </a:p>
          <a:p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5. 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beomi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/beep-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kcbert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-base-hate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9C88CA2-FA79-46B7-A5E9-818B82A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353" y="156417"/>
            <a:ext cx="2743200" cy="365125"/>
          </a:xfrm>
        </p:spPr>
        <p:txBody>
          <a:bodyPr/>
          <a:lstStyle/>
          <a:p>
            <a:fld id="{3DED8FD6-5B8F-4B42-80AC-0030065FA82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0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BDAE72B-BE66-400E-8474-DB4387749B77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ko-KR" altLang="en-US" sz="3200" b="1" dirty="0"/>
              <a:t>리더보드 성능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391D65-AE8F-464D-90B7-97C99FBB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459484"/>
            <a:ext cx="11139237" cy="7457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A77495-4A7E-488F-A848-659C97F6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5244115"/>
            <a:ext cx="11525250" cy="694119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18A27EE8-BFFE-48B8-9005-A1A52971D082}"/>
              </a:ext>
            </a:extLst>
          </p:cNvPr>
          <p:cNvSpPr txBox="1">
            <a:spLocks/>
          </p:cNvSpPr>
          <p:nvPr/>
        </p:nvSpPr>
        <p:spPr>
          <a:xfrm>
            <a:off x="466725" y="1324010"/>
            <a:ext cx="5000626" cy="51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1 : </a:t>
            </a: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부적절한 문장에 대한</a:t>
            </a: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태도 탐지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33B1DFD4-A67A-44F1-8CB0-C3216FABD2DC}"/>
              </a:ext>
            </a:extLst>
          </p:cNvPr>
          <p:cNvSpPr txBox="1">
            <a:spLocks/>
          </p:cNvSpPr>
          <p:nvPr/>
        </p:nvSpPr>
        <p:spPr>
          <a:xfrm>
            <a:off x="466725" y="2784909"/>
            <a:ext cx="2409825" cy="55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2 :</a:t>
            </a: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함의 분석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C6359FCC-F13C-4FB2-AACC-BFFDB4E0B2F0}"/>
              </a:ext>
            </a:extLst>
          </p:cNvPr>
          <p:cNvSpPr txBox="1">
            <a:spLocks/>
          </p:cNvSpPr>
          <p:nvPr/>
        </p:nvSpPr>
        <p:spPr>
          <a:xfrm>
            <a:off x="466726" y="4677052"/>
            <a:ext cx="2857500" cy="440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Task3: </a:t>
            </a: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혐오 발언 탐지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D59EF1-0060-4F86-B09F-13047307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796385"/>
            <a:ext cx="11277600" cy="757467"/>
          </a:xfrm>
          <a:prstGeom prst="rect">
            <a:avLst/>
          </a:prstGeo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84329BE7-82D4-48D1-A561-1E1264E1F86A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0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4D6B7D-630A-44BD-8D2A-2293B155B581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ko-KR" altLang="en-US" sz="3200" b="1" dirty="0"/>
              <a:t>분석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11FCFF-04CB-4453-BF51-BEDEC0326E85}"/>
              </a:ext>
            </a:extLst>
          </p:cNvPr>
          <p:cNvCxnSpPr/>
          <p:nvPr/>
        </p:nvCxnSpPr>
        <p:spPr>
          <a:xfrm>
            <a:off x="5895975" y="1143000"/>
            <a:ext cx="0" cy="5381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C8BEA78B-AECD-4855-848F-34D0303A763D}"/>
              </a:ext>
            </a:extLst>
          </p:cNvPr>
          <p:cNvSpPr txBox="1">
            <a:spLocks/>
          </p:cNvSpPr>
          <p:nvPr/>
        </p:nvSpPr>
        <p:spPr>
          <a:xfrm>
            <a:off x="405562" y="2272753"/>
            <a:ext cx="5337511" cy="3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· 한국어 최적화 모델의 우수성</a:t>
            </a:r>
            <a:endParaRPr lang="en-US" altLang="ko-KR" sz="2000" b="1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20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한국어에 중점이 맞춰진</a:t>
            </a:r>
            <a:r>
              <a:rPr lang="en-US" altLang="ko-KR" sz="20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사전 훈련 모델이 </a:t>
            </a:r>
            <a:endParaRPr lang="en-US" altLang="ko-KR" sz="20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가장 뛰어난 성능을 보임</a:t>
            </a:r>
            <a:endParaRPr lang="en-US" altLang="ko-KR" sz="20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·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동일하거나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유사한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Task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에서의 성능</a:t>
            </a:r>
            <a:endParaRPr lang="en-US" altLang="ko-KR" sz="2000" b="1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20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유사한 </a:t>
            </a:r>
            <a:r>
              <a:rPr lang="en-US" altLang="ko-KR" sz="20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Task</a:t>
            </a:r>
            <a:r>
              <a:rPr lang="ko-KR" altLang="en-US" sz="20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에 대해 훈련된 모델</a:t>
            </a:r>
            <a:r>
              <a:rPr lang="ko-KR" altLang="en-US" sz="20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이 </a:t>
            </a:r>
            <a:endParaRPr lang="en-US" altLang="ko-KR" sz="20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비교적 좋은 성능을 보임</a:t>
            </a:r>
            <a:endParaRPr lang="en-US" altLang="ko-KR" sz="20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85D0F32-B478-4A46-9B4A-8B5425B4B757}"/>
              </a:ext>
            </a:extLst>
          </p:cNvPr>
          <p:cNvSpPr txBox="1">
            <a:spLocks/>
          </p:cNvSpPr>
          <p:nvPr/>
        </p:nvSpPr>
        <p:spPr>
          <a:xfrm>
            <a:off x="6492037" y="2272753"/>
            <a:ext cx="5176083" cy="3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9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· </a:t>
            </a:r>
            <a:r>
              <a:rPr lang="en-US" altLang="ko-KR" sz="1900" b="1" dirty="0" err="1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OverFitting</a:t>
            </a:r>
            <a:r>
              <a:rPr lang="ko-KR" altLang="en-US" sz="19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의 발생</a:t>
            </a:r>
            <a:endParaRPr lang="en-US" altLang="ko-KR" sz="1900" b="1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en-US" altLang="ko-KR" sz="19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Train</a:t>
            </a:r>
            <a:r>
              <a:rPr lang="ko-KR" altLang="en-US" sz="19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 </a:t>
            </a:r>
            <a:r>
              <a:rPr lang="en-US" altLang="ko-KR" sz="19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Epoch</a:t>
            </a:r>
            <a:r>
              <a:rPr lang="ko-KR" altLang="en-US" sz="19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가 증가함</a:t>
            </a:r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에 따라</a:t>
            </a:r>
            <a:r>
              <a:rPr lang="en-US" altLang="ko-KR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모델이 훈련 </a:t>
            </a:r>
            <a:endParaRPr lang="en-US" altLang="ko-KR" sz="19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데이터에 </a:t>
            </a:r>
            <a:r>
              <a:rPr lang="ko-KR" altLang="en-US" sz="1900" b="1" dirty="0" err="1">
                <a:solidFill>
                  <a:srgbClr val="00206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과적합되는</a:t>
            </a:r>
            <a:r>
              <a:rPr lang="ko-KR" altLang="en-US" sz="1900" b="1" dirty="0">
                <a:solidFill>
                  <a:srgbClr val="00206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 현상이 발생</a:t>
            </a:r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함</a:t>
            </a:r>
            <a:endParaRPr lang="en-US" altLang="ko-KR" sz="19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이로 인해</a:t>
            </a:r>
            <a:r>
              <a:rPr lang="en-US" altLang="ko-KR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, test data</a:t>
            </a:r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에 대해 성능이 저하됨</a:t>
            </a:r>
            <a:endParaRPr lang="en-US" altLang="ko-KR" sz="19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endParaRPr lang="en-US" altLang="ko-KR" sz="1900" b="1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19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·</a:t>
            </a:r>
            <a:r>
              <a:rPr lang="en-US" altLang="ko-KR" sz="19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 </a:t>
            </a:r>
            <a:r>
              <a:rPr lang="ko-KR" altLang="en-US" sz="1900" b="1" dirty="0" err="1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전처리</a:t>
            </a:r>
            <a:r>
              <a:rPr lang="ko-KR" altLang="en-US" sz="1900" b="1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 </a:t>
            </a:r>
            <a:endParaRPr lang="en-US" altLang="ko-KR" sz="1900" b="1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1900" b="1" dirty="0">
                <a:solidFill>
                  <a:srgbClr val="C00000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정보 손실 </a:t>
            </a:r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및 부적절한 데이터 처리로 인해</a:t>
            </a:r>
            <a:endParaRPr lang="en-US" altLang="ko-KR" sz="19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  <a:p>
            <a:pPr algn="l"/>
            <a:r>
              <a:rPr lang="ko-KR" altLang="en-US" sz="1900" dirty="0">
                <a:solidFill>
                  <a:schemeClr val="tx1"/>
                </a:solidFill>
                <a:latin typeface="+mn-lt"/>
                <a:ea typeface="D2Coding" panose="020B0609020101020101" pitchFamily="49" charset="-127"/>
                <a:cs typeface="Helvetica" panose="020B0604020202020204" pitchFamily="34" charset="0"/>
              </a:rPr>
              <a:t>모델의 성능이 저하된 것으로 추측됨</a:t>
            </a:r>
            <a:endParaRPr lang="en-US" altLang="ko-KR" sz="1900" dirty="0">
              <a:solidFill>
                <a:schemeClr val="tx1"/>
              </a:solidFill>
              <a:latin typeface="+mn-lt"/>
              <a:ea typeface="D2Coding" panose="020B0609020101020101" pitchFamily="49" charset="-127"/>
              <a:cs typeface="Helvetica" panose="020B0604020202020204" pitchFamily="34" charset="0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68BFBE4E-45C5-44F6-827D-B036E1DA78B2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FA146-8391-47D1-B4A9-13A68511D35C}"/>
              </a:ext>
            </a:extLst>
          </p:cNvPr>
          <p:cNvSpPr txBox="1"/>
          <p:nvPr/>
        </p:nvSpPr>
        <p:spPr>
          <a:xfrm>
            <a:off x="597322" y="1352093"/>
            <a:ext cx="4406059" cy="5749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Pre-Trained Model </a:t>
            </a:r>
            <a:r>
              <a:rPr lang="ko-KR" altLang="en-US" sz="2400" b="1" dirty="0">
                <a:solidFill>
                  <a:srgbClr val="000000"/>
                </a:solidFill>
                <a:latin typeface="+mj-lt"/>
              </a:rPr>
              <a:t>실험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8BCAC8-252F-49E7-AF57-0703F0DBD2F5}"/>
              </a:ext>
            </a:extLst>
          </p:cNvPr>
          <p:cNvSpPr/>
          <p:nvPr/>
        </p:nvSpPr>
        <p:spPr>
          <a:xfrm>
            <a:off x="530647" y="1293737"/>
            <a:ext cx="4406054" cy="69167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21602128">
                  <a:custGeom>
                    <a:avLst/>
                    <a:gdLst>
                      <a:gd name="connsiteX0" fmla="*/ 0 w 4406054"/>
                      <a:gd name="connsiteY0" fmla="*/ 0 h 691679"/>
                      <a:gd name="connsiteX1" fmla="*/ 585376 w 4406054"/>
                      <a:gd name="connsiteY1" fmla="*/ 0 h 691679"/>
                      <a:gd name="connsiteX2" fmla="*/ 1126691 w 4406054"/>
                      <a:gd name="connsiteY2" fmla="*/ 0 h 691679"/>
                      <a:gd name="connsiteX3" fmla="*/ 1712067 w 4406054"/>
                      <a:gd name="connsiteY3" fmla="*/ 0 h 691679"/>
                      <a:gd name="connsiteX4" fmla="*/ 2297442 w 4406054"/>
                      <a:gd name="connsiteY4" fmla="*/ 0 h 691679"/>
                      <a:gd name="connsiteX5" fmla="*/ 2882818 w 4406054"/>
                      <a:gd name="connsiteY5" fmla="*/ 0 h 691679"/>
                      <a:gd name="connsiteX6" fmla="*/ 3468194 w 4406054"/>
                      <a:gd name="connsiteY6" fmla="*/ 0 h 691679"/>
                      <a:gd name="connsiteX7" fmla="*/ 4406054 w 4406054"/>
                      <a:gd name="connsiteY7" fmla="*/ 0 h 691679"/>
                      <a:gd name="connsiteX8" fmla="*/ 4406054 w 4406054"/>
                      <a:gd name="connsiteY8" fmla="*/ 691679 h 691679"/>
                      <a:gd name="connsiteX9" fmla="*/ 3732557 w 4406054"/>
                      <a:gd name="connsiteY9" fmla="*/ 691679 h 691679"/>
                      <a:gd name="connsiteX10" fmla="*/ 3147181 w 4406054"/>
                      <a:gd name="connsiteY10" fmla="*/ 691679 h 691679"/>
                      <a:gd name="connsiteX11" fmla="*/ 2649927 w 4406054"/>
                      <a:gd name="connsiteY11" fmla="*/ 691679 h 691679"/>
                      <a:gd name="connsiteX12" fmla="*/ 2152672 w 4406054"/>
                      <a:gd name="connsiteY12" fmla="*/ 691679 h 691679"/>
                      <a:gd name="connsiteX13" fmla="*/ 1523236 w 4406054"/>
                      <a:gd name="connsiteY13" fmla="*/ 691679 h 691679"/>
                      <a:gd name="connsiteX14" fmla="*/ 805678 w 4406054"/>
                      <a:gd name="connsiteY14" fmla="*/ 691679 h 691679"/>
                      <a:gd name="connsiteX15" fmla="*/ 0 w 4406054"/>
                      <a:gd name="connsiteY15" fmla="*/ 691679 h 691679"/>
                      <a:gd name="connsiteX16" fmla="*/ 0 w 4406054"/>
                      <a:gd name="connsiteY16" fmla="*/ 0 h 691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06054" h="691679" extrusionOk="0">
                        <a:moveTo>
                          <a:pt x="0" y="0"/>
                        </a:moveTo>
                        <a:cubicBezTo>
                          <a:pt x="162100" y="-18599"/>
                          <a:pt x="380865" y="-21781"/>
                          <a:pt x="585376" y="0"/>
                        </a:cubicBezTo>
                        <a:cubicBezTo>
                          <a:pt x="789887" y="21781"/>
                          <a:pt x="877973" y="2662"/>
                          <a:pt x="1126691" y="0"/>
                        </a:cubicBezTo>
                        <a:cubicBezTo>
                          <a:pt x="1375409" y="-2662"/>
                          <a:pt x="1493838" y="14436"/>
                          <a:pt x="1712067" y="0"/>
                        </a:cubicBezTo>
                        <a:cubicBezTo>
                          <a:pt x="1930296" y="-14436"/>
                          <a:pt x="2067290" y="4840"/>
                          <a:pt x="2297442" y="0"/>
                        </a:cubicBezTo>
                        <a:cubicBezTo>
                          <a:pt x="2527595" y="-4840"/>
                          <a:pt x="2637928" y="-9657"/>
                          <a:pt x="2882818" y="0"/>
                        </a:cubicBezTo>
                        <a:cubicBezTo>
                          <a:pt x="3127708" y="9657"/>
                          <a:pt x="3180782" y="14079"/>
                          <a:pt x="3468194" y="0"/>
                        </a:cubicBezTo>
                        <a:cubicBezTo>
                          <a:pt x="3755606" y="-14079"/>
                          <a:pt x="3945991" y="-1077"/>
                          <a:pt x="4406054" y="0"/>
                        </a:cubicBezTo>
                        <a:cubicBezTo>
                          <a:pt x="4411640" y="295139"/>
                          <a:pt x="4427613" y="409723"/>
                          <a:pt x="4406054" y="691679"/>
                        </a:cubicBezTo>
                        <a:cubicBezTo>
                          <a:pt x="4154376" y="716342"/>
                          <a:pt x="3911901" y="693771"/>
                          <a:pt x="3732557" y="691679"/>
                        </a:cubicBezTo>
                        <a:cubicBezTo>
                          <a:pt x="3553213" y="689587"/>
                          <a:pt x="3386855" y="670012"/>
                          <a:pt x="3147181" y="691679"/>
                        </a:cubicBezTo>
                        <a:cubicBezTo>
                          <a:pt x="2907507" y="713346"/>
                          <a:pt x="2875810" y="667025"/>
                          <a:pt x="2649927" y="691679"/>
                        </a:cubicBezTo>
                        <a:cubicBezTo>
                          <a:pt x="2424044" y="716333"/>
                          <a:pt x="2374158" y="709099"/>
                          <a:pt x="2152672" y="691679"/>
                        </a:cubicBezTo>
                        <a:cubicBezTo>
                          <a:pt x="1931187" y="674259"/>
                          <a:pt x="1831428" y="671277"/>
                          <a:pt x="1523236" y="691679"/>
                        </a:cubicBezTo>
                        <a:cubicBezTo>
                          <a:pt x="1215044" y="712081"/>
                          <a:pt x="1083187" y="720913"/>
                          <a:pt x="805678" y="691679"/>
                        </a:cubicBezTo>
                        <a:cubicBezTo>
                          <a:pt x="528169" y="662445"/>
                          <a:pt x="287552" y="673266"/>
                          <a:pt x="0" y="691679"/>
                        </a:cubicBezTo>
                        <a:cubicBezTo>
                          <a:pt x="-22979" y="396810"/>
                          <a:pt x="-17277" y="1407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0C80A-4AFC-4CA7-9DD2-E7996F4AA5DC}"/>
              </a:ext>
            </a:extLst>
          </p:cNvPr>
          <p:cNvSpPr txBox="1"/>
          <p:nvPr/>
        </p:nvSpPr>
        <p:spPr>
          <a:xfrm>
            <a:off x="6296026" y="1352093"/>
            <a:ext cx="30956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j-lt"/>
              </a:rPr>
              <a:t>모델 개선 실험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11519B-3795-4DCA-9428-BEE719CB473B}"/>
              </a:ext>
            </a:extLst>
          </p:cNvPr>
          <p:cNvSpPr/>
          <p:nvPr/>
        </p:nvSpPr>
        <p:spPr>
          <a:xfrm>
            <a:off x="6456453" y="1293737"/>
            <a:ext cx="2724150" cy="69167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21602128">
                  <a:custGeom>
                    <a:avLst/>
                    <a:gdLst>
                      <a:gd name="connsiteX0" fmla="*/ 0 w 4406054"/>
                      <a:gd name="connsiteY0" fmla="*/ 0 h 691679"/>
                      <a:gd name="connsiteX1" fmla="*/ 585376 w 4406054"/>
                      <a:gd name="connsiteY1" fmla="*/ 0 h 691679"/>
                      <a:gd name="connsiteX2" fmla="*/ 1126691 w 4406054"/>
                      <a:gd name="connsiteY2" fmla="*/ 0 h 691679"/>
                      <a:gd name="connsiteX3" fmla="*/ 1712067 w 4406054"/>
                      <a:gd name="connsiteY3" fmla="*/ 0 h 691679"/>
                      <a:gd name="connsiteX4" fmla="*/ 2297442 w 4406054"/>
                      <a:gd name="connsiteY4" fmla="*/ 0 h 691679"/>
                      <a:gd name="connsiteX5" fmla="*/ 2882818 w 4406054"/>
                      <a:gd name="connsiteY5" fmla="*/ 0 h 691679"/>
                      <a:gd name="connsiteX6" fmla="*/ 3468194 w 4406054"/>
                      <a:gd name="connsiteY6" fmla="*/ 0 h 691679"/>
                      <a:gd name="connsiteX7" fmla="*/ 4406054 w 4406054"/>
                      <a:gd name="connsiteY7" fmla="*/ 0 h 691679"/>
                      <a:gd name="connsiteX8" fmla="*/ 4406054 w 4406054"/>
                      <a:gd name="connsiteY8" fmla="*/ 691679 h 691679"/>
                      <a:gd name="connsiteX9" fmla="*/ 3732557 w 4406054"/>
                      <a:gd name="connsiteY9" fmla="*/ 691679 h 691679"/>
                      <a:gd name="connsiteX10" fmla="*/ 3147181 w 4406054"/>
                      <a:gd name="connsiteY10" fmla="*/ 691679 h 691679"/>
                      <a:gd name="connsiteX11" fmla="*/ 2649927 w 4406054"/>
                      <a:gd name="connsiteY11" fmla="*/ 691679 h 691679"/>
                      <a:gd name="connsiteX12" fmla="*/ 2152672 w 4406054"/>
                      <a:gd name="connsiteY12" fmla="*/ 691679 h 691679"/>
                      <a:gd name="connsiteX13" fmla="*/ 1523236 w 4406054"/>
                      <a:gd name="connsiteY13" fmla="*/ 691679 h 691679"/>
                      <a:gd name="connsiteX14" fmla="*/ 805678 w 4406054"/>
                      <a:gd name="connsiteY14" fmla="*/ 691679 h 691679"/>
                      <a:gd name="connsiteX15" fmla="*/ 0 w 4406054"/>
                      <a:gd name="connsiteY15" fmla="*/ 691679 h 691679"/>
                      <a:gd name="connsiteX16" fmla="*/ 0 w 4406054"/>
                      <a:gd name="connsiteY16" fmla="*/ 0 h 691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06054" h="691679" extrusionOk="0">
                        <a:moveTo>
                          <a:pt x="0" y="0"/>
                        </a:moveTo>
                        <a:cubicBezTo>
                          <a:pt x="162100" y="-18599"/>
                          <a:pt x="380865" y="-21781"/>
                          <a:pt x="585376" y="0"/>
                        </a:cubicBezTo>
                        <a:cubicBezTo>
                          <a:pt x="789887" y="21781"/>
                          <a:pt x="877973" y="2662"/>
                          <a:pt x="1126691" y="0"/>
                        </a:cubicBezTo>
                        <a:cubicBezTo>
                          <a:pt x="1375409" y="-2662"/>
                          <a:pt x="1493838" y="14436"/>
                          <a:pt x="1712067" y="0"/>
                        </a:cubicBezTo>
                        <a:cubicBezTo>
                          <a:pt x="1930296" y="-14436"/>
                          <a:pt x="2067290" y="4840"/>
                          <a:pt x="2297442" y="0"/>
                        </a:cubicBezTo>
                        <a:cubicBezTo>
                          <a:pt x="2527595" y="-4840"/>
                          <a:pt x="2637928" y="-9657"/>
                          <a:pt x="2882818" y="0"/>
                        </a:cubicBezTo>
                        <a:cubicBezTo>
                          <a:pt x="3127708" y="9657"/>
                          <a:pt x="3180782" y="14079"/>
                          <a:pt x="3468194" y="0"/>
                        </a:cubicBezTo>
                        <a:cubicBezTo>
                          <a:pt x="3755606" y="-14079"/>
                          <a:pt x="3945991" y="-1077"/>
                          <a:pt x="4406054" y="0"/>
                        </a:cubicBezTo>
                        <a:cubicBezTo>
                          <a:pt x="4411640" y="295139"/>
                          <a:pt x="4427613" y="409723"/>
                          <a:pt x="4406054" y="691679"/>
                        </a:cubicBezTo>
                        <a:cubicBezTo>
                          <a:pt x="4154376" y="716342"/>
                          <a:pt x="3911901" y="693771"/>
                          <a:pt x="3732557" y="691679"/>
                        </a:cubicBezTo>
                        <a:cubicBezTo>
                          <a:pt x="3553213" y="689587"/>
                          <a:pt x="3386855" y="670012"/>
                          <a:pt x="3147181" y="691679"/>
                        </a:cubicBezTo>
                        <a:cubicBezTo>
                          <a:pt x="2907507" y="713346"/>
                          <a:pt x="2875810" y="667025"/>
                          <a:pt x="2649927" y="691679"/>
                        </a:cubicBezTo>
                        <a:cubicBezTo>
                          <a:pt x="2424044" y="716333"/>
                          <a:pt x="2374158" y="709099"/>
                          <a:pt x="2152672" y="691679"/>
                        </a:cubicBezTo>
                        <a:cubicBezTo>
                          <a:pt x="1931187" y="674259"/>
                          <a:pt x="1831428" y="671277"/>
                          <a:pt x="1523236" y="691679"/>
                        </a:cubicBezTo>
                        <a:cubicBezTo>
                          <a:pt x="1215044" y="712081"/>
                          <a:pt x="1083187" y="720913"/>
                          <a:pt x="805678" y="691679"/>
                        </a:cubicBezTo>
                        <a:cubicBezTo>
                          <a:pt x="528169" y="662445"/>
                          <a:pt x="287552" y="673266"/>
                          <a:pt x="0" y="691679"/>
                        </a:cubicBezTo>
                        <a:cubicBezTo>
                          <a:pt x="-22979" y="396810"/>
                          <a:pt x="-17277" y="1407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071E00E-AB35-4554-8914-4C71D69C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/>
          <a:lstStyle/>
          <a:p>
            <a:r>
              <a:rPr lang="en-US" altLang="ko-KR" b="1"/>
              <a:t>End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04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과제 파악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DF56D40-7471-426F-BED3-9A3C0563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13" y="1716162"/>
            <a:ext cx="2498558" cy="59391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/>
              <a:t>1. </a:t>
            </a:r>
            <a:r>
              <a:rPr lang="ko-KR" altLang="en-US" sz="2400" b="1" dirty="0"/>
              <a:t>과제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61BA99-A28E-481A-A778-5F24961DBE09}"/>
              </a:ext>
            </a:extLst>
          </p:cNvPr>
          <p:cNvSpPr txBox="1">
            <a:spLocks/>
          </p:cNvSpPr>
          <p:nvPr/>
        </p:nvSpPr>
        <p:spPr>
          <a:xfrm>
            <a:off x="347913" y="4003864"/>
            <a:ext cx="2498558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400" b="1" dirty="0"/>
              <a:t>2. </a:t>
            </a:r>
            <a:r>
              <a:rPr lang="ko-KR" altLang="en-US" sz="2400" b="1" dirty="0"/>
              <a:t>과제 정의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599BF5-5C8C-410F-84E8-DE8C4E51BFD9}"/>
              </a:ext>
            </a:extLst>
          </p:cNvPr>
          <p:cNvSpPr txBox="1">
            <a:spLocks/>
          </p:cNvSpPr>
          <p:nvPr/>
        </p:nvSpPr>
        <p:spPr>
          <a:xfrm>
            <a:off x="347913" y="2414907"/>
            <a:ext cx="11496172" cy="958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3200" dirty="0"/>
              <a:t>부적절한 문장에 대한 태도 탐지 과제는 부적절하게 표현된 문장 표현의 문맥상 </a:t>
            </a:r>
            <a:r>
              <a:rPr lang="ko-KR" altLang="en-US" sz="3200" b="1" dirty="0">
                <a:solidFill>
                  <a:srgbClr val="C00000"/>
                </a:solidFill>
              </a:rPr>
              <a:t>긍정적 또는 부정적 태도를 판단하여</a:t>
            </a:r>
            <a:r>
              <a:rPr lang="en-US" altLang="ko-KR" sz="3200" b="1" dirty="0">
                <a:solidFill>
                  <a:srgbClr val="C00000"/>
                </a:solidFill>
              </a:rPr>
              <a:t> </a:t>
            </a:r>
            <a:r>
              <a:rPr lang="ko-KR" altLang="en-US" sz="3200" b="1" dirty="0">
                <a:solidFill>
                  <a:srgbClr val="C00000"/>
                </a:solidFill>
              </a:rPr>
              <a:t>분류하는 작업</a:t>
            </a:r>
            <a:r>
              <a:rPr lang="ko-KR" altLang="en-US" sz="3200" dirty="0"/>
              <a:t>이다</a:t>
            </a:r>
            <a:r>
              <a:rPr lang="en-US" altLang="ko-KR" sz="32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C3EB1A2-B527-4A19-8066-27E8E5DFD855}"/>
              </a:ext>
            </a:extLst>
          </p:cNvPr>
          <p:cNvSpPr txBox="1">
            <a:spLocks/>
          </p:cNvSpPr>
          <p:nvPr/>
        </p:nvSpPr>
        <p:spPr>
          <a:xfrm>
            <a:off x="347913" y="4612747"/>
            <a:ext cx="11496173" cy="140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200" dirty="0"/>
              <a:t>최종적인 성능 평가는 모델이 예측한 라벨과 실제 라벨 간의 일치 정도를 바탕으로</a:t>
            </a:r>
            <a:r>
              <a:rPr lang="en-US" altLang="ko-KR" sz="2200" dirty="0"/>
              <a:t>, </a:t>
            </a:r>
            <a:r>
              <a:rPr lang="ko-KR" altLang="en-US" sz="2200" dirty="0"/>
              <a:t>전체 </a:t>
            </a:r>
            <a:endParaRPr lang="en-US" altLang="ko-KR" sz="2200" dirty="0"/>
          </a:p>
          <a:p>
            <a:pPr algn="l">
              <a:lnSpc>
                <a:spcPct val="150000"/>
              </a:lnSpc>
            </a:pPr>
            <a:r>
              <a:rPr lang="ko-KR" altLang="en-US" sz="2200" dirty="0"/>
              <a:t>결과에 대한 </a:t>
            </a:r>
            <a:r>
              <a:rPr lang="en-US" altLang="ko-KR" sz="2200" b="1" dirty="0">
                <a:solidFill>
                  <a:srgbClr val="C00000"/>
                </a:solidFill>
              </a:rPr>
              <a:t>Micro F1-Score</a:t>
            </a:r>
            <a:r>
              <a:rPr lang="ko-KR" altLang="en-US" sz="2200" b="1" dirty="0">
                <a:solidFill>
                  <a:srgbClr val="C00000"/>
                </a:solidFill>
              </a:rPr>
              <a:t>과 </a:t>
            </a:r>
            <a:r>
              <a:rPr lang="en-US" altLang="ko-KR" sz="2200" b="1" dirty="0">
                <a:solidFill>
                  <a:srgbClr val="C00000"/>
                </a:solidFill>
              </a:rPr>
              <a:t>Macro F1-Score</a:t>
            </a:r>
            <a:r>
              <a:rPr lang="ko-KR" altLang="en-US" sz="2200" b="1" dirty="0">
                <a:solidFill>
                  <a:srgbClr val="C00000"/>
                </a:solidFill>
              </a:rPr>
              <a:t>의 평균을 계산하여 </a:t>
            </a:r>
            <a:r>
              <a:rPr lang="ko-KR" altLang="en-US" sz="2200" dirty="0"/>
              <a:t>진행된다</a:t>
            </a:r>
            <a:r>
              <a:rPr lang="en-US" altLang="ko-KR" sz="2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200" dirty="0"/>
              <a:t>각 입력 문장에 대해 </a:t>
            </a:r>
            <a:r>
              <a:rPr lang="en-US" altLang="ko-KR" sz="2200" b="1" dirty="0">
                <a:solidFill>
                  <a:srgbClr val="0070C0"/>
                </a:solidFill>
              </a:rPr>
              <a:t>“</a:t>
            </a:r>
            <a:r>
              <a:rPr lang="ko-KR" altLang="en-US" sz="2200" b="1" dirty="0">
                <a:solidFill>
                  <a:srgbClr val="0070C0"/>
                </a:solidFill>
              </a:rPr>
              <a:t>부정적</a:t>
            </a:r>
            <a:r>
              <a:rPr lang="en-US" altLang="ko-KR" sz="2200" b="1" dirty="0">
                <a:solidFill>
                  <a:srgbClr val="0070C0"/>
                </a:solidFill>
              </a:rPr>
              <a:t>” </a:t>
            </a:r>
            <a:r>
              <a:rPr lang="ko-KR" altLang="en-US" sz="2200" b="1" dirty="0">
                <a:solidFill>
                  <a:srgbClr val="0070C0"/>
                </a:solidFill>
              </a:rPr>
              <a:t>혹은 </a:t>
            </a:r>
            <a:r>
              <a:rPr lang="en-US" altLang="ko-KR" sz="2200" b="1" dirty="0">
                <a:solidFill>
                  <a:srgbClr val="0070C0"/>
                </a:solidFill>
              </a:rPr>
              <a:t>“</a:t>
            </a:r>
            <a:r>
              <a:rPr lang="ko-KR" altLang="en-US" sz="2200" b="1" dirty="0">
                <a:solidFill>
                  <a:srgbClr val="0070C0"/>
                </a:solidFill>
              </a:rPr>
              <a:t>긍정적</a:t>
            </a:r>
            <a:r>
              <a:rPr lang="en-US" altLang="ko-KR" sz="2200" b="1" dirty="0">
                <a:solidFill>
                  <a:srgbClr val="0070C0"/>
                </a:solidFill>
              </a:rPr>
              <a:t>“ </a:t>
            </a:r>
            <a:r>
              <a:rPr lang="ko-KR" altLang="en-US" sz="2200" b="1" dirty="0">
                <a:solidFill>
                  <a:srgbClr val="0070C0"/>
                </a:solidFill>
              </a:rPr>
              <a:t>라벨로 분류하고</a:t>
            </a:r>
            <a:r>
              <a:rPr lang="en-US" altLang="ko-KR" sz="2200" dirty="0"/>
              <a:t>, F1-Score</a:t>
            </a:r>
            <a:r>
              <a:rPr lang="ko-KR" altLang="en-US" sz="2200" dirty="0"/>
              <a:t>를 평가 점수로 제공한다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9B1C7A12-1536-4B43-AEB7-08655A60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353" y="156417"/>
            <a:ext cx="2743200" cy="365125"/>
          </a:xfrm>
        </p:spPr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데이터 분석</a:t>
            </a:r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E1573637-09B1-45DC-A57C-E51130E2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71570"/>
              </p:ext>
            </p:extLst>
          </p:nvPr>
        </p:nvGraphicFramePr>
        <p:xfrm>
          <a:off x="7808702" y="1548060"/>
          <a:ext cx="4103838" cy="1483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6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145732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370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개수</a:t>
                      </a:r>
                      <a:endParaRPr lang="ko-KR" alt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긍정 </a:t>
                      </a:r>
                      <a:r>
                        <a:rPr lang="en-US" altLang="ko-KR" sz="1600" b="1" dirty="0"/>
                        <a:t>Class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10,005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부정 </a:t>
                      </a:r>
                      <a:r>
                        <a:rPr lang="en-US" altLang="ko-KR" sz="1600" b="1" dirty="0"/>
                        <a:t>Class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2,985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총 데이터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12,990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22539"/>
                  </a:ext>
                </a:extLst>
              </a:tr>
            </a:tbl>
          </a:graphicData>
        </a:graphic>
      </p:graphicFrame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14B1502B-BE26-4D56-A3DA-B24482BC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54538"/>
              </p:ext>
            </p:extLst>
          </p:nvPr>
        </p:nvGraphicFramePr>
        <p:xfrm>
          <a:off x="7808702" y="4734602"/>
          <a:ext cx="4103838" cy="103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6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145732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3453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개수</a:t>
                      </a:r>
                      <a:endParaRPr lang="ko-KR" altLang="en-US" sz="1600" b="1" i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345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평균 데이터 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23.72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345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토큰 평균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9.30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226CB301-DE2C-47D8-A57E-D9540009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60" y="1002015"/>
            <a:ext cx="3111439" cy="59391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데이터 형식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7FE4BFE-DD9E-48CF-A058-00116BBA5831}"/>
              </a:ext>
            </a:extLst>
          </p:cNvPr>
          <p:cNvSpPr txBox="1">
            <a:spLocks/>
          </p:cNvSpPr>
          <p:nvPr/>
        </p:nvSpPr>
        <p:spPr>
          <a:xfrm>
            <a:off x="431860" y="3290023"/>
            <a:ext cx="3031457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/>
              <a:t>2. </a:t>
            </a:r>
            <a:r>
              <a:rPr lang="ko-KR" altLang="en-US" sz="2000" b="1" dirty="0"/>
              <a:t>데이터 길이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7C26B7-33B9-4DE2-9A31-E57CF93A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9460"/>
            <a:ext cx="6108032" cy="274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3C7E8D-C0B0-482A-A784-3B74EA99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5" y="1592082"/>
            <a:ext cx="6975565" cy="1395113"/>
          </a:xfrm>
          <a:prstGeom prst="rect">
            <a:avLst/>
          </a:prstGeo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BC928E5E-8B29-4A3B-B0F7-CF9E471E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353" y="156417"/>
            <a:ext cx="2743200" cy="365125"/>
          </a:xfrm>
        </p:spPr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15062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524E507-FEB0-4164-B44B-195F04667B15}"/>
              </a:ext>
            </a:extLst>
          </p:cNvPr>
          <p:cNvSpPr txBox="1">
            <a:spLocks/>
          </p:cNvSpPr>
          <p:nvPr/>
        </p:nvSpPr>
        <p:spPr>
          <a:xfrm>
            <a:off x="934474" y="5961749"/>
            <a:ext cx="8819126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※ </a:t>
            </a:r>
            <a:r>
              <a:rPr lang="ko-KR" altLang="en-US" sz="2000" b="1" dirty="0">
                <a:solidFill>
                  <a:srgbClr val="0070C0"/>
                </a:solidFill>
              </a:rPr>
              <a:t>여러 모델로 훈련을 시켰으며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그 중 성능이 가장 좋은 모델을 </a:t>
            </a:r>
            <a:r>
              <a:rPr lang="en-US" altLang="ko-KR" sz="2000" b="1" dirty="0">
                <a:solidFill>
                  <a:srgbClr val="0070C0"/>
                </a:solidFill>
              </a:rPr>
              <a:t>baseline Model</a:t>
            </a:r>
            <a:r>
              <a:rPr lang="ko-KR" altLang="en-US" sz="2000" b="1" dirty="0">
                <a:solidFill>
                  <a:srgbClr val="0070C0"/>
                </a:solidFill>
              </a:rPr>
              <a:t>로 선택함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C65EE63-9352-47B3-9F02-0BAF47471370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50CC832-BE1F-41FB-8EA2-C8B4643D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62564"/>
              </p:ext>
            </p:extLst>
          </p:nvPr>
        </p:nvGraphicFramePr>
        <p:xfrm>
          <a:off x="934474" y="1352806"/>
          <a:ext cx="8819126" cy="4336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51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639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기존의 </a:t>
                      </a: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Roberta </a:t>
                      </a:r>
                      <a:r>
                        <a:rPr lang="ko-KR" altLang="en-US" sz="1600" dirty="0"/>
                        <a:t>모델을 기반으로 하여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감성 분석에 좋은 성능을 보임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Kcelectra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Electra</a:t>
                      </a:r>
                      <a:r>
                        <a:rPr lang="ko-KR" altLang="en-US" sz="1600" dirty="0"/>
                        <a:t>를 기반으로 하여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데이터로 훈련된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707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sentiment-analysis-with-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klue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KLUE </a:t>
                      </a:r>
                      <a:r>
                        <a:rPr lang="ko-KR" altLang="en-US" sz="1600" dirty="0"/>
                        <a:t>벤치마크를 기반으로 한 </a:t>
                      </a: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감성 분석에 특화됨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-base-multilingual-cased-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nsmc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NSMC </a:t>
                      </a:r>
                      <a:r>
                        <a:rPr lang="ko-KR" altLang="en-US" sz="1600" dirty="0"/>
                        <a:t>데이터셋으로 학습한 </a:t>
                      </a: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영화 리뷰 감성 분석에 특화됨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Koelectra-base-v3-sentiment-analysis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Electra </a:t>
                      </a:r>
                      <a:r>
                        <a:rPr lang="ko-KR" altLang="en-US" sz="1600" dirty="0"/>
                        <a:t>모델 기반으로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감정 분석에 특화됨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9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15062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524E507-FEB0-4164-B44B-195F04667B15}"/>
              </a:ext>
            </a:extLst>
          </p:cNvPr>
          <p:cNvSpPr txBox="1">
            <a:spLocks/>
          </p:cNvSpPr>
          <p:nvPr/>
        </p:nvSpPr>
        <p:spPr>
          <a:xfrm>
            <a:off x="934474" y="5961749"/>
            <a:ext cx="8819126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※ </a:t>
            </a:r>
            <a:r>
              <a:rPr lang="ko-KR" altLang="en-US" sz="2000" b="1" dirty="0">
                <a:solidFill>
                  <a:srgbClr val="0070C0"/>
                </a:solidFill>
              </a:rPr>
              <a:t>여러 모델로 훈련을 시켰으며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그 중 성능이 가장 좋은 모델을 </a:t>
            </a:r>
            <a:r>
              <a:rPr lang="en-US" altLang="ko-KR" sz="2000" b="1" dirty="0">
                <a:solidFill>
                  <a:srgbClr val="0070C0"/>
                </a:solidFill>
              </a:rPr>
              <a:t>baseline Model</a:t>
            </a:r>
            <a:r>
              <a:rPr lang="ko-KR" altLang="en-US" sz="2000" b="1" dirty="0">
                <a:solidFill>
                  <a:srgbClr val="0070C0"/>
                </a:solidFill>
              </a:rPr>
              <a:t>로 선택함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C65EE63-9352-47B3-9F02-0BAF47471370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50CC832-BE1F-41FB-8EA2-C8B4643D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7446"/>
              </p:ext>
            </p:extLst>
          </p:nvPr>
        </p:nvGraphicFramePr>
        <p:xfrm>
          <a:off x="934474" y="1352806"/>
          <a:ext cx="8819126" cy="4336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51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5819775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639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기존의 </a:t>
                      </a: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Roberta </a:t>
                      </a:r>
                      <a:r>
                        <a:rPr lang="ko-KR" altLang="en-US" sz="1600" dirty="0"/>
                        <a:t>모델을 기반으로 하여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감성 분석에 좋은 성능을 보임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767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Kcelectra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/>
                        <a:t>Electra</a:t>
                      </a:r>
                      <a:r>
                        <a:rPr lang="ko-KR" altLang="en-US" sz="1600" b="1" dirty="0"/>
                        <a:t>를 기반으로 하여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한국어 데이터로 훈련된 모델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707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sentiment-analysis-with-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klue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KLUE </a:t>
                      </a:r>
                      <a:r>
                        <a:rPr lang="ko-KR" altLang="en-US" sz="1600" dirty="0"/>
                        <a:t>벤치마크를 기반으로 한 </a:t>
                      </a: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감성 분석에 특화됨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-base-multilingual-cased-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nsmc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NSMC </a:t>
                      </a:r>
                      <a:r>
                        <a:rPr lang="ko-KR" altLang="en-US" sz="1600" dirty="0"/>
                        <a:t>데이터셋으로 학습한 </a:t>
                      </a:r>
                      <a:r>
                        <a:rPr lang="en-US" altLang="ko-KR" sz="1600" dirty="0"/>
                        <a:t>BERT </a:t>
                      </a:r>
                      <a:r>
                        <a:rPr lang="ko-KR" altLang="en-US" sz="1600" dirty="0"/>
                        <a:t>모델로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영화 리뷰 감성 분석에 특화됨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  <a:tr h="72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Koelectra-base-v3-sentiment-analysis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Electra </a:t>
                      </a:r>
                      <a:r>
                        <a:rPr lang="ko-KR" altLang="en-US" sz="1600" dirty="0"/>
                        <a:t>모델 기반으로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한국어 감정 분석에 특화됨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40700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52DA99DC-8D15-40D8-AC53-9D58C99461A1}"/>
              </a:ext>
            </a:extLst>
          </p:cNvPr>
          <p:cNvSpPr txBox="1">
            <a:spLocks/>
          </p:cNvSpPr>
          <p:nvPr/>
        </p:nvSpPr>
        <p:spPr>
          <a:xfrm>
            <a:off x="10153650" y="2923274"/>
            <a:ext cx="1284851" cy="4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2000" b="1">
                <a:solidFill>
                  <a:srgbClr val="C00000"/>
                </a:solidFill>
              </a:rPr>
              <a:t>baseline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15062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베이스라인 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BC9F4-AABC-4C2A-B5EA-D5CDF6700DA3}"/>
              </a:ext>
            </a:extLst>
          </p:cNvPr>
          <p:cNvSpPr txBox="1"/>
          <p:nvPr/>
        </p:nvSpPr>
        <p:spPr>
          <a:xfrm>
            <a:off x="447675" y="1085179"/>
            <a:ext cx="8591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effectLst/>
                <a:latin typeface="+mj-lt"/>
              </a:rPr>
              <a:t>BaseLine</a:t>
            </a:r>
            <a:r>
              <a:rPr lang="en-US" altLang="ko-KR" sz="2000" b="1" dirty="0">
                <a:latin typeface="+mj-lt"/>
              </a:rPr>
              <a:t> Model : </a:t>
            </a:r>
            <a:r>
              <a:rPr lang="en-US" altLang="ko-KR" sz="2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beomi</a:t>
            </a:r>
            <a:r>
              <a:rPr lang="en-US" altLang="ko-KR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2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KcELECTRA</a:t>
            </a:r>
            <a:r>
              <a:rPr lang="en-US" altLang="ko-KR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FE30183E-4E68-4E7D-9620-AA6C6C00F85B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8" descr="GitHub - monologg/KoELECTRA: Pretrained ELECTRA Model for Korean">
            <a:extLst>
              <a:ext uri="{FF2B5EF4-FFF2-40B4-BE49-F238E27FC236}">
                <a16:creationId xmlns:a16="http://schemas.microsoft.com/office/drawing/2014/main" id="{9800AEA0-B7F3-4A91-A893-87A448C1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12" y="1644630"/>
            <a:ext cx="9503362" cy="24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BD388D-2D67-4A8B-9FEC-BE7D2F7C1890}"/>
              </a:ext>
            </a:extLst>
          </p:cNvPr>
          <p:cNvSpPr txBox="1"/>
          <p:nvPr/>
        </p:nvSpPr>
        <p:spPr>
          <a:xfrm>
            <a:off x="807037" y="4637502"/>
            <a:ext cx="10794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  <a:cs typeface="Courier New" panose="02070309020205020404" pitchFamily="49" charset="0"/>
              </a:rPr>
              <a:t>Model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설명 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"Replaced Token Detection"</a:t>
            </a:r>
            <a:r>
              <a:rPr lang="ko-KR" altLang="en-US" sz="2000" dirty="0">
                <a:latin typeface="+mj-lt"/>
              </a:rPr>
              <a:t>을 사용하여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주어진 텍스트에서 원래 단어를 유사한 다른 단어로 대체</a:t>
            </a:r>
            <a:r>
              <a:rPr lang="ko-KR" altLang="en-US" sz="2000" dirty="0">
                <a:latin typeface="+mj-lt"/>
              </a:rPr>
              <a:t>한 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이 대체된 단어가 원래 단어인지 아닌지를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CAC1B-6263-46CB-A3BF-72FE5D1A756F}"/>
              </a:ext>
            </a:extLst>
          </p:cNvPr>
          <p:cNvSpPr txBox="1"/>
          <p:nvPr/>
        </p:nvSpPr>
        <p:spPr>
          <a:xfrm>
            <a:off x="2266536" y="5797098"/>
            <a:ext cx="7706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장점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문맥적 의미</a:t>
            </a:r>
            <a:r>
              <a:rPr lang="ko-KR" altLang="en-US" sz="2000" dirty="0"/>
              <a:t>를 더 잘 파악이 가능</a:t>
            </a:r>
            <a:endParaRPr lang="en-US" altLang="ko-KR" sz="2000" dirty="0"/>
          </a:p>
          <a:p>
            <a:r>
              <a:rPr lang="ko-KR" altLang="en-US" sz="2000" b="1" dirty="0"/>
              <a:t>단점 </a:t>
            </a:r>
            <a:r>
              <a:rPr lang="en-US" altLang="ko-KR" sz="2000" b="1" dirty="0"/>
              <a:t>: </a:t>
            </a:r>
            <a:r>
              <a:rPr lang="ko-KR" altLang="en-US" sz="2000" dirty="0"/>
              <a:t>특정 데이터에 맞추어 훈련될 경우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C00000"/>
                </a:solidFill>
              </a:rPr>
              <a:t>일반화 성능이 떨어짐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8EFE3E-852C-4E8A-994E-66BB26852372}"/>
              </a:ext>
            </a:extLst>
          </p:cNvPr>
          <p:cNvSpPr/>
          <p:nvPr/>
        </p:nvSpPr>
        <p:spPr>
          <a:xfrm>
            <a:off x="1990725" y="5629275"/>
            <a:ext cx="7962900" cy="103505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17374"/>
                      <a:gd name="connsiteY0" fmla="*/ 0 h 1035050"/>
                      <a:gd name="connsiteX1" fmla="*/ 7317374 w 7317374"/>
                      <a:gd name="connsiteY1" fmla="*/ 0 h 1035050"/>
                      <a:gd name="connsiteX2" fmla="*/ 7317374 w 7317374"/>
                      <a:gd name="connsiteY2" fmla="*/ 1035050 h 1035050"/>
                      <a:gd name="connsiteX3" fmla="*/ 0 w 7317374"/>
                      <a:gd name="connsiteY3" fmla="*/ 1035050 h 1035050"/>
                      <a:gd name="connsiteX4" fmla="*/ 0 w 7317374"/>
                      <a:gd name="connsiteY4" fmla="*/ 0 h 1035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17374" h="1035050" extrusionOk="0">
                        <a:moveTo>
                          <a:pt x="0" y="0"/>
                        </a:moveTo>
                        <a:cubicBezTo>
                          <a:pt x="1556827" y="118645"/>
                          <a:pt x="4417821" y="116012"/>
                          <a:pt x="7317374" y="0"/>
                        </a:cubicBezTo>
                        <a:cubicBezTo>
                          <a:pt x="7390387" y="267751"/>
                          <a:pt x="7393262" y="584717"/>
                          <a:pt x="7317374" y="1035050"/>
                        </a:cubicBezTo>
                        <a:cubicBezTo>
                          <a:pt x="6138171" y="1169650"/>
                          <a:pt x="1034011" y="877854"/>
                          <a:pt x="0" y="1035050"/>
                        </a:cubicBezTo>
                        <a:cubicBezTo>
                          <a:pt x="-22955" y="659351"/>
                          <a:pt x="-61573" y="3452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1CB77-9ADD-4527-BFC0-6134C228147A}"/>
              </a:ext>
            </a:extLst>
          </p:cNvPr>
          <p:cNvSpPr txBox="1"/>
          <p:nvPr/>
        </p:nvSpPr>
        <p:spPr>
          <a:xfrm>
            <a:off x="1714499" y="4136300"/>
            <a:ext cx="859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구조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9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모델 개선</a:t>
            </a:r>
          </a:p>
        </p:txBody>
      </p:sp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04EA143A-BFA2-468F-8C38-F4F41C2D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16499"/>
              </p:ext>
            </p:extLst>
          </p:nvPr>
        </p:nvGraphicFramePr>
        <p:xfrm>
          <a:off x="960226" y="1967800"/>
          <a:ext cx="4773823" cy="425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974">
                  <a:extLst>
                    <a:ext uri="{9D8B030D-6E8A-4147-A177-3AD203B41FA5}">
                      <a16:colId xmlns:a16="http://schemas.microsoft.com/office/drawing/2014/main" val="1602218601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1254719862"/>
                    </a:ext>
                  </a:extLst>
                </a:gridCol>
              </a:tblGrid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hyperparameter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Value</a:t>
                      </a:r>
                      <a:endParaRPr lang="ko-KR" altLang="en-US" sz="1600" b="1" i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065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Batch Size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8890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Learning Rate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3e-5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66152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Epsilon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1e-8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22539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Epochs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00369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Dropout Rate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537928"/>
                  </a:ext>
                </a:extLst>
              </a:tr>
              <a:tr h="607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Max Len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8330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C3312643-DB3D-4629-A96F-13E14ADF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6" y="1215302"/>
            <a:ext cx="3111439" cy="59391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/>
              <a:t>하이퍼파라미터</a:t>
            </a:r>
            <a:r>
              <a:rPr lang="ko-KR" altLang="en-US" sz="2000" b="1" dirty="0"/>
              <a:t> 개선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A44BC5-BAB3-4E0B-901E-0446CF74A190}"/>
              </a:ext>
            </a:extLst>
          </p:cNvPr>
          <p:cNvGrpSpPr/>
          <p:nvPr/>
        </p:nvGrpSpPr>
        <p:grpSpPr>
          <a:xfrm>
            <a:off x="6991352" y="2566791"/>
            <a:ext cx="4021555" cy="3057219"/>
            <a:chOff x="6991352" y="2254542"/>
            <a:chExt cx="4021555" cy="30572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C90D44-B07B-43DA-82C5-677207226003}"/>
                </a:ext>
              </a:extLst>
            </p:cNvPr>
            <p:cNvSpPr txBox="1"/>
            <p:nvPr/>
          </p:nvSpPr>
          <p:spPr>
            <a:xfrm>
              <a:off x="6991352" y="2254542"/>
              <a:ext cx="4021555" cy="1430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000000"/>
                  </a:solidFill>
                  <a:latin typeface="+mj-lt"/>
                </a:rPr>
                <a:t>Transformer</a:t>
              </a: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ko-KR" sz="2400" b="1" dirty="0">
                  <a:solidFill>
                    <a:srgbClr val="000000"/>
                  </a:solidFill>
                  <a:latin typeface="+mj-lt"/>
                </a:rPr>
                <a:t>Library</a:t>
              </a: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0" dirty="0" err="1">
                  <a:solidFill>
                    <a:srgbClr val="000000"/>
                  </a:solidFill>
                  <a:effectLst/>
                </a:rPr>
                <a:t>AutoModelForSequenceClassification</a:t>
              </a:r>
              <a:r>
                <a:rPr lang="en-US" altLang="ko-KR" b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ko-KR" altLang="en-US" b="0" dirty="0">
                  <a:solidFill>
                    <a:srgbClr val="000000"/>
                  </a:solidFill>
                  <a:effectLst/>
                </a:rPr>
                <a:t>및</a:t>
              </a:r>
              <a:r>
                <a:rPr lang="en-US" altLang="ko-KR" b="1" dirty="0">
                  <a:solidFill>
                    <a:srgbClr val="000000"/>
                  </a:solidFill>
                </a:rPr>
                <a:t>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</a:rPr>
                <a:t>AutoTokenizer</a:t>
              </a:r>
              <a:r>
                <a:rPr lang="ko-KR" altLang="en-US" b="0" dirty="0">
                  <a:solidFill>
                    <a:srgbClr val="000000"/>
                  </a:solidFill>
                  <a:effectLst/>
                </a:rPr>
                <a:t>를 사용</a:t>
              </a:r>
              <a:endParaRPr lang="en-US" altLang="ko-KR" b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0BFE81-B395-4E69-9698-FDABFCE1DCE2}"/>
                </a:ext>
              </a:extLst>
            </p:cNvPr>
            <p:cNvSpPr txBox="1"/>
            <p:nvPr/>
          </p:nvSpPr>
          <p:spPr>
            <a:xfrm>
              <a:off x="6991352" y="3887973"/>
              <a:ext cx="4021555" cy="1423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000000"/>
                  </a:solidFill>
                  <a:latin typeface="+mj-lt"/>
                </a:rPr>
                <a:t>모델 구조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0000"/>
                  </a:solidFill>
                  <a:latin typeface="+mj-lt"/>
                </a:rPr>
                <a:t>KcElectra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 Model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에 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Simple Classifier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인 </a:t>
              </a:r>
              <a:r>
                <a:rPr lang="en-US" altLang="ko-KR" dirty="0">
                  <a:solidFill>
                    <a:srgbClr val="000000"/>
                  </a:solidFill>
                  <a:latin typeface="+mj-lt"/>
                </a:rPr>
                <a:t>FFNN</a:t>
              </a:r>
              <a:r>
                <a:rPr lang="ko-KR" altLang="en-US" dirty="0">
                  <a:solidFill>
                    <a:srgbClr val="000000"/>
                  </a:solidFill>
                  <a:latin typeface="+mj-lt"/>
                </a:rPr>
                <a:t>을 붙인 형태</a:t>
              </a:r>
              <a:endParaRPr lang="en-US" altLang="ko-KR" b="0" dirty="0">
                <a:solidFill>
                  <a:srgbClr val="000000"/>
                </a:solidFill>
                <a:effectLst/>
                <a:latin typeface="+mj-lt"/>
              </a:endParaRPr>
            </a:p>
          </p:txBody>
        </p:sp>
      </p:grp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7DB33E54-CCD8-4ADE-A22E-11C5E8F2568D}"/>
              </a:ext>
            </a:extLst>
          </p:cNvPr>
          <p:cNvSpPr txBox="1">
            <a:spLocks/>
          </p:cNvSpPr>
          <p:nvPr/>
        </p:nvSpPr>
        <p:spPr>
          <a:xfrm>
            <a:off x="9152353" y="156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ED8FD6-5B8F-4B42-80AC-0030065FA8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BA600A4-5FDA-4AB7-B778-3A1DB47480FC}"/>
              </a:ext>
            </a:extLst>
          </p:cNvPr>
          <p:cNvSpPr txBox="1">
            <a:spLocks/>
          </p:cNvSpPr>
          <p:nvPr/>
        </p:nvSpPr>
        <p:spPr>
          <a:xfrm>
            <a:off x="447675" y="338980"/>
            <a:ext cx="10515600" cy="59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altLang="ko-KR" sz="3200" b="1" dirty="0"/>
              <a:t>Task 1. </a:t>
            </a:r>
            <a:r>
              <a:rPr lang="ko-KR" altLang="en-US" sz="3200" b="1" dirty="0"/>
              <a:t>부적절한 문장에 대한 태도 탐지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성능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7F444-76D6-4E81-9D38-FD02B0474C72}"/>
              </a:ext>
            </a:extLst>
          </p:cNvPr>
          <p:cNvSpPr txBox="1"/>
          <p:nvPr/>
        </p:nvSpPr>
        <p:spPr>
          <a:xfrm>
            <a:off x="6322595" y="1194684"/>
            <a:ext cx="402155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j-lt"/>
              </a:rPr>
              <a:t>이외에도 실험해본 </a:t>
            </a: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Model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A3737-C854-4FF5-B503-C035D42B7C68}"/>
              </a:ext>
            </a:extLst>
          </p:cNvPr>
          <p:cNvSpPr txBox="1"/>
          <p:nvPr/>
        </p:nvSpPr>
        <p:spPr>
          <a:xfrm>
            <a:off x="600075" y="1767171"/>
            <a:ext cx="402155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j-lt"/>
              </a:rPr>
              <a:t>Baseline Model</a:t>
            </a:r>
            <a:endParaRPr lang="en-US" altLang="ko-KR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70F-D260-4155-B861-20A68BFE01F4}"/>
              </a:ext>
            </a:extLst>
          </p:cNvPr>
          <p:cNvSpPr txBox="1"/>
          <p:nvPr/>
        </p:nvSpPr>
        <p:spPr>
          <a:xfrm>
            <a:off x="6639949" y="5729991"/>
            <a:ext cx="4913876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en-US" altLang="ko-KR" sz="105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xlm</a:t>
            </a:r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5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roberta</a:t>
            </a:r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-base</a:t>
            </a:r>
            <a:endParaRPr lang="ko-KR" altLang="en-US" sz="1050" b="0" dirty="0">
              <a:solidFill>
                <a:schemeClr val="accent3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2. Copycats/koelectra-base-v3-generalized-sentiment-analysis </a:t>
            </a:r>
            <a:endParaRPr lang="ko-KR" altLang="en-US" sz="1050" b="0" dirty="0">
              <a:solidFill>
                <a:schemeClr val="accent3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3.</a:t>
            </a:r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5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sangrimlee</a:t>
            </a:r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05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-base-multilingual-cased-</a:t>
            </a:r>
            <a:r>
              <a:rPr lang="en-US" altLang="ko-KR" sz="105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nsmc</a:t>
            </a:r>
            <a:endParaRPr lang="en-US" altLang="ko-KR" sz="1050" b="0" dirty="0">
              <a:solidFill>
                <a:schemeClr val="accent3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en-US" altLang="ko-KR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dudcjs2779/sentiment-analysis-with-</a:t>
            </a:r>
            <a:r>
              <a:rPr lang="en-US" altLang="ko-KR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klue</a:t>
            </a:r>
            <a:r>
              <a:rPr lang="en-US" altLang="ko-KR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ko-KR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altLang="ko-KR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-base</a:t>
            </a:r>
          </a:p>
          <a:p>
            <a:endParaRPr lang="en-US" altLang="ko-KR" sz="1200" b="0" dirty="0">
              <a:solidFill>
                <a:schemeClr val="accent3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56561F2-E50D-440F-9BA3-34DF3AC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353" y="156417"/>
            <a:ext cx="2743200" cy="365125"/>
          </a:xfrm>
        </p:spPr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BC34D4B-3BC0-436F-AEA2-1EECBEEC5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1531"/>
              </p:ext>
            </p:extLst>
          </p:nvPr>
        </p:nvGraphicFramePr>
        <p:xfrm>
          <a:off x="6492311" y="1880765"/>
          <a:ext cx="4809101" cy="3814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793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2212308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09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모델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성능</a:t>
                      </a:r>
                      <a:r>
                        <a:rPr lang="en-US" altLang="ko-KR" sz="1600" b="1" dirty="0"/>
                        <a:t>(micro_F1+macro_F1)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611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Xlm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-Roberta-base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84.8430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24136"/>
                  </a:ext>
                </a:extLst>
              </a:tr>
              <a:tr h="611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Koelectra-base-v3-sentiment-analysis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82.5117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522437"/>
                  </a:ext>
                </a:extLst>
              </a:tr>
              <a:tr h="611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-base-multilingual-cased-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nsmc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84.9126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56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sentiment-analysis-with-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klue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90.1894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880272"/>
                  </a:ext>
                </a:extLst>
              </a:tr>
              <a:tr h="56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sentiment-analysis-with-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klue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-base+</a:t>
                      </a:r>
                      <a:r>
                        <a:rPr lang="ko-KR" altLang="en-US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preprocessed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88.6238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894C560-E51D-433E-9C1B-66D69751E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06469"/>
              </p:ext>
            </p:extLst>
          </p:nvPr>
        </p:nvGraphicFramePr>
        <p:xfrm>
          <a:off x="747869" y="2781465"/>
          <a:ext cx="480910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793">
                  <a:extLst>
                    <a:ext uri="{9D8B030D-6E8A-4147-A177-3AD203B41FA5}">
                      <a16:colId xmlns:a16="http://schemas.microsoft.com/office/drawing/2014/main" val="3647719101"/>
                    </a:ext>
                  </a:extLst>
                </a:gridCol>
                <a:gridCol w="2212308">
                  <a:extLst>
                    <a:ext uri="{9D8B030D-6E8A-4147-A177-3AD203B41FA5}">
                      <a16:colId xmlns:a16="http://schemas.microsoft.com/office/drawing/2014/main" val="14557576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모델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성능</a:t>
                      </a:r>
                      <a:r>
                        <a:rPr lang="en-US" altLang="ko-KR" sz="1600" b="1" dirty="0"/>
                        <a:t>(micro_F1+macro_F1)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049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수달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90.2968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375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수달</a:t>
                      </a:r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v5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87.4423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758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CE99F3C-5313-4D92-AA60-539A1E215824}"/>
              </a:ext>
            </a:extLst>
          </p:cNvPr>
          <p:cNvSpPr txBox="1"/>
          <p:nvPr/>
        </p:nvSpPr>
        <p:spPr>
          <a:xfrm>
            <a:off x="942975" y="5059627"/>
            <a:ext cx="4105274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차례대로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+mj-lt"/>
              </a:rPr>
              <a:t>, </a:t>
            </a:r>
            <a:r>
              <a:rPr lang="en-US" altLang="ko-KR" sz="1200" b="1" u="sng" dirty="0" err="1">
                <a:solidFill>
                  <a:schemeClr val="accent3"/>
                </a:solidFill>
                <a:effectLst/>
                <a:latin typeface="+mj-lt"/>
              </a:rPr>
              <a:t>num_epochs_train</a:t>
            </a:r>
            <a:r>
              <a:rPr lang="en-US" altLang="ko-KR" sz="1200" b="1" u="sng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sz="1200" b="1" u="sng" dirty="0">
                <a:solidFill>
                  <a:schemeClr val="accent3"/>
                </a:solidFill>
                <a:effectLst/>
                <a:latin typeface="+mj-lt"/>
              </a:rPr>
              <a:t>값을 </a:t>
            </a:r>
            <a:r>
              <a:rPr lang="en-US" altLang="ko-KR" sz="1200" b="1" u="sng" dirty="0">
                <a:solidFill>
                  <a:schemeClr val="accent3"/>
                </a:solidFill>
                <a:effectLst/>
                <a:latin typeface="+mj-lt"/>
              </a:rPr>
              <a:t> 8 / 6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으로 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3"/>
                </a:solidFill>
                <a:latin typeface="+mj-lt"/>
              </a:rPr>
              <a:t>      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조정하여 실험함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chemeClr val="accent3"/>
                </a:solidFill>
                <a:effectLst/>
                <a:latin typeface="+mj-lt"/>
              </a:rPr>
              <a:t>2.    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다른 </a:t>
            </a:r>
            <a:r>
              <a:rPr lang="ko-KR" altLang="en-US" sz="1200" b="0" dirty="0" err="1">
                <a:solidFill>
                  <a:schemeClr val="accent3"/>
                </a:solidFill>
                <a:effectLst/>
                <a:latin typeface="+mj-lt"/>
              </a:rPr>
              <a:t>하이퍼파라미터</a:t>
            </a:r>
            <a:r>
              <a:rPr lang="ko-KR" altLang="en-US" sz="1200" b="0" dirty="0">
                <a:solidFill>
                  <a:schemeClr val="accent3"/>
                </a:solidFill>
                <a:effectLst/>
                <a:latin typeface="+mj-lt"/>
              </a:rPr>
              <a:t> 값은 동일함</a:t>
            </a:r>
            <a:endParaRPr lang="en-US" altLang="ko-KR" sz="1200" b="0" dirty="0">
              <a:solidFill>
                <a:schemeClr val="accent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1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spAutoFit/>
      </a:bodyPr>
      <a:lstStyle>
        <a:defPPr algn="ctr">
          <a:lnSpc>
            <a:spcPct val="130000"/>
          </a:lnSpc>
          <a:defRPr sz="1600" b="1" dirty="0" smtClean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1695</Words>
  <Application>Microsoft Office PowerPoint</Application>
  <PresentationFormat>와이드스크린</PresentationFormat>
  <Paragraphs>391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Courier New</vt:lpstr>
      <vt:lpstr>Helvetica</vt:lpstr>
      <vt:lpstr>Helvetica</vt:lpstr>
      <vt:lpstr>Office 테마</vt:lpstr>
      <vt:lpstr>CSE541: Natural Language Processing  and Practice  Term Project</vt:lpstr>
      <vt:lpstr>PowerPoint 프레젠테이션</vt:lpstr>
      <vt:lpstr>1. 과제 개요</vt:lpstr>
      <vt:lpstr>1. 데이터 형식 </vt:lpstr>
      <vt:lpstr>PowerPoint 프레젠테이션</vt:lpstr>
      <vt:lpstr>PowerPoint 프레젠테이션</vt:lpstr>
      <vt:lpstr>PowerPoint 프레젠테이션</vt:lpstr>
      <vt:lpstr>하이퍼파라미터 개선</vt:lpstr>
      <vt:lpstr>PowerPoint 프레젠테이션</vt:lpstr>
      <vt:lpstr>1. 과제 개요</vt:lpstr>
      <vt:lpstr>1. 데이터 형식 </vt:lpstr>
      <vt:lpstr>PowerPoint 프레젠테이션</vt:lpstr>
      <vt:lpstr>baseline</vt:lpstr>
      <vt:lpstr>PowerPoint 프레젠테이션</vt:lpstr>
      <vt:lpstr>하이퍼파라미터 개선</vt:lpstr>
      <vt:lpstr>PowerPoint 프레젠테이션</vt:lpstr>
      <vt:lpstr>1. 과제 개요</vt:lpstr>
      <vt:lpstr>1. 데이터 형식 </vt:lpstr>
      <vt:lpstr>PowerPoint 프레젠테이션</vt:lpstr>
      <vt:lpstr>baseline</vt:lpstr>
      <vt:lpstr>PowerPoint 프레젠테이션</vt:lpstr>
      <vt:lpstr>하이퍼파라미터 개선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Heung-Seon Oh</dc:creator>
  <cp:lastModifiedBy>아현 윤</cp:lastModifiedBy>
  <cp:revision>356</cp:revision>
  <dcterms:created xsi:type="dcterms:W3CDTF">2022-12-21T01:37:15Z</dcterms:created>
  <dcterms:modified xsi:type="dcterms:W3CDTF">2024-06-17T06:20:51Z</dcterms:modified>
</cp:coreProperties>
</file>