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9" r:id="rId6"/>
    <p:sldId id="25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7A7"/>
    <a:srgbClr val="A7C4FF"/>
    <a:srgbClr val="A7EEFF"/>
    <a:srgbClr val="A7FFAB"/>
    <a:srgbClr val="FFA7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43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1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4EE1BB-9BD0-4234-8EC2-8ECFDEF8E5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0D1985-9547-4B0C-B27C-73118E98BA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BBDF3F-6300-4248-B272-180E94B01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1AB86-D3B5-4BF0-AEF3-CE57FCEC80F8}" type="datetimeFigureOut">
              <a:rPr lang="ko-KR" altLang="en-US" smtClean="0"/>
              <a:t>2025-01-14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22C7FB-8981-4B2D-ADAF-BD2C2AE16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0A5595-BEB8-447D-9D49-AE22EC30E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84D3-51F7-4BCF-8FEF-C04D76522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471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C5A28E-E9F4-45BC-ADB5-C62B9E276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517E08-368E-4650-A4A2-DA4213721B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7A2FB1-476E-48C5-83A4-1E5EBBF18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1AB86-D3B5-4BF0-AEF3-CE57FCEC80F8}" type="datetimeFigureOut">
              <a:rPr lang="ko-KR" altLang="en-US" smtClean="0"/>
              <a:t>2025-01-14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54B5A8-B0C1-4942-94EA-D0FBDC4D5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1B71C8-D86B-41AE-A725-6BE8B1A99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84D3-51F7-4BCF-8FEF-C04D76522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393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A9B08D-2CD0-4C05-A816-BCA63FD4DB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ED26D5-9BDD-4E76-B638-E95C334EB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03184A-C274-4521-91E5-A8454A1DA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1AB86-D3B5-4BF0-AEF3-CE57FCEC80F8}" type="datetimeFigureOut">
              <a:rPr lang="ko-KR" altLang="en-US" smtClean="0"/>
              <a:t>2025-01-14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A0B889-E46C-4777-80B7-E802DCD7E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2D6A6B-F245-4F0A-802A-7BA0916C4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84D3-51F7-4BCF-8FEF-C04D76522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354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7C8835-EC2F-466F-ACD2-81DF05CAC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F37DDA-C6EC-4C09-85C7-0F3646996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B85FE1-E0F6-4C13-A62A-D25856643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1AB86-D3B5-4BF0-AEF3-CE57FCEC80F8}" type="datetimeFigureOut">
              <a:rPr lang="ko-KR" altLang="en-US" smtClean="0"/>
              <a:t>2025-01-14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BE1E79-4BD3-4EF4-B785-78F1E6105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F6CF1B-CF20-4322-8A2E-00AB2025D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84D3-51F7-4BCF-8FEF-C04D76522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008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CBEF09-B3FF-4784-9127-307354D83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97D1ED-E157-4952-9BC5-59E2BC08E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BB61F7-4BD1-48FD-8BA6-FE70AACFF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1AB86-D3B5-4BF0-AEF3-CE57FCEC80F8}" type="datetimeFigureOut">
              <a:rPr lang="ko-KR" altLang="en-US" smtClean="0"/>
              <a:t>2025-01-14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2E0AD7-776C-4E23-AC88-104D847C5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88A4BE-7C12-48C5-B4E1-BC47F2D39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84D3-51F7-4BCF-8FEF-C04D76522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520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C8F00E-32E3-46F1-A5A1-B51286B2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6AF982-F02C-40EA-A232-8EDB589A8B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D3790F-0E11-4FA8-897D-5A114708B1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357BFD-FB46-432C-96EC-052D19A32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1AB86-D3B5-4BF0-AEF3-CE57FCEC80F8}" type="datetimeFigureOut">
              <a:rPr lang="ko-KR" altLang="en-US" smtClean="0"/>
              <a:t>2025-01-14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4BC0A2-46B2-440B-B1B6-5433F27ED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0699C5-F641-4384-A7EA-2706FEA44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84D3-51F7-4BCF-8FEF-C04D76522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068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488BF6-61B8-4313-9555-FE05DB64C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8FDE19-3B64-48BB-AE02-EF24ECAC5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C584C3-CE7E-43DD-8A57-4D913DC5B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2359DD-9B51-46FA-B030-E53E81DAAB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49726E-F6F5-4491-B738-4B8C9476A2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0B5286C-EE95-4D39-A089-8F2A43F0C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1AB86-D3B5-4BF0-AEF3-CE57FCEC80F8}" type="datetimeFigureOut">
              <a:rPr lang="ko-KR" altLang="en-US" smtClean="0"/>
              <a:t>2025-01-14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9C73DA1-60F8-42D8-A8BB-D20A2B259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B9C40FA-A1DF-4B63-A757-4094B4CCD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84D3-51F7-4BCF-8FEF-C04D76522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589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883D1-3DBA-49F9-A241-F1DFC2D35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407963-14C7-4B0F-A733-7ED9C37F0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1AB86-D3B5-4BF0-AEF3-CE57FCEC80F8}" type="datetimeFigureOut">
              <a:rPr lang="ko-KR" altLang="en-US" smtClean="0"/>
              <a:t>2025-01-14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09FADA-486C-4AD7-89B2-EDC5D0A69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0BBDDA7-8072-4599-A08F-52705EE0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84D3-51F7-4BCF-8FEF-C04D76522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483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7FA331-7C2C-45D3-87A7-591578F13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1AB86-D3B5-4BF0-AEF3-CE57FCEC80F8}" type="datetimeFigureOut">
              <a:rPr lang="ko-KR" altLang="en-US" smtClean="0"/>
              <a:t>2025-01-14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49225D-077E-437B-B2CB-01AE480AE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913AD3-1150-46F6-BF5C-E299722A4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84D3-51F7-4BCF-8FEF-C04D76522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724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16ECA-B8C0-4B17-A7BF-5116D2577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1F04CC-146C-4A3A-95DA-3ABCA0D35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1B0B9C-BA19-449F-BBC4-08F49A469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386C8E-9BA7-4589-A9D6-2CBDB1A26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1AB86-D3B5-4BF0-AEF3-CE57FCEC80F8}" type="datetimeFigureOut">
              <a:rPr lang="ko-KR" altLang="en-US" smtClean="0"/>
              <a:t>2025-01-14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84A632-1158-4B04-A916-8054E9478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D31D3E-1498-41AF-9AB6-662BB3A47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84D3-51F7-4BCF-8FEF-C04D76522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733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2DE58-2D04-421F-A5F3-75D8A9A62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959DE27-D304-416E-B120-806BFBFDA8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C74674-2173-4E15-8A33-4A24B171E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321990-3E72-42DD-A040-EEF2C1B11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1AB86-D3B5-4BF0-AEF3-CE57FCEC80F8}" type="datetimeFigureOut">
              <a:rPr lang="ko-KR" altLang="en-US" smtClean="0"/>
              <a:t>2025-01-14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445F1D-6735-4B7D-BDA6-1D32AFCDF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344ACA-2C5A-409E-BDAB-3B6938E8C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84D3-51F7-4BCF-8FEF-C04D76522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349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EF5355-F2E7-4AD2-92DF-7C3FE9587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21B682-9876-4F62-8CEC-7D4D9E88C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26CC5C-2594-43C0-AB2D-2159D8BA8A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1AB86-D3B5-4BF0-AEF3-CE57FCEC80F8}" type="datetimeFigureOut">
              <a:rPr lang="ko-KR" altLang="en-US" smtClean="0"/>
              <a:t>2025-01-14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561516-E8E4-454E-A817-B875680A99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D915AC-FAA4-401A-AF2F-FB9C5D4F0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A84D3-51F7-4BCF-8FEF-C04D76522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466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D04149C-0F40-41F6-B16B-0701E25FF4E6}"/>
              </a:ext>
            </a:extLst>
          </p:cNvPr>
          <p:cNvCxnSpPr/>
          <p:nvPr/>
        </p:nvCxnSpPr>
        <p:spPr>
          <a:xfrm>
            <a:off x="897622" y="1140903"/>
            <a:ext cx="10494628" cy="0"/>
          </a:xfrm>
          <a:prstGeom prst="line">
            <a:avLst/>
          </a:prstGeom>
          <a:ln w="63500">
            <a:solidFill>
              <a:srgbClr val="FFA7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7104961-E20E-41B2-AD9F-14A12D256CCF}"/>
              </a:ext>
            </a:extLst>
          </p:cNvPr>
          <p:cNvCxnSpPr/>
          <p:nvPr/>
        </p:nvCxnSpPr>
        <p:spPr>
          <a:xfrm>
            <a:off x="897622" y="2635044"/>
            <a:ext cx="10494628" cy="0"/>
          </a:xfrm>
          <a:prstGeom prst="line">
            <a:avLst/>
          </a:prstGeom>
          <a:ln w="63500">
            <a:solidFill>
              <a:srgbClr val="A7FF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07CB702A-2E49-4230-875D-E8CEDA383C78}"/>
              </a:ext>
            </a:extLst>
          </p:cNvPr>
          <p:cNvCxnSpPr/>
          <p:nvPr/>
        </p:nvCxnSpPr>
        <p:spPr>
          <a:xfrm>
            <a:off x="897622" y="4107678"/>
            <a:ext cx="10494628" cy="0"/>
          </a:xfrm>
          <a:prstGeom prst="line">
            <a:avLst/>
          </a:prstGeom>
          <a:ln w="63500">
            <a:solidFill>
              <a:srgbClr val="A7E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1A29EBF-6AC1-40B3-A029-CD5D656FD59A}"/>
              </a:ext>
            </a:extLst>
          </p:cNvPr>
          <p:cNvCxnSpPr/>
          <p:nvPr/>
        </p:nvCxnSpPr>
        <p:spPr>
          <a:xfrm>
            <a:off x="897622" y="5578119"/>
            <a:ext cx="10494628" cy="0"/>
          </a:xfrm>
          <a:prstGeom prst="line">
            <a:avLst/>
          </a:prstGeom>
          <a:ln w="63500">
            <a:solidFill>
              <a:srgbClr val="A7C4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9CD00706-B616-4B54-A201-E433E65CE7AC}"/>
              </a:ext>
            </a:extLst>
          </p:cNvPr>
          <p:cNvSpPr/>
          <p:nvPr/>
        </p:nvSpPr>
        <p:spPr>
          <a:xfrm>
            <a:off x="371104" y="649838"/>
            <a:ext cx="1168136" cy="979410"/>
          </a:xfrm>
          <a:prstGeom prst="ellipse">
            <a:avLst/>
          </a:prstGeom>
          <a:solidFill>
            <a:srgbClr val="FF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main</a:t>
            </a:r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C90EDA90-7370-402A-9BB4-887E562DCF82}"/>
              </a:ext>
            </a:extLst>
          </p:cNvPr>
          <p:cNvSpPr/>
          <p:nvPr/>
        </p:nvSpPr>
        <p:spPr>
          <a:xfrm>
            <a:off x="2980158" y="2136055"/>
            <a:ext cx="1168136" cy="979410"/>
          </a:xfrm>
          <a:prstGeom prst="ellipse">
            <a:avLst/>
          </a:prstGeom>
          <a:solidFill>
            <a:srgbClr val="A7FF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develop</a:t>
            </a:r>
            <a:endParaRPr lang="ko-KR" altLang="en-US" sz="140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1AC9C3D6-8F72-49A2-B9AC-7B491F4821C7}"/>
              </a:ext>
            </a:extLst>
          </p:cNvPr>
          <p:cNvSpPr/>
          <p:nvPr/>
        </p:nvSpPr>
        <p:spPr>
          <a:xfrm>
            <a:off x="4298418" y="3617961"/>
            <a:ext cx="1168136" cy="979410"/>
          </a:xfrm>
          <a:prstGeom prst="ellipse">
            <a:avLst/>
          </a:prstGeom>
          <a:solidFill>
            <a:srgbClr val="A7E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/>
              <a:t>Feature/login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19FFEA62-92DB-4039-A4BF-5F35BE188317}"/>
              </a:ext>
            </a:extLst>
          </p:cNvPr>
          <p:cNvSpPr/>
          <p:nvPr/>
        </p:nvSpPr>
        <p:spPr>
          <a:xfrm>
            <a:off x="4298418" y="5087088"/>
            <a:ext cx="1168136" cy="979410"/>
          </a:xfrm>
          <a:prstGeom prst="ellipse">
            <a:avLst/>
          </a:prstGeom>
          <a:solidFill>
            <a:srgbClr val="A7C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/>
              <a:t>Feature/join</a:t>
            </a:r>
            <a:endParaRPr lang="ko-KR" altLang="en-US" sz="150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077FF16-D09C-4351-AC5E-2AE361623101}"/>
              </a:ext>
            </a:extLst>
          </p:cNvPr>
          <p:cNvSpPr/>
          <p:nvPr/>
        </p:nvSpPr>
        <p:spPr>
          <a:xfrm>
            <a:off x="2065758" y="649838"/>
            <a:ext cx="1168136" cy="979410"/>
          </a:xfrm>
          <a:prstGeom prst="ellipse">
            <a:avLst/>
          </a:prstGeom>
          <a:solidFill>
            <a:srgbClr val="FF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main</a:t>
            </a:r>
            <a:endParaRPr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75383BC-2202-4E2C-97C7-7D61BC69A829}"/>
              </a:ext>
            </a:extLst>
          </p:cNvPr>
          <p:cNvCxnSpPr>
            <a:cxnSpLocks/>
            <a:stCxn id="42" idx="4"/>
            <a:endCxn id="38" idx="1"/>
          </p:cNvCxnSpPr>
          <p:nvPr/>
        </p:nvCxnSpPr>
        <p:spPr>
          <a:xfrm>
            <a:off x="2649826" y="1629248"/>
            <a:ext cx="501402" cy="650238"/>
          </a:xfrm>
          <a:prstGeom prst="straightConnector1">
            <a:avLst/>
          </a:prstGeom>
          <a:ln w="38100">
            <a:solidFill>
              <a:srgbClr val="A7FF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2EB93CB-01A3-44B1-8B42-D26FA38E35DA}"/>
              </a:ext>
            </a:extLst>
          </p:cNvPr>
          <p:cNvCxnSpPr>
            <a:cxnSpLocks/>
            <a:stCxn id="38" idx="4"/>
            <a:endCxn id="39" idx="1"/>
          </p:cNvCxnSpPr>
          <p:nvPr/>
        </p:nvCxnSpPr>
        <p:spPr>
          <a:xfrm>
            <a:off x="3564226" y="3115465"/>
            <a:ext cx="905262" cy="645927"/>
          </a:xfrm>
          <a:prstGeom prst="straightConnector1">
            <a:avLst/>
          </a:prstGeom>
          <a:ln w="38100">
            <a:solidFill>
              <a:srgbClr val="A7EE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772E9698-4DEB-45DD-B2BD-B2EC36A5A8EF}"/>
              </a:ext>
            </a:extLst>
          </p:cNvPr>
          <p:cNvCxnSpPr>
            <a:cxnSpLocks/>
            <a:stCxn id="38" idx="4"/>
            <a:endCxn id="40" idx="1"/>
          </p:cNvCxnSpPr>
          <p:nvPr/>
        </p:nvCxnSpPr>
        <p:spPr>
          <a:xfrm>
            <a:off x="3564226" y="3115465"/>
            <a:ext cx="905262" cy="2115054"/>
          </a:xfrm>
          <a:prstGeom prst="straightConnector1">
            <a:avLst/>
          </a:prstGeom>
          <a:ln w="38100">
            <a:solidFill>
              <a:srgbClr val="A7C4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83552F11-6C63-44DA-B2B6-6C2BCE6833B0}"/>
              </a:ext>
            </a:extLst>
          </p:cNvPr>
          <p:cNvSpPr/>
          <p:nvPr/>
        </p:nvSpPr>
        <p:spPr>
          <a:xfrm>
            <a:off x="5992312" y="3617961"/>
            <a:ext cx="1168136" cy="979410"/>
          </a:xfrm>
          <a:prstGeom prst="ellipse">
            <a:avLst/>
          </a:prstGeom>
          <a:solidFill>
            <a:srgbClr val="A7E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/>
              <a:t>Feature/login</a:t>
            </a: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1F5AD31A-05B0-4546-BC58-85B083359B22}"/>
              </a:ext>
            </a:extLst>
          </p:cNvPr>
          <p:cNvSpPr/>
          <p:nvPr/>
        </p:nvSpPr>
        <p:spPr>
          <a:xfrm>
            <a:off x="7524145" y="3617961"/>
            <a:ext cx="1168136" cy="979410"/>
          </a:xfrm>
          <a:prstGeom prst="ellipse">
            <a:avLst/>
          </a:prstGeom>
          <a:solidFill>
            <a:srgbClr val="A7E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/>
              <a:t>Feature/login</a:t>
            </a: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100FD537-9BD1-4DB9-8651-CDC39CD1DFD9}"/>
              </a:ext>
            </a:extLst>
          </p:cNvPr>
          <p:cNvSpPr/>
          <p:nvPr/>
        </p:nvSpPr>
        <p:spPr>
          <a:xfrm>
            <a:off x="8108213" y="5087088"/>
            <a:ext cx="1168136" cy="979410"/>
          </a:xfrm>
          <a:prstGeom prst="ellipse">
            <a:avLst/>
          </a:prstGeom>
          <a:solidFill>
            <a:srgbClr val="A7C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/>
              <a:t>Feature/join</a:t>
            </a:r>
            <a:endParaRPr lang="ko-KR" altLang="en-US" sz="150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8B28CE30-1434-41E2-BD4A-D500B34212C3}"/>
              </a:ext>
            </a:extLst>
          </p:cNvPr>
          <p:cNvSpPr/>
          <p:nvPr/>
        </p:nvSpPr>
        <p:spPr>
          <a:xfrm>
            <a:off x="8043706" y="2136055"/>
            <a:ext cx="1168136" cy="979410"/>
          </a:xfrm>
          <a:prstGeom prst="ellipse">
            <a:avLst/>
          </a:prstGeom>
          <a:solidFill>
            <a:srgbClr val="A7FF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develop</a:t>
            </a:r>
            <a:endParaRPr lang="ko-KR" altLang="en-US" sz="140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C5794EA7-86D3-4601-89DD-52118390D387}"/>
              </a:ext>
            </a:extLst>
          </p:cNvPr>
          <p:cNvSpPr/>
          <p:nvPr/>
        </p:nvSpPr>
        <p:spPr>
          <a:xfrm>
            <a:off x="9986806" y="2136055"/>
            <a:ext cx="1168136" cy="979410"/>
          </a:xfrm>
          <a:prstGeom prst="ellipse">
            <a:avLst/>
          </a:prstGeom>
          <a:solidFill>
            <a:srgbClr val="A7FF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develop</a:t>
            </a:r>
            <a:endParaRPr lang="ko-KR" altLang="en-US" sz="140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664842FE-B627-462E-86D7-45F3D5E30BF5}"/>
              </a:ext>
            </a:extLst>
          </p:cNvPr>
          <p:cNvSpPr/>
          <p:nvPr/>
        </p:nvSpPr>
        <p:spPr>
          <a:xfrm>
            <a:off x="10222238" y="649838"/>
            <a:ext cx="1168136" cy="979410"/>
          </a:xfrm>
          <a:prstGeom prst="ellipse">
            <a:avLst/>
          </a:prstGeom>
          <a:solidFill>
            <a:srgbClr val="FF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main</a:t>
            </a:r>
            <a:endParaRPr lang="ko-KR" altLang="en-US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B5A14C43-F01D-4633-A8D7-DCAFC0929AC5}"/>
              </a:ext>
            </a:extLst>
          </p:cNvPr>
          <p:cNvCxnSpPr>
            <a:cxnSpLocks/>
            <a:stCxn id="59" idx="0"/>
            <a:endCxn id="69" idx="4"/>
          </p:cNvCxnSpPr>
          <p:nvPr/>
        </p:nvCxnSpPr>
        <p:spPr>
          <a:xfrm flipV="1">
            <a:off x="8108213" y="3115465"/>
            <a:ext cx="519561" cy="502496"/>
          </a:xfrm>
          <a:prstGeom prst="straightConnector1">
            <a:avLst/>
          </a:prstGeom>
          <a:ln w="38100">
            <a:solidFill>
              <a:srgbClr val="A7FF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40375AF2-25CE-48D2-95FF-61FC08784A52}"/>
              </a:ext>
            </a:extLst>
          </p:cNvPr>
          <p:cNvCxnSpPr>
            <a:cxnSpLocks/>
            <a:stCxn id="65" idx="7"/>
            <a:endCxn id="70" idx="4"/>
          </p:cNvCxnSpPr>
          <p:nvPr/>
        </p:nvCxnSpPr>
        <p:spPr>
          <a:xfrm flipV="1">
            <a:off x="9105279" y="3115465"/>
            <a:ext cx="1465595" cy="2115054"/>
          </a:xfrm>
          <a:prstGeom prst="straightConnector1">
            <a:avLst/>
          </a:prstGeom>
          <a:ln w="38100">
            <a:solidFill>
              <a:srgbClr val="A7FF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481F63C0-2EE4-4071-8CDE-40B55387EA39}"/>
              </a:ext>
            </a:extLst>
          </p:cNvPr>
          <p:cNvCxnSpPr>
            <a:cxnSpLocks/>
            <a:stCxn id="70" idx="0"/>
            <a:endCxn id="72" idx="4"/>
          </p:cNvCxnSpPr>
          <p:nvPr/>
        </p:nvCxnSpPr>
        <p:spPr>
          <a:xfrm flipV="1">
            <a:off x="10570874" y="1629248"/>
            <a:ext cx="235432" cy="506807"/>
          </a:xfrm>
          <a:prstGeom prst="straightConnector1">
            <a:avLst/>
          </a:prstGeom>
          <a:ln w="38100">
            <a:solidFill>
              <a:srgbClr val="FFA7A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타원 86">
            <a:extLst>
              <a:ext uri="{FF2B5EF4-FFF2-40B4-BE49-F238E27FC236}">
                <a16:creationId xmlns:a16="http://schemas.microsoft.com/office/drawing/2014/main" id="{3F9DF5DB-A1CD-42FD-A0EB-C37B58BA1D88}"/>
              </a:ext>
            </a:extLst>
          </p:cNvPr>
          <p:cNvSpPr/>
          <p:nvPr/>
        </p:nvSpPr>
        <p:spPr>
          <a:xfrm>
            <a:off x="8470034" y="649838"/>
            <a:ext cx="1168136" cy="979410"/>
          </a:xfrm>
          <a:prstGeom prst="ellipse">
            <a:avLst/>
          </a:prstGeom>
          <a:solidFill>
            <a:srgbClr val="FF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main</a:t>
            </a:r>
            <a:endParaRPr lang="ko-KR" altLang="en-US"/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7B69C9C0-B75E-46B4-9B3F-D9947246CA93}"/>
              </a:ext>
            </a:extLst>
          </p:cNvPr>
          <p:cNvCxnSpPr>
            <a:cxnSpLocks/>
            <a:stCxn id="69" idx="0"/>
            <a:endCxn id="87" idx="4"/>
          </p:cNvCxnSpPr>
          <p:nvPr/>
        </p:nvCxnSpPr>
        <p:spPr>
          <a:xfrm flipV="1">
            <a:off x="8627774" y="1629248"/>
            <a:ext cx="426328" cy="506807"/>
          </a:xfrm>
          <a:prstGeom prst="straightConnector1">
            <a:avLst/>
          </a:prstGeom>
          <a:ln w="38100">
            <a:solidFill>
              <a:srgbClr val="FFA7A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819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CCEA33-CCF9-4DD0-BD6B-BECEF0C1FDAA}"/>
              </a:ext>
            </a:extLst>
          </p:cNvPr>
          <p:cNvSpPr txBox="1"/>
          <p:nvPr/>
        </p:nvSpPr>
        <p:spPr>
          <a:xfrm>
            <a:off x="7659343" y="114300"/>
            <a:ext cx="33613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새 저장소 만들기 </a:t>
            </a:r>
            <a:r>
              <a:rPr lang="en-US" altLang="ko-KR" sz="2000" b="1"/>
              <a:t>(</a:t>
            </a:r>
            <a:r>
              <a:rPr lang="ko-KR" altLang="en-US" sz="2000" b="1"/>
              <a:t>팀원</a:t>
            </a:r>
            <a:r>
              <a:rPr lang="en-US" altLang="ko-KR" sz="2000" b="1"/>
              <a:t>)</a:t>
            </a:r>
          </a:p>
          <a:p>
            <a:r>
              <a:rPr lang="en-US" altLang="ko-KR" sz="2000"/>
              <a:t> git clone [Git Project </a:t>
            </a:r>
            <a:r>
              <a:rPr lang="ko-KR" altLang="en-US" sz="2000"/>
              <a:t>주소</a:t>
            </a:r>
            <a:r>
              <a:rPr lang="en-US" altLang="ko-KR" sz="2000"/>
              <a:t>]</a:t>
            </a:r>
            <a:endParaRPr lang="ko-KR" alt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2B4064-86AF-425F-A65F-18CBE118D16A}"/>
              </a:ext>
            </a:extLst>
          </p:cNvPr>
          <p:cNvSpPr txBox="1"/>
          <p:nvPr/>
        </p:nvSpPr>
        <p:spPr>
          <a:xfrm>
            <a:off x="152400" y="114300"/>
            <a:ext cx="48592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새 저장소 만들기 </a:t>
            </a:r>
            <a:r>
              <a:rPr lang="en-US" altLang="ko-KR" sz="2000" b="1"/>
              <a:t>(</a:t>
            </a:r>
            <a:r>
              <a:rPr lang="ko-KR" altLang="en-US" sz="2000" b="1"/>
              <a:t>팀장</a:t>
            </a:r>
            <a:r>
              <a:rPr lang="en-US" altLang="ko-KR" sz="2000" b="1"/>
              <a:t>)</a:t>
            </a:r>
          </a:p>
          <a:p>
            <a:r>
              <a:rPr lang="en-US" altLang="ko-KR" sz="2000"/>
              <a:t> git init</a:t>
            </a:r>
          </a:p>
          <a:p>
            <a:r>
              <a:rPr lang="en-US" altLang="ko-KR" sz="2000"/>
              <a:t> git add remote origin [Git Project </a:t>
            </a:r>
            <a:r>
              <a:rPr lang="ko-KR" altLang="en-US" sz="2000"/>
              <a:t>주소</a:t>
            </a:r>
            <a:r>
              <a:rPr lang="en-US" altLang="ko-KR" sz="2000"/>
              <a:t>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B86DAD-A46D-4426-B4D0-F0C95A3E0417}"/>
              </a:ext>
            </a:extLst>
          </p:cNvPr>
          <p:cNvSpPr txBox="1"/>
          <p:nvPr/>
        </p:nvSpPr>
        <p:spPr>
          <a:xfrm>
            <a:off x="152400" y="1268967"/>
            <a:ext cx="33627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브랜치 새로 만들기</a:t>
            </a:r>
            <a:endParaRPr lang="en-US" altLang="ko-KR" sz="2000" b="1"/>
          </a:p>
          <a:p>
            <a:r>
              <a:rPr lang="en-US" altLang="ko-KR" sz="2000"/>
              <a:t> git checkout –b [</a:t>
            </a:r>
            <a:r>
              <a:rPr lang="ko-KR" altLang="en-US" sz="2000"/>
              <a:t>브랜치명</a:t>
            </a:r>
            <a:r>
              <a:rPr lang="en-US" altLang="ko-KR" sz="2000"/>
              <a:t>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AE5924-8890-42DB-BA97-7D54251D10BD}"/>
              </a:ext>
            </a:extLst>
          </p:cNvPr>
          <p:cNvSpPr txBox="1"/>
          <p:nvPr/>
        </p:nvSpPr>
        <p:spPr>
          <a:xfrm>
            <a:off x="152400" y="2885301"/>
            <a:ext cx="640829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feature </a:t>
            </a:r>
            <a:r>
              <a:rPr lang="ko-KR" altLang="en-US" sz="2000" b="1"/>
              <a:t>브랜치를 </a:t>
            </a:r>
            <a:r>
              <a:rPr lang="en-US" altLang="ko-KR" sz="2000" b="1"/>
              <a:t>develop </a:t>
            </a:r>
            <a:r>
              <a:rPr lang="ko-KR" altLang="en-US" sz="2000" b="1"/>
              <a:t>브랜치 내용으로 덮어 쓰기</a:t>
            </a:r>
            <a:endParaRPr lang="en-US" altLang="ko-KR" sz="2000" b="1"/>
          </a:p>
          <a:p>
            <a:r>
              <a:rPr lang="en-US" altLang="ko-KR" sz="2000"/>
              <a:t> git checkout develop</a:t>
            </a:r>
          </a:p>
          <a:p>
            <a:r>
              <a:rPr lang="en-US" altLang="ko-KR" sz="2000"/>
              <a:t> git pull origin develop</a:t>
            </a:r>
          </a:p>
          <a:p>
            <a:r>
              <a:rPr lang="en-US" altLang="ko-KR" sz="2000"/>
              <a:t> git checkout feature</a:t>
            </a:r>
          </a:p>
          <a:p>
            <a:r>
              <a:rPr lang="en-US" altLang="ko-KR" sz="2000"/>
              <a:t> git rebase develop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39BCB2-E8AB-49F3-B5E9-6CF9F0702A06}"/>
              </a:ext>
            </a:extLst>
          </p:cNvPr>
          <p:cNvSpPr txBox="1"/>
          <p:nvPr/>
        </p:nvSpPr>
        <p:spPr>
          <a:xfrm>
            <a:off x="7659343" y="991967"/>
            <a:ext cx="35429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commit</a:t>
            </a:r>
            <a:r>
              <a:rPr lang="ko-KR" altLang="en-US" sz="2000" b="1"/>
              <a:t>하고 </a:t>
            </a:r>
            <a:r>
              <a:rPr lang="en-US" altLang="ko-KR" sz="2000" b="1"/>
              <a:t>push</a:t>
            </a:r>
            <a:r>
              <a:rPr lang="ko-KR" altLang="en-US" sz="2000" b="1"/>
              <a:t>하기</a:t>
            </a:r>
            <a:endParaRPr lang="en-US" altLang="ko-KR" sz="2000" b="1"/>
          </a:p>
          <a:p>
            <a:r>
              <a:rPr lang="en-US" altLang="ko-KR" sz="2000"/>
              <a:t> git add .</a:t>
            </a:r>
            <a:r>
              <a:rPr lang="ko-KR" altLang="en-US" sz="2000"/>
              <a:t> </a:t>
            </a:r>
            <a:r>
              <a:rPr lang="en-US" altLang="ko-KR" sz="2000"/>
              <a:t>(</a:t>
            </a:r>
            <a:r>
              <a:rPr lang="ko-KR" altLang="en-US" sz="2000"/>
              <a:t>또는 </a:t>
            </a:r>
            <a:r>
              <a:rPr lang="en-US" altLang="ko-KR" sz="2000"/>
              <a:t>git add </a:t>
            </a:r>
            <a:r>
              <a:rPr lang="ko-KR" altLang="en-US" sz="2000"/>
              <a:t>파일</a:t>
            </a:r>
            <a:r>
              <a:rPr lang="en-US" altLang="ko-KR" sz="2000"/>
              <a:t>)</a:t>
            </a:r>
          </a:p>
          <a:p>
            <a:r>
              <a:rPr lang="en-US" altLang="ko-KR" sz="2000"/>
              <a:t> git commit –m “</a:t>
            </a:r>
            <a:r>
              <a:rPr lang="ko-KR" altLang="en-US" sz="2000"/>
              <a:t>커밋설명</a:t>
            </a:r>
            <a:r>
              <a:rPr lang="en-US" altLang="ko-KR" sz="2000"/>
              <a:t>“</a:t>
            </a:r>
          </a:p>
          <a:p>
            <a:r>
              <a:rPr lang="en-US" altLang="ko-KR" sz="2000"/>
              <a:t> git push origin [</a:t>
            </a:r>
            <a:r>
              <a:rPr lang="ko-KR" altLang="en-US" sz="2000"/>
              <a:t>브랜치명</a:t>
            </a:r>
            <a:r>
              <a:rPr lang="en-US" altLang="ko-KR" sz="2000"/>
              <a:t>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6EAE01-6E80-4424-B849-5716A0D80158}"/>
              </a:ext>
            </a:extLst>
          </p:cNvPr>
          <p:cNvSpPr txBox="1"/>
          <p:nvPr/>
        </p:nvSpPr>
        <p:spPr>
          <a:xfrm>
            <a:off x="7656905" y="2423632"/>
            <a:ext cx="32752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원격 저장소 연결 확인하기</a:t>
            </a:r>
            <a:endParaRPr lang="en-US" altLang="ko-KR" sz="2000" b="1"/>
          </a:p>
          <a:p>
            <a:r>
              <a:rPr lang="en-US" altLang="ko-KR" sz="2000"/>
              <a:t> git remote -v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212C4F-2E1B-45E6-A9E0-50EF9743DE13}"/>
              </a:ext>
            </a:extLst>
          </p:cNvPr>
          <p:cNvSpPr txBox="1"/>
          <p:nvPr/>
        </p:nvSpPr>
        <p:spPr>
          <a:xfrm>
            <a:off x="7656905" y="3276600"/>
            <a:ext cx="40446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원격 저장소 변경사항을 가져오기</a:t>
            </a:r>
            <a:endParaRPr lang="en-US" altLang="ko-KR" sz="2000" b="1"/>
          </a:p>
          <a:p>
            <a:r>
              <a:rPr lang="en-US" altLang="ko-KR" sz="2000" b="1"/>
              <a:t>(</a:t>
            </a:r>
            <a:r>
              <a:rPr lang="ko-KR" altLang="en-US" sz="2000" b="1"/>
              <a:t>로컬 저장소 변경 </a:t>
            </a:r>
            <a:r>
              <a:rPr lang="en-US" altLang="ko-KR" sz="2000" b="1"/>
              <a:t>x)</a:t>
            </a:r>
            <a:br>
              <a:rPr lang="en-US" altLang="ko-KR" sz="2000" b="1"/>
            </a:br>
            <a:r>
              <a:rPr lang="en-US" altLang="ko-KR" sz="2000" b="1"/>
              <a:t> </a:t>
            </a:r>
            <a:r>
              <a:rPr lang="en-US" altLang="ko-KR" sz="2000"/>
              <a:t>git fetch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12787E-745D-4DAA-9452-54813A6D8BA3}"/>
              </a:ext>
            </a:extLst>
          </p:cNvPr>
          <p:cNvSpPr txBox="1"/>
          <p:nvPr/>
        </p:nvSpPr>
        <p:spPr>
          <a:xfrm>
            <a:off x="152400" y="4732972"/>
            <a:ext cx="726750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feature </a:t>
            </a:r>
            <a:r>
              <a:rPr lang="ko-KR" altLang="en-US" sz="2000" b="1"/>
              <a:t>브랜치를 </a:t>
            </a:r>
            <a:r>
              <a:rPr lang="en-US" altLang="ko-KR" sz="2000" b="1"/>
              <a:t>develop </a:t>
            </a:r>
            <a:r>
              <a:rPr lang="ko-KR" altLang="en-US" sz="2000" b="1"/>
              <a:t>브랜치 내용으로 강제로 덮어 쓰기</a:t>
            </a:r>
            <a:endParaRPr lang="en-US" altLang="ko-KR" sz="2000" b="1"/>
          </a:p>
          <a:p>
            <a:r>
              <a:rPr lang="en-US" altLang="ko-KR" sz="2000"/>
              <a:t> git checkout develop</a:t>
            </a:r>
          </a:p>
          <a:p>
            <a:r>
              <a:rPr lang="en-US" altLang="ko-KR" sz="2000"/>
              <a:t> git pull origin develop</a:t>
            </a:r>
          </a:p>
          <a:p>
            <a:r>
              <a:rPr lang="en-US" altLang="ko-KR" sz="2000"/>
              <a:t> git checkout feature</a:t>
            </a:r>
          </a:p>
          <a:p>
            <a:r>
              <a:rPr lang="en-US" altLang="ko-KR" sz="2000"/>
              <a:t> git reset –hard develop</a:t>
            </a:r>
          </a:p>
          <a:p>
            <a:r>
              <a:rPr lang="en-US" altLang="ko-KR" sz="2000"/>
              <a:t> git push –force origin feature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33C15D-A92E-4A23-9ADB-FC5A6BE8F7D8}"/>
              </a:ext>
            </a:extLst>
          </p:cNvPr>
          <p:cNvSpPr txBox="1"/>
          <p:nvPr/>
        </p:nvSpPr>
        <p:spPr>
          <a:xfrm>
            <a:off x="7656905" y="4406567"/>
            <a:ext cx="21595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브랜치 목록 출력</a:t>
            </a:r>
            <a:endParaRPr lang="en-US" altLang="ko-KR" sz="2000" b="1"/>
          </a:p>
          <a:p>
            <a:r>
              <a:rPr lang="en-US" altLang="ko-KR" sz="2000"/>
              <a:t> git branch -r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7CF6FE-CB59-4E68-BCFB-D8ABD910E7CA}"/>
              </a:ext>
            </a:extLst>
          </p:cNvPr>
          <p:cNvSpPr txBox="1"/>
          <p:nvPr/>
        </p:nvSpPr>
        <p:spPr>
          <a:xfrm>
            <a:off x="152400" y="2053798"/>
            <a:ext cx="29876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브랜치 이동하기</a:t>
            </a:r>
            <a:endParaRPr lang="en-US" altLang="ko-KR" sz="2000" b="1"/>
          </a:p>
          <a:p>
            <a:r>
              <a:rPr lang="en-US" altLang="ko-KR" sz="2000"/>
              <a:t> git checkout [</a:t>
            </a:r>
            <a:r>
              <a:rPr lang="ko-KR" altLang="en-US" sz="2000"/>
              <a:t>브랜치명</a:t>
            </a:r>
            <a:r>
              <a:rPr lang="en-US" altLang="ko-KR" sz="2000"/>
              <a:t>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DE4004-4B25-4C40-B0D0-C131955DDAEC}"/>
              </a:ext>
            </a:extLst>
          </p:cNvPr>
          <p:cNvSpPr txBox="1"/>
          <p:nvPr/>
        </p:nvSpPr>
        <p:spPr>
          <a:xfrm>
            <a:off x="7014668" y="5865870"/>
            <a:ext cx="51775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기본 브랜치의 이름을 </a:t>
            </a:r>
            <a:r>
              <a:rPr lang="en-US" altLang="ko-KR" sz="2000" b="1"/>
              <a:t>main</a:t>
            </a:r>
            <a:r>
              <a:rPr lang="ko-KR" altLang="en-US" sz="2000" b="1"/>
              <a:t>으로 변경</a:t>
            </a:r>
            <a:endParaRPr lang="en-US" altLang="ko-KR" sz="2000" b="1"/>
          </a:p>
          <a:p>
            <a:r>
              <a:rPr lang="en-US" altLang="ko-KR" sz="20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git config --global init.defaultBranch main</a:t>
            </a:r>
          </a:p>
        </p:txBody>
      </p:sp>
    </p:spTree>
    <p:extLst>
      <p:ext uri="{BB962C8B-B14F-4D97-AF65-F5344CB8AC3E}">
        <p14:creationId xmlns:p14="http://schemas.microsoft.com/office/powerpoint/2010/main" val="1912684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53AB7F3-E8A2-479B-83E2-48825884E1F0}"/>
              </a:ext>
            </a:extLst>
          </p:cNvPr>
          <p:cNvSpPr txBox="1"/>
          <p:nvPr/>
        </p:nvSpPr>
        <p:spPr>
          <a:xfrm>
            <a:off x="152400" y="114300"/>
            <a:ext cx="572573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feature </a:t>
            </a:r>
            <a:r>
              <a:rPr lang="ko-KR" altLang="en-US" sz="2000" b="1"/>
              <a:t>브랜치를 </a:t>
            </a:r>
            <a:r>
              <a:rPr lang="en-US" altLang="ko-KR" sz="2000" b="1"/>
              <a:t>develop </a:t>
            </a:r>
            <a:r>
              <a:rPr lang="ko-KR" altLang="en-US" sz="2000" b="1"/>
              <a:t>브랜치에 </a:t>
            </a:r>
            <a:r>
              <a:rPr lang="en-US" altLang="ko-KR" sz="2000" b="1"/>
              <a:t>merge</a:t>
            </a:r>
            <a:r>
              <a:rPr lang="ko-KR" altLang="en-US" sz="2000" b="1"/>
              <a:t>하기</a:t>
            </a:r>
          </a:p>
          <a:p>
            <a:r>
              <a:rPr lang="en-US" altLang="ko-KR" sz="2000"/>
              <a:t> git checkout develop</a:t>
            </a:r>
          </a:p>
          <a:p>
            <a:r>
              <a:rPr lang="en-US" altLang="ko-KR" sz="2000"/>
              <a:t> git pull origin develop</a:t>
            </a:r>
          </a:p>
          <a:p>
            <a:r>
              <a:rPr lang="en-US" altLang="ko-KR" sz="2000"/>
              <a:t> git merge feature</a:t>
            </a:r>
          </a:p>
          <a:p>
            <a:r>
              <a:rPr lang="en-US" altLang="ko-KR" sz="2000"/>
              <a:t> git push origin develop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63D12A-7595-46DA-BCC5-DEBA13D8C4DF}"/>
              </a:ext>
            </a:extLst>
          </p:cNvPr>
          <p:cNvSpPr txBox="1"/>
          <p:nvPr/>
        </p:nvSpPr>
        <p:spPr>
          <a:xfrm>
            <a:off x="152400" y="1797784"/>
            <a:ext cx="39848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폴더를 추적 지우기</a:t>
            </a:r>
            <a:endParaRPr lang="en-US" altLang="ko-KR" sz="2000" b="1"/>
          </a:p>
          <a:p>
            <a:r>
              <a:rPr lang="en-US" altLang="ko-KR" sz="2000"/>
              <a:t>git rm -r --cached [folder_name]</a:t>
            </a:r>
          </a:p>
        </p:txBody>
      </p:sp>
    </p:spTree>
    <p:extLst>
      <p:ext uri="{BB962C8B-B14F-4D97-AF65-F5344CB8AC3E}">
        <p14:creationId xmlns:p14="http://schemas.microsoft.com/office/powerpoint/2010/main" val="2344279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90E235-8718-40A9-BA1A-6C55794A6F08}"/>
              </a:ext>
            </a:extLst>
          </p:cNvPr>
          <p:cNvSpPr txBox="1"/>
          <p:nvPr/>
        </p:nvSpPr>
        <p:spPr>
          <a:xfrm>
            <a:off x="253546" y="118899"/>
            <a:ext cx="6696064" cy="82791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/>
              <a:t>새로운 파일 만들기</a:t>
            </a:r>
            <a:endParaRPr lang="en-US" altLang="ko-KR" sz="2800"/>
          </a:p>
          <a:p>
            <a:r>
              <a:rPr lang="en-US" altLang="ko-KR" sz="2800"/>
              <a:t>git init</a:t>
            </a:r>
          </a:p>
          <a:p>
            <a:r>
              <a:rPr lang="en-US" altLang="ko-KR" sz="2800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git clone [</a:t>
            </a:r>
            <a:r>
              <a:rPr lang="ko-KR" altLang="en-US" sz="2800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저장소 </a:t>
            </a:r>
            <a:r>
              <a:rPr lang="en-US" altLang="ko-KR" sz="2800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URL] </a:t>
            </a:r>
          </a:p>
          <a:p>
            <a:r>
              <a:rPr lang="en-US" altLang="ko-KR" sz="28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git remote –v </a:t>
            </a:r>
            <a:br>
              <a:rPr lang="en-US" altLang="ko-KR" sz="28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en-US" altLang="ko-KR" sz="28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git remote add origin [</a:t>
            </a:r>
            <a:r>
              <a:rPr lang="ko-KR" altLang="en-US" sz="2800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저장소 </a:t>
            </a:r>
            <a:r>
              <a:rPr lang="en-US" altLang="ko-KR" sz="2800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URL</a:t>
            </a:r>
            <a:r>
              <a:rPr lang="en-US" altLang="ko-KR" sz="28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]</a:t>
            </a:r>
            <a:br>
              <a:rPr lang="en-US" altLang="ko-KR" sz="28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en-US" altLang="ko-KR" sz="28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git fetch</a:t>
            </a:r>
          </a:p>
          <a:p>
            <a:r>
              <a:rPr lang="en-US" altLang="ko-KR" sz="28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git branch -r</a:t>
            </a:r>
          </a:p>
          <a:p>
            <a:r>
              <a:rPr lang="en-US" altLang="ko-KR" sz="2800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git checkout develop</a:t>
            </a:r>
          </a:p>
          <a:p>
            <a:r>
              <a:rPr lang="en-US" altLang="ko-KR" sz="2800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git push -u origin develop</a:t>
            </a:r>
            <a:br>
              <a:rPr lang="en-US" altLang="ko-KR" sz="2800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en-US" altLang="ko-KR" sz="2800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git checkout -b feature/login</a:t>
            </a:r>
          </a:p>
          <a:p>
            <a:r>
              <a:rPr lang="ko-KR" altLang="en-US" sz="2800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기능 추가 후</a:t>
            </a:r>
            <a:endParaRPr lang="en-US" altLang="ko-KR" sz="2800" b="0" i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2800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git add . </a:t>
            </a:r>
          </a:p>
          <a:p>
            <a:r>
              <a:rPr lang="en-US" altLang="ko-KR" sz="2800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git commit -m "Add login functionality“</a:t>
            </a:r>
          </a:p>
          <a:p>
            <a:r>
              <a:rPr lang="en-US" altLang="ko-KR" sz="2800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git push -u origin feature/login</a:t>
            </a:r>
            <a:endParaRPr lang="en-US" altLang="ko-KR" sz="280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ko-KR" altLang="en-US" sz="28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기능을 </a:t>
            </a:r>
            <a:r>
              <a:rPr lang="en-US" altLang="ko-KR" sz="28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develop</a:t>
            </a:r>
            <a:r>
              <a:rPr lang="ko-KR" altLang="en-US" sz="28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으로 합병</a:t>
            </a:r>
            <a:endParaRPr lang="en-US" altLang="ko-KR" sz="2800" b="0" i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2800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git checkout develop</a:t>
            </a:r>
          </a:p>
          <a:p>
            <a:r>
              <a:rPr lang="en-US" altLang="ko-KR" sz="2800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git pull origin develop</a:t>
            </a:r>
          </a:p>
          <a:p>
            <a:r>
              <a:rPr lang="en-US" altLang="ko-KR" sz="2800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git merge feature/login</a:t>
            </a:r>
          </a:p>
          <a:p>
            <a:r>
              <a:rPr lang="en-US" altLang="ko-KR" sz="2800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git push origin develop</a:t>
            </a:r>
            <a:endParaRPr lang="en-US" altLang="ko-KR" sz="280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E47E7F-B449-4105-B168-170C4CEE04DF}"/>
              </a:ext>
            </a:extLst>
          </p:cNvPr>
          <p:cNvSpPr txBox="1"/>
          <p:nvPr/>
        </p:nvSpPr>
        <p:spPr>
          <a:xfrm>
            <a:off x="1564810" y="628260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accent1">
                    <a:lumMod val="75000"/>
                  </a:schemeClr>
                </a:solidFill>
              </a:rPr>
              <a:t>-&gt; git </a:t>
            </a:r>
            <a:r>
              <a:rPr lang="ko-KR" altLang="en-US" b="1">
                <a:solidFill>
                  <a:schemeClr val="accent1">
                    <a:lumMod val="75000"/>
                  </a:schemeClr>
                </a:solidFill>
              </a:rPr>
              <a:t>준비하기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BD1E15-AAF4-4A85-9FF8-D406322945E6}"/>
              </a:ext>
            </a:extLst>
          </p:cNvPr>
          <p:cNvSpPr txBox="1"/>
          <p:nvPr/>
        </p:nvSpPr>
        <p:spPr>
          <a:xfrm>
            <a:off x="4007746" y="1073792"/>
            <a:ext cx="4384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accent1">
                    <a:lumMod val="75000"/>
                  </a:schemeClr>
                </a:solidFill>
              </a:rPr>
              <a:t>-&gt; git </a:t>
            </a:r>
            <a:r>
              <a:rPr lang="ko-KR" altLang="en-US" b="1">
                <a:solidFill>
                  <a:schemeClr val="accent1">
                    <a:lumMod val="75000"/>
                  </a:schemeClr>
                </a:solidFill>
              </a:rPr>
              <a:t>저장소 복사해서 로컬에 붙여놓기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D4A934-1EEC-4481-AE68-F0F4E7FE7353}"/>
              </a:ext>
            </a:extLst>
          </p:cNvPr>
          <p:cNvSpPr txBox="1"/>
          <p:nvPr/>
        </p:nvSpPr>
        <p:spPr>
          <a:xfrm>
            <a:off x="2565076" y="1506953"/>
            <a:ext cx="3692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accent1">
                    <a:lumMod val="75000"/>
                  </a:schemeClr>
                </a:solidFill>
              </a:rPr>
              <a:t>-&gt; git </a:t>
            </a:r>
            <a:r>
              <a:rPr lang="ko-KR" altLang="en-US" b="1">
                <a:solidFill>
                  <a:schemeClr val="accent1">
                    <a:lumMod val="75000"/>
                  </a:schemeClr>
                </a:solidFill>
              </a:rPr>
              <a:t>원격 저장소 이름 확인하기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F64185-1D72-4B8F-AC39-6F0FB29E6AE5}"/>
              </a:ext>
            </a:extLst>
          </p:cNvPr>
          <p:cNvSpPr txBox="1"/>
          <p:nvPr/>
        </p:nvSpPr>
        <p:spPr>
          <a:xfrm>
            <a:off x="6131287" y="1926831"/>
            <a:ext cx="5807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accent1">
                    <a:lumMod val="75000"/>
                  </a:schemeClr>
                </a:solidFill>
              </a:rPr>
              <a:t>-&gt; git </a:t>
            </a:r>
            <a:r>
              <a:rPr lang="ko-KR" altLang="en-US" b="1">
                <a:solidFill>
                  <a:schemeClr val="accent1">
                    <a:lumMod val="75000"/>
                  </a:schemeClr>
                </a:solidFill>
              </a:rPr>
              <a:t>원격 저장소와 </a:t>
            </a:r>
            <a:r>
              <a:rPr lang="en-US" altLang="ko-KR" b="1">
                <a:solidFill>
                  <a:schemeClr val="accent1">
                    <a:lumMod val="75000"/>
                  </a:schemeClr>
                </a:solidFill>
              </a:rPr>
              <a:t>origin</a:t>
            </a:r>
            <a:r>
              <a:rPr lang="ko-KR" altLang="en-US" b="1">
                <a:solidFill>
                  <a:schemeClr val="accent1">
                    <a:lumMod val="75000"/>
                  </a:schemeClr>
                </a:solidFill>
              </a:rPr>
              <a:t>이라는 저장소와 연결하기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D66277-4B9C-46BB-B724-4E56786D0085}"/>
              </a:ext>
            </a:extLst>
          </p:cNvPr>
          <p:cNvSpPr txBox="1"/>
          <p:nvPr/>
        </p:nvSpPr>
        <p:spPr>
          <a:xfrm>
            <a:off x="4300570" y="3231345"/>
            <a:ext cx="340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accent1">
                    <a:lumMod val="75000"/>
                  </a:schemeClr>
                </a:solidFill>
              </a:rPr>
              <a:t>-&gt; develop </a:t>
            </a:r>
            <a:r>
              <a:rPr lang="ko-KR" altLang="en-US" b="1">
                <a:solidFill>
                  <a:schemeClr val="accent1">
                    <a:lumMod val="75000"/>
                  </a:schemeClr>
                </a:solidFill>
              </a:rPr>
              <a:t>브랜치로 이동하기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044E68-389C-46FE-AB34-714995E58747}"/>
              </a:ext>
            </a:extLst>
          </p:cNvPr>
          <p:cNvSpPr txBox="1"/>
          <p:nvPr/>
        </p:nvSpPr>
        <p:spPr>
          <a:xfrm>
            <a:off x="4636472" y="3687894"/>
            <a:ext cx="349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accent1">
                    <a:lumMod val="75000"/>
                  </a:schemeClr>
                </a:solidFill>
              </a:rPr>
              <a:t>-&gt; develop </a:t>
            </a:r>
            <a:r>
              <a:rPr lang="ko-KR" altLang="en-US" b="1">
                <a:solidFill>
                  <a:schemeClr val="accent1">
                    <a:lumMod val="75000"/>
                  </a:schemeClr>
                </a:solidFill>
              </a:rPr>
              <a:t>브랜치에 푸쉬 하기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A0969D-9395-48BA-AACC-60BD82186AF9}"/>
              </a:ext>
            </a:extLst>
          </p:cNvPr>
          <p:cNvSpPr txBox="1"/>
          <p:nvPr/>
        </p:nvSpPr>
        <p:spPr>
          <a:xfrm>
            <a:off x="6549248" y="4090127"/>
            <a:ext cx="56657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accent1">
                    <a:lumMod val="75000"/>
                  </a:schemeClr>
                </a:solidFill>
              </a:rPr>
              <a:t>-&gt; </a:t>
            </a:r>
            <a:r>
              <a:rPr lang="ko-KR" altLang="en-US" b="1">
                <a:solidFill>
                  <a:schemeClr val="accent1">
                    <a:lumMod val="75000"/>
                  </a:schemeClr>
                </a:solidFill>
              </a:rPr>
              <a:t>기능 구현마다 </a:t>
            </a:r>
            <a:r>
              <a:rPr lang="en-US" altLang="ko-KR" b="1">
                <a:solidFill>
                  <a:schemeClr val="accent1">
                    <a:lumMod val="75000"/>
                  </a:schemeClr>
                </a:solidFill>
              </a:rPr>
              <a:t>feature/</a:t>
            </a:r>
            <a:r>
              <a:rPr lang="ko-KR" altLang="en-US" b="1">
                <a:solidFill>
                  <a:schemeClr val="accent1">
                    <a:lumMod val="75000"/>
                  </a:schemeClr>
                </a:solidFill>
              </a:rPr>
              <a:t>기능이름 브랜치 만들어서</a:t>
            </a:r>
            <a:endParaRPr lang="en-US" altLang="ko-KR" b="1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b="1">
                <a:solidFill>
                  <a:schemeClr val="accent1">
                    <a:lumMod val="75000"/>
                  </a:schemeClr>
                </a:solidFill>
              </a:rPr>
              <a:t>브랜치에서 기능 구현하기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298CEE-96B3-4D2C-8D06-5EFFE1E73834}"/>
              </a:ext>
            </a:extLst>
          </p:cNvPr>
          <p:cNvSpPr txBox="1"/>
          <p:nvPr/>
        </p:nvSpPr>
        <p:spPr>
          <a:xfrm>
            <a:off x="5476227" y="5752070"/>
            <a:ext cx="434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accent1">
                    <a:lumMod val="75000"/>
                  </a:schemeClr>
                </a:solidFill>
              </a:rPr>
              <a:t>-&gt; feature/</a:t>
            </a:r>
            <a:r>
              <a:rPr lang="ko-KR" altLang="en-US" b="1">
                <a:solidFill>
                  <a:schemeClr val="accent1">
                    <a:lumMod val="75000"/>
                  </a:schemeClr>
                </a:solidFill>
              </a:rPr>
              <a:t>기능이름 브랜치에 푸쉬하기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27E413-11A2-41DA-AD0F-AFDDCC31C48E}"/>
              </a:ext>
            </a:extLst>
          </p:cNvPr>
          <p:cNvSpPr txBox="1"/>
          <p:nvPr/>
        </p:nvSpPr>
        <p:spPr>
          <a:xfrm>
            <a:off x="4083055" y="7020399"/>
            <a:ext cx="5188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accent1">
                    <a:lumMod val="75000"/>
                  </a:schemeClr>
                </a:solidFill>
              </a:rPr>
              <a:t>-&gt; develop </a:t>
            </a:r>
            <a:r>
              <a:rPr lang="ko-KR" altLang="en-US" b="1">
                <a:solidFill>
                  <a:schemeClr val="accent1">
                    <a:lumMod val="75000"/>
                  </a:schemeClr>
                </a:solidFill>
              </a:rPr>
              <a:t>브랜치는 최신 상태로 업데이트하기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C80EE1-11E9-4C75-9FCD-6F4DA1988C15}"/>
              </a:ext>
            </a:extLst>
          </p:cNvPr>
          <p:cNvSpPr txBox="1"/>
          <p:nvPr/>
        </p:nvSpPr>
        <p:spPr>
          <a:xfrm>
            <a:off x="3787682" y="6603891"/>
            <a:ext cx="340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accent1">
                    <a:lumMod val="75000"/>
                  </a:schemeClr>
                </a:solidFill>
              </a:rPr>
              <a:t>-&gt; develop </a:t>
            </a:r>
            <a:r>
              <a:rPr lang="ko-KR" altLang="en-US" b="1">
                <a:solidFill>
                  <a:schemeClr val="accent1">
                    <a:lumMod val="75000"/>
                  </a:schemeClr>
                </a:solidFill>
              </a:rPr>
              <a:t>브랜치로 이동하기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C651EC-B330-4513-B3B6-38066E70B05F}"/>
              </a:ext>
            </a:extLst>
          </p:cNvPr>
          <p:cNvSpPr txBox="1"/>
          <p:nvPr/>
        </p:nvSpPr>
        <p:spPr>
          <a:xfrm>
            <a:off x="4129413" y="7485097"/>
            <a:ext cx="630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accent1">
                    <a:lumMod val="75000"/>
                  </a:schemeClr>
                </a:solidFill>
              </a:rPr>
              <a:t>-&gt; feature/</a:t>
            </a:r>
            <a:r>
              <a:rPr lang="ko-KR" altLang="en-US" b="1">
                <a:solidFill>
                  <a:schemeClr val="accent1">
                    <a:lumMod val="75000"/>
                  </a:schemeClr>
                </a:solidFill>
              </a:rPr>
              <a:t>기능이름 브랜치를 </a:t>
            </a:r>
            <a:r>
              <a:rPr lang="en-US" altLang="ko-KR" b="1">
                <a:solidFill>
                  <a:schemeClr val="accent1">
                    <a:lumMod val="75000"/>
                  </a:schemeClr>
                </a:solidFill>
              </a:rPr>
              <a:t>develop </a:t>
            </a:r>
            <a:r>
              <a:rPr lang="ko-KR" altLang="en-US" b="1">
                <a:solidFill>
                  <a:schemeClr val="accent1">
                    <a:lumMod val="75000"/>
                  </a:schemeClr>
                </a:solidFill>
              </a:rPr>
              <a:t>브랜치에 병합하기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D88147-73D5-4B58-B5D0-B1F2C4409585}"/>
              </a:ext>
            </a:extLst>
          </p:cNvPr>
          <p:cNvSpPr txBox="1"/>
          <p:nvPr/>
        </p:nvSpPr>
        <p:spPr>
          <a:xfrm>
            <a:off x="4129413" y="7940911"/>
            <a:ext cx="340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accent1">
                    <a:lumMod val="75000"/>
                  </a:schemeClr>
                </a:solidFill>
              </a:rPr>
              <a:t>-&gt; develop</a:t>
            </a:r>
            <a:r>
              <a:rPr lang="ko-KR" altLang="en-US" b="1">
                <a:solidFill>
                  <a:schemeClr val="accent1">
                    <a:lumMod val="75000"/>
                  </a:schemeClr>
                </a:solidFill>
              </a:rPr>
              <a:t> 브랜치에 푸쉬하기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BEC451-A7F1-43EF-B79A-C8916A353613}"/>
              </a:ext>
            </a:extLst>
          </p:cNvPr>
          <p:cNvSpPr txBox="1"/>
          <p:nvPr/>
        </p:nvSpPr>
        <p:spPr>
          <a:xfrm>
            <a:off x="1731256" y="2346476"/>
            <a:ext cx="4615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accent1">
                    <a:lumMod val="75000"/>
                  </a:schemeClr>
                </a:solidFill>
              </a:rPr>
              <a:t>-&gt; git </a:t>
            </a:r>
            <a:r>
              <a:rPr lang="ko-KR" altLang="en-US" b="1">
                <a:solidFill>
                  <a:schemeClr val="accent1">
                    <a:lumMod val="75000"/>
                  </a:schemeClr>
                </a:solidFill>
              </a:rPr>
              <a:t>원격 저장소의 변경사항을 가져오기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BBC6E6-9873-439C-9F8A-71B3458A5806}"/>
              </a:ext>
            </a:extLst>
          </p:cNvPr>
          <p:cNvSpPr txBox="1"/>
          <p:nvPr/>
        </p:nvSpPr>
        <p:spPr>
          <a:xfrm>
            <a:off x="2457785" y="2775282"/>
            <a:ext cx="3922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accent1">
                    <a:lumMod val="75000"/>
                  </a:schemeClr>
                </a:solidFill>
              </a:rPr>
              <a:t>-&gt; git </a:t>
            </a:r>
            <a:r>
              <a:rPr lang="ko-KR" altLang="en-US" b="1">
                <a:solidFill>
                  <a:schemeClr val="accent1">
                    <a:lumMod val="75000"/>
                  </a:schemeClr>
                </a:solidFill>
              </a:rPr>
              <a:t>원격 저장소의 브랜치들 출력</a:t>
            </a:r>
          </a:p>
        </p:txBody>
      </p:sp>
    </p:spTree>
    <p:extLst>
      <p:ext uri="{BB962C8B-B14F-4D97-AF65-F5344CB8AC3E}">
        <p14:creationId xmlns:p14="http://schemas.microsoft.com/office/powerpoint/2010/main" val="2869346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90535E5F-5868-4BAF-87D7-019DAAC85D96}"/>
              </a:ext>
            </a:extLst>
          </p:cNvPr>
          <p:cNvSpPr txBox="1"/>
          <p:nvPr/>
        </p:nvSpPr>
        <p:spPr>
          <a:xfrm>
            <a:off x="253546" y="118899"/>
            <a:ext cx="7053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git config --global init.defaultBranch main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02D6F0-287E-444C-A4FF-B1D1D49167D3}"/>
              </a:ext>
            </a:extLst>
          </p:cNvPr>
          <p:cNvSpPr txBox="1"/>
          <p:nvPr/>
        </p:nvSpPr>
        <p:spPr>
          <a:xfrm>
            <a:off x="253546" y="642119"/>
            <a:ext cx="62760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chemeClr val="accent1">
                    <a:lumMod val="75000"/>
                  </a:schemeClr>
                </a:solidFill>
              </a:rPr>
              <a:t>└</a:t>
            </a:r>
            <a:r>
              <a:rPr lang="en-US" altLang="ko-KR" b="1">
                <a:solidFill>
                  <a:schemeClr val="accent1">
                    <a:lumMod val="75000"/>
                  </a:schemeClr>
                </a:solidFill>
              </a:rPr>
              <a:t>&gt; git</a:t>
            </a:r>
            <a:r>
              <a:rPr lang="ko-KR" altLang="en-US" b="1">
                <a:solidFill>
                  <a:schemeClr val="accent1">
                    <a:lumMod val="75000"/>
                  </a:schemeClr>
                </a:solidFill>
              </a:rPr>
              <a:t>의 </a:t>
            </a:r>
            <a:r>
              <a:rPr lang="en-US" altLang="ko-KR" b="1">
                <a:solidFill>
                  <a:schemeClr val="accent1">
                    <a:lumMod val="75000"/>
                  </a:schemeClr>
                </a:solidFill>
              </a:rPr>
              <a:t>global gitcofig</a:t>
            </a:r>
            <a:r>
              <a:rPr lang="ko-KR" altLang="en-US" b="1">
                <a:solidFill>
                  <a:schemeClr val="accent1">
                    <a:lumMod val="75000"/>
                  </a:schemeClr>
                </a:solidFill>
              </a:rPr>
              <a:t>설정의 </a:t>
            </a:r>
            <a:r>
              <a:rPr lang="en-US" altLang="ko-KR" b="1">
                <a:solidFill>
                  <a:schemeClr val="accent1">
                    <a:lumMod val="75000"/>
                  </a:schemeClr>
                </a:solidFill>
              </a:rPr>
              <a:t>init.defaultBranch </a:t>
            </a:r>
            <a:r>
              <a:rPr lang="ko-KR" altLang="en-US" b="1">
                <a:solidFill>
                  <a:schemeClr val="accent1">
                    <a:lumMod val="75000"/>
                  </a:schemeClr>
                </a:solidFill>
              </a:rPr>
              <a:t>값을</a:t>
            </a:r>
            <a:endParaRPr lang="en-US" altLang="ko-KR" b="1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b="1">
                <a:solidFill>
                  <a:schemeClr val="accent1">
                    <a:lumMod val="75000"/>
                  </a:schemeClr>
                </a:solidFill>
              </a:rPr>
              <a:t>main </a:t>
            </a:r>
            <a:r>
              <a:rPr lang="ko-KR" altLang="en-US" b="1">
                <a:solidFill>
                  <a:schemeClr val="accent1">
                    <a:lumMod val="75000"/>
                  </a:schemeClr>
                </a:solidFill>
              </a:rPr>
              <a:t>으로 설정하여 이후에 생성하는</a:t>
            </a:r>
            <a:endParaRPr lang="en-US" altLang="ko-KR" b="1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b="1">
                <a:solidFill>
                  <a:schemeClr val="accent1">
                    <a:lumMod val="75000"/>
                  </a:schemeClr>
                </a:solidFill>
              </a:rPr>
              <a:t>로컬 리포지토리의 기본 브랜치명을 </a:t>
            </a:r>
            <a:r>
              <a:rPr lang="en-US" altLang="ko-KR" b="1">
                <a:solidFill>
                  <a:schemeClr val="accent1">
                    <a:lumMod val="75000"/>
                  </a:schemeClr>
                </a:solidFill>
              </a:rPr>
              <a:t>main</a:t>
            </a:r>
            <a:r>
              <a:rPr lang="ko-KR" altLang="en-US" b="1">
                <a:solidFill>
                  <a:schemeClr val="accent1">
                    <a:lumMod val="75000"/>
                  </a:schemeClr>
                </a:solidFill>
              </a:rPr>
              <a:t>으로 변경합니다</a:t>
            </a:r>
            <a:r>
              <a:rPr lang="en-US" altLang="ko-KR" b="1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ko-KR" altLang="en-US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0968FB-2BC0-4012-AF68-A7692C59950A}"/>
              </a:ext>
            </a:extLst>
          </p:cNvPr>
          <p:cNvSpPr txBox="1"/>
          <p:nvPr/>
        </p:nvSpPr>
        <p:spPr>
          <a:xfrm>
            <a:off x="253546" y="1827059"/>
            <a:ext cx="4556055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git add .</a:t>
            </a:r>
          </a:p>
          <a:p>
            <a:r>
              <a:rPr lang="en-US" altLang="ko-KR" sz="28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git commit –m “</a:t>
            </a:r>
            <a:r>
              <a:rPr lang="ko-KR" altLang="en-US" sz="28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커밋 이름</a:t>
            </a:r>
            <a:r>
              <a:rPr lang="en-US" altLang="ko-KR" sz="28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”</a:t>
            </a:r>
          </a:p>
          <a:p>
            <a:r>
              <a:rPr lang="en-US" altLang="ko-KR" sz="28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git pull –rebase</a:t>
            </a:r>
          </a:p>
          <a:p>
            <a:endParaRPr lang="en-US" altLang="ko-KR" sz="280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28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git checkout develop</a:t>
            </a:r>
          </a:p>
          <a:p>
            <a:r>
              <a:rPr lang="en-US" altLang="ko-KR" sz="28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git pull origin develop</a:t>
            </a:r>
          </a:p>
          <a:p>
            <a:endParaRPr lang="en-US" altLang="ko-KR" sz="280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28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git checkout &lt;</a:t>
            </a:r>
            <a:r>
              <a:rPr lang="ko-KR" altLang="en-US" sz="28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브랜치명</a:t>
            </a:r>
            <a:r>
              <a:rPr lang="en-US" altLang="ko-KR" sz="28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&gt;</a:t>
            </a:r>
          </a:p>
          <a:p>
            <a:r>
              <a:rPr lang="en-US" altLang="ko-KR" sz="28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git rebase develop</a:t>
            </a:r>
          </a:p>
          <a:p>
            <a:r>
              <a:rPr lang="en-US" altLang="ko-KR" sz="28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git push &lt;</a:t>
            </a:r>
            <a:r>
              <a:rPr lang="ko-KR" altLang="en-US" sz="28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브랜치명</a:t>
            </a:r>
            <a:r>
              <a:rPr lang="en-US" altLang="ko-KR" sz="28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7C2854-CCAC-42A9-9E49-E0F17BF5AD39}"/>
              </a:ext>
            </a:extLst>
          </p:cNvPr>
          <p:cNvSpPr txBox="1"/>
          <p:nvPr/>
        </p:nvSpPr>
        <p:spPr>
          <a:xfrm>
            <a:off x="4809601" y="2218671"/>
            <a:ext cx="3838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accent1">
                    <a:lumMod val="75000"/>
                  </a:schemeClr>
                </a:solidFill>
              </a:rPr>
              <a:t>develop</a:t>
            </a:r>
            <a:r>
              <a:rPr lang="ko-KR" altLang="en-US" b="1">
                <a:solidFill>
                  <a:schemeClr val="accent1">
                    <a:lumMod val="75000"/>
                  </a:schemeClr>
                </a:solidFill>
              </a:rPr>
              <a:t>을 최신화로 반영해야할 때</a:t>
            </a:r>
            <a:br>
              <a:rPr lang="en-US" altLang="ko-KR" b="1">
                <a:solidFill>
                  <a:schemeClr val="accent1">
                    <a:lumMod val="75000"/>
                  </a:schemeClr>
                </a:solidFill>
              </a:rPr>
            </a:br>
            <a:r>
              <a:rPr lang="ko-KR" altLang="en-US" b="1">
                <a:solidFill>
                  <a:schemeClr val="accent1">
                    <a:lumMod val="75000"/>
                  </a:schemeClr>
                </a:solidFill>
              </a:rPr>
              <a:t>브랜치명</a:t>
            </a:r>
          </a:p>
        </p:txBody>
      </p:sp>
    </p:spTree>
    <p:extLst>
      <p:ext uri="{BB962C8B-B14F-4D97-AF65-F5344CB8AC3E}">
        <p14:creationId xmlns:p14="http://schemas.microsoft.com/office/powerpoint/2010/main" val="3181444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07A811E-CB9B-40BA-94C2-3E4983F4B153}"/>
              </a:ext>
            </a:extLst>
          </p:cNvPr>
          <p:cNvSpPr txBox="1"/>
          <p:nvPr/>
        </p:nvSpPr>
        <p:spPr>
          <a:xfrm>
            <a:off x="114300" y="162610"/>
            <a:ext cx="6096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i="0">
                <a:effectLst/>
                <a:latin typeface="__fkGrotesk_8a67e8"/>
              </a:rPr>
              <a:t>warning: in the working copy of '.gitignore', LF will be replaced by CRLF the next time Git touches it</a:t>
            </a: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A36BDC-2146-4DB0-B9EE-A4610E4EE51B}"/>
              </a:ext>
            </a:extLst>
          </p:cNvPr>
          <p:cNvSpPr txBox="1"/>
          <p:nvPr/>
        </p:nvSpPr>
        <p:spPr>
          <a:xfrm>
            <a:off x="114300" y="808941"/>
            <a:ext cx="14573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>
                <a:effectLst/>
                <a:latin typeface="__berkeleyMono_1826c3"/>
              </a:rPr>
              <a:t>.gitattributes</a:t>
            </a:r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2ADE6D-33A9-432E-BE54-AF42893AE0A4}"/>
              </a:ext>
            </a:extLst>
          </p:cNvPr>
          <p:cNvSpPr txBox="1"/>
          <p:nvPr/>
        </p:nvSpPr>
        <p:spPr>
          <a:xfrm>
            <a:off x="114300" y="1085850"/>
            <a:ext cx="4051300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/>
              <a:t># </a:t>
            </a:r>
            <a:r>
              <a:rPr lang="ko-KR" altLang="en-US" sz="1600"/>
              <a:t>모든 텍스트 파일에 대해 줄 끝 정규화</a:t>
            </a:r>
          </a:p>
          <a:p>
            <a:r>
              <a:rPr lang="ko-KR" altLang="en-US" sz="1600"/>
              <a:t>* </a:t>
            </a:r>
            <a:r>
              <a:rPr lang="en-US" altLang="ko-KR" sz="1600"/>
              <a:t>text=auto</a:t>
            </a:r>
          </a:p>
          <a:p>
            <a:endParaRPr lang="en-US" altLang="ko-KR" sz="1600"/>
          </a:p>
          <a:p>
            <a:r>
              <a:rPr lang="en-US" altLang="ko-KR" sz="1600"/>
              <a:t># </a:t>
            </a:r>
            <a:r>
              <a:rPr lang="ko-KR" altLang="en-US" sz="1600"/>
              <a:t>소스 코드</a:t>
            </a:r>
          </a:p>
          <a:p>
            <a:r>
              <a:rPr lang="ko-KR" altLang="en-US" sz="1600"/>
              <a:t>*</a:t>
            </a:r>
            <a:r>
              <a:rPr lang="en-US" altLang="ko-KR" sz="1600"/>
              <a:t>.c text</a:t>
            </a:r>
          </a:p>
          <a:p>
            <a:r>
              <a:rPr lang="en-US" altLang="ko-KR" sz="1600"/>
              <a:t>*.cpp text</a:t>
            </a:r>
          </a:p>
          <a:p>
            <a:r>
              <a:rPr lang="en-US" altLang="ko-KR" sz="1600"/>
              <a:t>*.h text</a:t>
            </a:r>
          </a:p>
          <a:p>
            <a:r>
              <a:rPr lang="en-US" altLang="ko-KR" sz="1600"/>
              <a:t>*.hpp text</a:t>
            </a:r>
          </a:p>
          <a:p>
            <a:r>
              <a:rPr lang="en-US" altLang="ko-KR" sz="1600"/>
              <a:t>*.java text</a:t>
            </a:r>
          </a:p>
          <a:p>
            <a:r>
              <a:rPr lang="en-US" altLang="ko-KR" sz="1600"/>
              <a:t>*.js text</a:t>
            </a:r>
          </a:p>
          <a:p>
            <a:r>
              <a:rPr lang="en-US" altLang="ko-KR" sz="1600"/>
              <a:t>*.json text</a:t>
            </a:r>
          </a:p>
          <a:p>
            <a:r>
              <a:rPr lang="en-US" altLang="ko-KR" sz="1600"/>
              <a:t>*.py text</a:t>
            </a:r>
          </a:p>
          <a:p>
            <a:r>
              <a:rPr lang="en-US" altLang="ko-KR" sz="1600"/>
              <a:t>*.sql text</a:t>
            </a:r>
          </a:p>
          <a:p>
            <a:r>
              <a:rPr lang="en-US" altLang="ko-KR" sz="1600"/>
              <a:t>*.xml text</a:t>
            </a:r>
          </a:p>
          <a:p>
            <a:endParaRPr lang="en-US" altLang="ko-KR" sz="1600"/>
          </a:p>
          <a:p>
            <a:r>
              <a:rPr lang="en-US" altLang="ko-KR" sz="1600"/>
              <a:t># </a:t>
            </a:r>
            <a:r>
              <a:rPr lang="ko-KR" altLang="en-US" sz="1600"/>
              <a:t>스크립트</a:t>
            </a:r>
          </a:p>
          <a:p>
            <a:r>
              <a:rPr lang="ko-KR" altLang="en-US" sz="1600"/>
              <a:t>*</a:t>
            </a:r>
            <a:r>
              <a:rPr lang="en-US" altLang="ko-KR" sz="1600"/>
              <a:t>.bash text eol=lf</a:t>
            </a:r>
          </a:p>
          <a:p>
            <a:r>
              <a:rPr lang="en-US" altLang="ko-KR" sz="1600"/>
              <a:t>*.fish text eol=lf</a:t>
            </a:r>
          </a:p>
          <a:p>
            <a:r>
              <a:rPr lang="en-US" altLang="ko-KR" sz="1600"/>
              <a:t>*.sh text eol=lf</a:t>
            </a:r>
          </a:p>
          <a:p>
            <a:r>
              <a:rPr lang="en-US" altLang="ko-KR" sz="1600"/>
              <a:t>*.zsh text eol=lf</a:t>
            </a:r>
          </a:p>
          <a:p>
            <a:r>
              <a:rPr lang="en-US" altLang="ko-KR" sz="1600"/>
              <a:t>*.bat text eol=crlf</a:t>
            </a:r>
          </a:p>
          <a:p>
            <a:r>
              <a:rPr lang="en-US" altLang="ko-KR" sz="1600"/>
              <a:t>*.cmd text eol=crlf</a:t>
            </a:r>
          </a:p>
          <a:p>
            <a:r>
              <a:rPr lang="en-US" altLang="ko-KR" sz="1600"/>
              <a:t>*.ps1 text eol=crlf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75CAE1-4AB5-45AC-904C-8C6275A22629}"/>
              </a:ext>
            </a:extLst>
          </p:cNvPr>
          <p:cNvSpPr txBox="1"/>
          <p:nvPr/>
        </p:nvSpPr>
        <p:spPr>
          <a:xfrm>
            <a:off x="2865665" y="1776411"/>
            <a:ext cx="2606221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/>
              <a:t># </a:t>
            </a:r>
            <a:r>
              <a:rPr lang="ko-KR" altLang="en-US" sz="1600"/>
              <a:t>문서</a:t>
            </a:r>
          </a:p>
          <a:p>
            <a:r>
              <a:rPr lang="ko-KR" altLang="en-US" sz="1600"/>
              <a:t>*</a:t>
            </a:r>
            <a:r>
              <a:rPr lang="en-US" altLang="ko-KR" sz="1600"/>
              <a:t>.md text diff=markdown</a:t>
            </a:r>
          </a:p>
          <a:p>
            <a:r>
              <a:rPr lang="en-US" altLang="ko-KR" sz="1600"/>
              <a:t>*.txt text</a:t>
            </a:r>
          </a:p>
          <a:p>
            <a:r>
              <a:rPr lang="en-US" altLang="ko-KR" sz="1600"/>
              <a:t>*.yml text</a:t>
            </a:r>
          </a:p>
          <a:p>
            <a:r>
              <a:rPr lang="en-US" altLang="ko-KR" sz="1600"/>
              <a:t>*.yaml text</a:t>
            </a:r>
          </a:p>
          <a:p>
            <a:endParaRPr lang="en-US" altLang="ko-KR" sz="1600"/>
          </a:p>
          <a:p>
            <a:r>
              <a:rPr lang="en-US" altLang="ko-KR" sz="1600"/>
              <a:t># </a:t>
            </a:r>
            <a:r>
              <a:rPr lang="ko-KR" altLang="en-US" sz="1600"/>
              <a:t>설정 파일</a:t>
            </a:r>
          </a:p>
          <a:p>
            <a:r>
              <a:rPr lang="en-US" altLang="ko-KR" sz="1600"/>
              <a:t>.gitattributes text</a:t>
            </a:r>
          </a:p>
          <a:p>
            <a:r>
              <a:rPr lang="en-US" altLang="ko-KR" sz="1600"/>
              <a:t>.gitconfig text</a:t>
            </a:r>
          </a:p>
          <a:p>
            <a:r>
              <a:rPr lang="en-US" altLang="ko-KR" sz="1600"/>
              <a:t>.gitignore text</a:t>
            </a:r>
          </a:p>
          <a:p>
            <a:r>
              <a:rPr lang="en-US" altLang="ko-KR" sz="1600"/>
              <a:t>*.toml text</a:t>
            </a:r>
          </a:p>
          <a:p>
            <a:r>
              <a:rPr lang="en-US" altLang="ko-KR" sz="1600"/>
              <a:t>*.ini text</a:t>
            </a:r>
          </a:p>
          <a:p>
            <a:endParaRPr lang="en-US" altLang="ko-KR" sz="1600"/>
          </a:p>
          <a:p>
            <a:r>
              <a:rPr lang="en-US" altLang="ko-KR" sz="1600"/>
              <a:t># </a:t>
            </a:r>
            <a:r>
              <a:rPr lang="ko-KR" altLang="en-US" sz="1600"/>
              <a:t>그래픽</a:t>
            </a:r>
          </a:p>
          <a:p>
            <a:r>
              <a:rPr lang="ko-KR" altLang="en-US" sz="1600"/>
              <a:t>*</a:t>
            </a:r>
            <a:r>
              <a:rPr lang="en-US" altLang="ko-KR" sz="1600"/>
              <a:t>.png binary</a:t>
            </a:r>
          </a:p>
          <a:p>
            <a:r>
              <a:rPr lang="en-US" altLang="ko-KR" sz="1600"/>
              <a:t>*.jpg binary</a:t>
            </a:r>
          </a:p>
          <a:p>
            <a:r>
              <a:rPr lang="en-US" altLang="ko-KR" sz="1600"/>
              <a:t>*.jpeg binary</a:t>
            </a:r>
          </a:p>
          <a:p>
            <a:r>
              <a:rPr lang="en-US" altLang="ko-KR" sz="1600"/>
              <a:t>*.gif binary</a:t>
            </a:r>
          </a:p>
          <a:p>
            <a:r>
              <a:rPr lang="en-US" altLang="ko-KR" sz="1600"/>
              <a:t>*.ico binary</a:t>
            </a:r>
          </a:p>
          <a:p>
            <a:r>
              <a:rPr lang="en-US" altLang="ko-KR" sz="1600"/>
              <a:t>*.svg text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74D9B3-A3F9-4A11-AA93-21E55781A04A}"/>
              </a:ext>
            </a:extLst>
          </p:cNvPr>
          <p:cNvSpPr txBox="1"/>
          <p:nvPr/>
        </p:nvSpPr>
        <p:spPr>
          <a:xfrm>
            <a:off x="6560457" y="864799"/>
            <a:ext cx="1814286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/>
              <a:t># </a:t>
            </a:r>
            <a:r>
              <a:rPr lang="ko-KR" altLang="en-US" sz="1800"/>
              <a:t>아카이브</a:t>
            </a:r>
          </a:p>
          <a:p>
            <a:r>
              <a:rPr lang="ko-KR" altLang="en-US" sz="1800"/>
              <a:t>*</a:t>
            </a:r>
            <a:r>
              <a:rPr lang="en-US" altLang="ko-KR" sz="1800"/>
              <a:t>.7z binary</a:t>
            </a:r>
          </a:p>
          <a:p>
            <a:r>
              <a:rPr lang="en-US" altLang="ko-KR" sz="1800"/>
              <a:t>*.gz binary</a:t>
            </a:r>
          </a:p>
          <a:p>
            <a:r>
              <a:rPr lang="en-US" altLang="ko-KR" sz="1800"/>
              <a:t>*.tar binary</a:t>
            </a:r>
          </a:p>
          <a:p>
            <a:r>
              <a:rPr lang="en-US" altLang="ko-KR" sz="1800"/>
              <a:t>*.tgz binary</a:t>
            </a:r>
          </a:p>
          <a:p>
            <a:r>
              <a:rPr lang="en-US" altLang="ko-KR" sz="1800"/>
              <a:t>*.zip binary</a:t>
            </a:r>
          </a:p>
          <a:p>
            <a:endParaRPr lang="en-US" altLang="ko-KR" sz="1800"/>
          </a:p>
          <a:p>
            <a:r>
              <a:rPr lang="en-US" altLang="ko-KR" sz="1800"/>
              <a:t># </a:t>
            </a:r>
            <a:r>
              <a:rPr lang="ko-KR" altLang="en-US" sz="1800"/>
              <a:t>폰트</a:t>
            </a:r>
          </a:p>
          <a:p>
            <a:r>
              <a:rPr lang="ko-KR" altLang="en-US" sz="1800"/>
              <a:t>*</a:t>
            </a:r>
            <a:r>
              <a:rPr lang="en-US" altLang="ko-KR" sz="1800"/>
              <a:t>.ttf binary</a:t>
            </a:r>
          </a:p>
          <a:p>
            <a:r>
              <a:rPr lang="en-US" altLang="ko-KR" sz="1800"/>
              <a:t>*.eot binary</a:t>
            </a:r>
          </a:p>
          <a:p>
            <a:r>
              <a:rPr lang="en-US" altLang="ko-KR" sz="1800"/>
              <a:t>*.otf binary</a:t>
            </a:r>
          </a:p>
          <a:p>
            <a:r>
              <a:rPr lang="en-US" altLang="ko-KR" sz="1800"/>
              <a:t>*.woff binary</a:t>
            </a:r>
          </a:p>
          <a:p>
            <a:r>
              <a:rPr lang="en-US" altLang="ko-KR" sz="1800"/>
              <a:t>*.woff2 binary</a:t>
            </a:r>
          </a:p>
          <a:p>
            <a:endParaRPr lang="en-US" altLang="ko-KR" sz="1800"/>
          </a:p>
          <a:p>
            <a:r>
              <a:rPr lang="en-US" altLang="ko-KR" sz="1800"/>
              <a:t># </a:t>
            </a:r>
            <a:r>
              <a:rPr lang="ko-KR" altLang="en-US" sz="1800"/>
              <a:t>오디오</a:t>
            </a:r>
          </a:p>
          <a:p>
            <a:r>
              <a:rPr lang="ko-KR" altLang="en-US" sz="1800"/>
              <a:t>*</a:t>
            </a:r>
            <a:r>
              <a:rPr lang="en-US" altLang="ko-KR" sz="1800"/>
              <a:t>.mp3 binary</a:t>
            </a:r>
          </a:p>
          <a:p>
            <a:r>
              <a:rPr lang="en-US" altLang="ko-KR" sz="1800"/>
              <a:t>*.wav binary</a:t>
            </a:r>
          </a:p>
          <a:p>
            <a:endParaRPr lang="en-US" altLang="ko-KR" sz="1800"/>
          </a:p>
          <a:p>
            <a:r>
              <a:rPr lang="en-US" altLang="ko-KR" sz="1800"/>
              <a:t># </a:t>
            </a:r>
            <a:r>
              <a:rPr lang="ko-KR" altLang="en-US" sz="1800"/>
              <a:t>비디오</a:t>
            </a:r>
          </a:p>
          <a:p>
            <a:r>
              <a:rPr lang="ko-KR" altLang="en-US" sz="1800"/>
              <a:t>*</a:t>
            </a:r>
            <a:r>
              <a:rPr lang="en-US" altLang="ko-KR" sz="1800"/>
              <a:t>.mp4 binary</a:t>
            </a:r>
          </a:p>
          <a:p>
            <a:r>
              <a:rPr lang="en-US" altLang="ko-KR" sz="1800"/>
              <a:t>*.avi binary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01F63F-0CFA-4FC6-8917-8860CEEF3E3F}"/>
              </a:ext>
            </a:extLst>
          </p:cNvPr>
          <p:cNvSpPr txBox="1"/>
          <p:nvPr/>
        </p:nvSpPr>
        <p:spPr>
          <a:xfrm>
            <a:off x="8374743" y="864799"/>
            <a:ext cx="39751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/>
              <a:t># </a:t>
            </a:r>
            <a:r>
              <a:rPr lang="ko-KR" altLang="en-US" sz="1800"/>
              <a:t>특정 파일 무시 </a:t>
            </a:r>
            <a:r>
              <a:rPr lang="en-US" altLang="ko-KR" sz="1800"/>
              <a:t>(</a:t>
            </a:r>
            <a:r>
              <a:rPr lang="ko-KR" altLang="en-US" sz="1800"/>
              <a:t>예</a:t>
            </a:r>
            <a:r>
              <a:rPr lang="en-US" altLang="ko-KR" sz="1800"/>
              <a:t>: </a:t>
            </a:r>
            <a:r>
              <a:rPr lang="ko-KR" altLang="en-US" sz="1800"/>
              <a:t>배포 시</a:t>
            </a:r>
            <a:r>
              <a:rPr lang="en-US" altLang="ko-KR" sz="1800"/>
              <a:t>)</a:t>
            </a:r>
          </a:p>
          <a:p>
            <a:r>
              <a:rPr lang="en-US" altLang="ko-KR" sz="1800"/>
              <a:t>/dist export-ignore</a:t>
            </a:r>
          </a:p>
          <a:p>
            <a:r>
              <a:rPr lang="en-US" altLang="ko-KR" sz="1800"/>
              <a:t>/docs export-ignore</a:t>
            </a:r>
          </a:p>
          <a:p>
            <a:r>
              <a:rPr lang="en-US" altLang="ko-KR" sz="1800"/>
              <a:t>/tests export-ignore</a:t>
            </a:r>
          </a:p>
          <a:p>
            <a:endParaRPr lang="en-US" altLang="ko-KR" sz="1800"/>
          </a:p>
          <a:p>
            <a:r>
              <a:rPr lang="en-US" altLang="ko-KR" sz="1800"/>
              <a:t># </a:t>
            </a:r>
            <a:r>
              <a:rPr lang="ko-KR" altLang="en-US" sz="1800"/>
              <a:t>언어 감지 오버라이드 </a:t>
            </a:r>
            <a:r>
              <a:rPr lang="en-US" altLang="ko-KR" sz="1800"/>
              <a:t>(GitHub </a:t>
            </a:r>
            <a:r>
              <a:rPr lang="ko-KR" altLang="en-US" sz="1800"/>
              <a:t>용</a:t>
            </a:r>
            <a:r>
              <a:rPr lang="en-US" altLang="ko-KR" sz="1800"/>
              <a:t>)</a:t>
            </a:r>
          </a:p>
          <a:p>
            <a:r>
              <a:rPr lang="en-US" altLang="ko-KR" sz="1800"/>
              <a:t>*.js linguist-language=JavaScript</a:t>
            </a:r>
          </a:p>
          <a:p>
            <a:r>
              <a:rPr lang="en-US" altLang="ko-KR" sz="1800"/>
              <a:t>*.jsx linguist-language=JavaScript</a:t>
            </a:r>
          </a:p>
          <a:p>
            <a:r>
              <a:rPr lang="en-US" altLang="ko-KR" sz="1800"/>
              <a:t>*.ts linguist-language=TypeScript</a:t>
            </a:r>
          </a:p>
          <a:p>
            <a:r>
              <a:rPr lang="en-US" altLang="ko-KR" sz="1800"/>
              <a:t>*.tsx linguist-language=TypeScript</a:t>
            </a:r>
          </a:p>
          <a:p>
            <a:endParaRPr lang="en-US" altLang="ko-KR" sz="1800"/>
          </a:p>
          <a:p>
            <a:r>
              <a:rPr lang="en-US" altLang="ko-KR" sz="1800"/>
              <a:t># </a:t>
            </a:r>
            <a:r>
              <a:rPr lang="ko-KR" altLang="en-US" sz="1800"/>
              <a:t>병합 전략</a:t>
            </a:r>
          </a:p>
          <a:p>
            <a:r>
              <a:rPr lang="ko-KR" altLang="en-US" sz="1800"/>
              <a:t>*</a:t>
            </a:r>
            <a:r>
              <a:rPr lang="en-US" altLang="ko-KR" sz="1800"/>
              <a:t>.md merge=union</a:t>
            </a:r>
            <a:endParaRPr lang="ko-KR" altLang="en-US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C022498-B48A-4D92-A0EE-41863D4A710E}"/>
              </a:ext>
            </a:extLst>
          </p:cNvPr>
          <p:cNvCxnSpPr>
            <a:cxnSpLocks/>
          </p:cNvCxnSpPr>
          <p:nvPr/>
        </p:nvCxnSpPr>
        <p:spPr>
          <a:xfrm>
            <a:off x="114300" y="1128293"/>
            <a:ext cx="6137733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289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775</Words>
  <Application>Microsoft Office PowerPoint</Application>
  <PresentationFormat>와이드스크린</PresentationFormat>
  <Paragraphs>176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__berkeleyMono_1826c3</vt:lpstr>
      <vt:lpstr>__fkGrotesk_8a67e8</vt:lpstr>
      <vt:lpstr>맑은 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Gi7D-09</dc:creator>
  <cp:lastModifiedBy>Gi7D-09</cp:lastModifiedBy>
  <cp:revision>23</cp:revision>
  <dcterms:created xsi:type="dcterms:W3CDTF">2024-11-28T06:03:24Z</dcterms:created>
  <dcterms:modified xsi:type="dcterms:W3CDTF">2025-01-14T02:59:47Z</dcterms:modified>
</cp:coreProperties>
</file>