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A7C4FF"/>
    <a:srgbClr val="A7EEFF"/>
    <a:srgbClr val="A7FFAB"/>
    <a:srgbClr val="FFA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E1BB-9BD0-4234-8EC2-8ECFDEF8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1985-9547-4B0C-B27C-73118E98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BDF3F-6300-4248-B272-180E94B0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2C7FB-8981-4B2D-ADAF-BD2C2AE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A5595-BEB8-447D-9D49-AE22EC3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A28E-E9F4-45BC-ADB5-C62B9E27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17E08-368E-4650-A4A2-DA42137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2FB1-476E-48C5-83A4-1E5EBBF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4B5A8-B0C1-4942-94EA-D0FBDC4D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B71C8-D86B-41AE-A725-6BE8B1A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B08D-2CD0-4C05-A816-BCA63FD4D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D26D5-9BDD-4E76-B638-E95C334E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184A-C274-4521-91E5-A8454A1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B889-E46C-4777-80B7-E802DCD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6A6B-F245-4F0A-802A-7BA0916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35-EC2F-466F-ACD2-81DF05CA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37DDA-C6EC-4C09-85C7-0F364699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5FE1-E0F6-4C13-A62A-D258566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1E79-4BD3-4EF4-B785-78F1E61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6CF1B-CF20-4322-8A2E-00AB202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F09-B3FF-4784-9127-307354D8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7D1ED-E157-4952-9BC5-59E2BC08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61F7-4BD1-48FD-8BA6-FE70AAC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0AD7-776C-4E23-AC88-104D84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8A4BE-7C12-48C5-B4E1-BC47F2D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F00E-32E3-46F1-A5A1-B51286B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AF982-F02C-40EA-A232-8EDB589A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3790F-0E11-4FA8-897D-5A114708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57BFD-FB46-432C-96EC-052D19A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BC0A2-46B2-440B-B1B6-5433F27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699C5-F641-4384-A7EA-2706FEA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88BF6-61B8-4313-9555-FE05DB6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DE19-3B64-48BB-AE02-EF24ECAC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584C3-CE7E-43DD-8A57-4D913DC5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359DD-9B51-46FA-B030-E53E81DA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9726E-F6F5-4491-B738-4B8C9476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5286C-EE95-4D39-A089-8F2A43F0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73DA1-60F8-42D8-A8BB-D20A2B2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40FA-A1DF-4B63-A757-4094B4C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83D1-3DBA-49F9-A241-F1DFC2D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07963-14C7-4B0F-A733-7ED9C37F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9FADA-486C-4AD7-89B2-EDC5D0A6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BDDA7-8072-4599-A08F-52705EE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FA331-7C2C-45D3-87A7-591578F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9225D-077E-437B-B2CB-01AE480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13AD3-1150-46F6-BF5C-E299722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16ECA-B8C0-4B17-A7BF-5116D25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F04CC-146C-4A3A-95DA-3ABCA0D3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B0B9C-BA19-449F-BBC4-08F49A46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86C8E-9BA7-4589-A9D6-2CBDB1A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A632-1158-4B04-A916-8054E94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31D3E-1498-41AF-9AB6-662BB3A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DE58-2D04-421F-A5F3-75D8A9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9DE27-D304-416E-B120-806BFBFD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4674-2173-4E15-8A33-4A24B171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21990-3E72-42DD-A040-EEF2C1B1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5F1D-6735-4B7D-BDA6-1D32AFC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44ACA-2C5A-409E-BDAB-3B6938E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F5355-F2E7-4AD2-92DF-7C3FE95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1B682-9876-4F62-8CEC-7D4D9E88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6CC5C-2594-43C0-AB2D-2159D8BA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61516-E8E4-454E-A817-B875680A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15AC-FAA4-401A-AF2F-FB9C5D4F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04149C-0F40-41F6-B16B-0701E25FF4E6}"/>
              </a:ext>
            </a:extLst>
          </p:cNvPr>
          <p:cNvCxnSpPr/>
          <p:nvPr/>
        </p:nvCxnSpPr>
        <p:spPr>
          <a:xfrm>
            <a:off x="897622" y="1140903"/>
            <a:ext cx="10494628" cy="0"/>
          </a:xfrm>
          <a:prstGeom prst="line">
            <a:avLst/>
          </a:prstGeom>
          <a:ln w="63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104961-E20E-41B2-AD9F-14A12D256CCF}"/>
              </a:ext>
            </a:extLst>
          </p:cNvPr>
          <p:cNvCxnSpPr/>
          <p:nvPr/>
        </p:nvCxnSpPr>
        <p:spPr>
          <a:xfrm>
            <a:off x="897622" y="2635044"/>
            <a:ext cx="10494628" cy="0"/>
          </a:xfrm>
          <a:prstGeom prst="line">
            <a:avLst/>
          </a:prstGeom>
          <a:ln w="63500">
            <a:solidFill>
              <a:srgbClr val="A7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CB702A-2E49-4230-875D-E8CEDA383C78}"/>
              </a:ext>
            </a:extLst>
          </p:cNvPr>
          <p:cNvCxnSpPr/>
          <p:nvPr/>
        </p:nvCxnSpPr>
        <p:spPr>
          <a:xfrm>
            <a:off x="897622" y="4107678"/>
            <a:ext cx="10494628" cy="0"/>
          </a:xfrm>
          <a:prstGeom prst="line">
            <a:avLst/>
          </a:prstGeom>
          <a:ln w="63500">
            <a:solidFill>
              <a:srgbClr val="A7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A29EBF-6AC1-40B3-A029-CD5D656FD59A}"/>
              </a:ext>
            </a:extLst>
          </p:cNvPr>
          <p:cNvCxnSpPr/>
          <p:nvPr/>
        </p:nvCxnSpPr>
        <p:spPr>
          <a:xfrm>
            <a:off x="897622" y="5578119"/>
            <a:ext cx="10494628" cy="0"/>
          </a:xfrm>
          <a:prstGeom prst="line">
            <a:avLst/>
          </a:prstGeom>
          <a:ln w="63500">
            <a:solidFill>
              <a:srgbClr val="A7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CD00706-B616-4B54-A201-E433E65CE7AC}"/>
              </a:ext>
            </a:extLst>
          </p:cNvPr>
          <p:cNvSpPr/>
          <p:nvPr/>
        </p:nvSpPr>
        <p:spPr>
          <a:xfrm>
            <a:off x="37110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90EDA90-7370-402A-9BB4-887E562DCF82}"/>
              </a:ext>
            </a:extLst>
          </p:cNvPr>
          <p:cNvSpPr/>
          <p:nvPr/>
        </p:nvSpPr>
        <p:spPr>
          <a:xfrm>
            <a:off x="2980158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C9C3D6-8F72-49A2-B9AC-7B491F4821C7}"/>
              </a:ext>
            </a:extLst>
          </p:cNvPr>
          <p:cNvSpPr/>
          <p:nvPr/>
        </p:nvSpPr>
        <p:spPr>
          <a:xfrm>
            <a:off x="4298418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FFEA62-92DB-4039-A4BF-5F35BE188317}"/>
              </a:ext>
            </a:extLst>
          </p:cNvPr>
          <p:cNvSpPr/>
          <p:nvPr/>
        </p:nvSpPr>
        <p:spPr>
          <a:xfrm>
            <a:off x="4298418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77FF16-D09C-4351-AC5E-2AE361623101}"/>
              </a:ext>
            </a:extLst>
          </p:cNvPr>
          <p:cNvSpPr/>
          <p:nvPr/>
        </p:nvSpPr>
        <p:spPr>
          <a:xfrm>
            <a:off x="206575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5383BC-2202-4E2C-97C7-7D61BC69A829}"/>
              </a:ext>
            </a:extLst>
          </p:cNvPr>
          <p:cNvCxnSpPr>
            <a:cxnSpLocks/>
            <a:stCxn id="42" idx="4"/>
            <a:endCxn id="38" idx="1"/>
          </p:cNvCxnSpPr>
          <p:nvPr/>
        </p:nvCxnSpPr>
        <p:spPr>
          <a:xfrm>
            <a:off x="2649826" y="1629248"/>
            <a:ext cx="501402" cy="650238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EB93CB-01A3-44B1-8B42-D26FA38E35DA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3564226" y="3115465"/>
            <a:ext cx="905262" cy="645927"/>
          </a:xfrm>
          <a:prstGeom prst="straightConnector1">
            <a:avLst/>
          </a:prstGeom>
          <a:ln w="38100">
            <a:solidFill>
              <a:srgbClr val="A7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2E9698-4DEB-45DD-B2BD-B2EC36A5A8EF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3564226" y="3115465"/>
            <a:ext cx="905262" cy="2115054"/>
          </a:xfrm>
          <a:prstGeom prst="straightConnector1">
            <a:avLst/>
          </a:prstGeom>
          <a:ln w="38100">
            <a:solidFill>
              <a:srgbClr val="A7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3552F11-6C63-44DA-B2B6-6C2BCE6833B0}"/>
              </a:ext>
            </a:extLst>
          </p:cNvPr>
          <p:cNvSpPr/>
          <p:nvPr/>
        </p:nvSpPr>
        <p:spPr>
          <a:xfrm>
            <a:off x="5992312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5AD31A-05B0-4546-BC58-85B083359B22}"/>
              </a:ext>
            </a:extLst>
          </p:cNvPr>
          <p:cNvSpPr/>
          <p:nvPr/>
        </p:nvSpPr>
        <p:spPr>
          <a:xfrm>
            <a:off x="7524145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0FD537-9BD1-4DB9-8651-CDC39CD1DFD9}"/>
              </a:ext>
            </a:extLst>
          </p:cNvPr>
          <p:cNvSpPr/>
          <p:nvPr/>
        </p:nvSpPr>
        <p:spPr>
          <a:xfrm>
            <a:off x="8108213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B28CE30-1434-41E2-BD4A-D500B34212C3}"/>
              </a:ext>
            </a:extLst>
          </p:cNvPr>
          <p:cNvSpPr/>
          <p:nvPr/>
        </p:nvSpPr>
        <p:spPr>
          <a:xfrm>
            <a:off x="80437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794EA7-86D3-4601-89DD-52118390D387}"/>
              </a:ext>
            </a:extLst>
          </p:cNvPr>
          <p:cNvSpPr/>
          <p:nvPr/>
        </p:nvSpPr>
        <p:spPr>
          <a:xfrm>
            <a:off x="99868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4842FE-B627-462E-86D7-45F3D5E30BF5}"/>
              </a:ext>
            </a:extLst>
          </p:cNvPr>
          <p:cNvSpPr/>
          <p:nvPr/>
        </p:nvSpPr>
        <p:spPr>
          <a:xfrm>
            <a:off x="1022223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5A14C43-F01D-4633-A8D7-DCAFC0929AC5}"/>
              </a:ext>
            </a:extLst>
          </p:cNvPr>
          <p:cNvCxnSpPr>
            <a:cxnSpLocks/>
            <a:stCxn id="59" idx="0"/>
            <a:endCxn id="69" idx="4"/>
          </p:cNvCxnSpPr>
          <p:nvPr/>
        </p:nvCxnSpPr>
        <p:spPr>
          <a:xfrm flipV="1">
            <a:off x="8108213" y="3115465"/>
            <a:ext cx="519561" cy="502496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375AF2-25CE-48D2-95FF-61FC08784A52}"/>
              </a:ext>
            </a:extLst>
          </p:cNvPr>
          <p:cNvCxnSpPr>
            <a:cxnSpLocks/>
            <a:stCxn id="65" idx="7"/>
            <a:endCxn id="70" idx="4"/>
          </p:cNvCxnSpPr>
          <p:nvPr/>
        </p:nvCxnSpPr>
        <p:spPr>
          <a:xfrm flipV="1">
            <a:off x="9105279" y="3115465"/>
            <a:ext cx="1465595" cy="2115054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1F63C0-2EE4-4071-8CDE-40B55387EA39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10570874" y="1629248"/>
            <a:ext cx="235432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3F9DF5DB-A1CD-42FD-A0EB-C37B58BA1D88}"/>
              </a:ext>
            </a:extLst>
          </p:cNvPr>
          <p:cNvSpPr/>
          <p:nvPr/>
        </p:nvSpPr>
        <p:spPr>
          <a:xfrm>
            <a:off x="847003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69C9C0-B75E-46B4-9B3F-D9947246CA93}"/>
              </a:ext>
            </a:extLst>
          </p:cNvPr>
          <p:cNvCxnSpPr>
            <a:cxnSpLocks/>
            <a:stCxn id="69" idx="0"/>
            <a:endCxn id="87" idx="4"/>
          </p:cNvCxnSpPr>
          <p:nvPr/>
        </p:nvCxnSpPr>
        <p:spPr>
          <a:xfrm flipV="1">
            <a:off x="8627774" y="1629248"/>
            <a:ext cx="426328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1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EA33-CCF9-4DD0-BD6B-BECEF0C1FDAA}"/>
              </a:ext>
            </a:extLst>
          </p:cNvPr>
          <p:cNvSpPr txBox="1"/>
          <p:nvPr/>
        </p:nvSpPr>
        <p:spPr>
          <a:xfrm>
            <a:off x="7659343" y="114300"/>
            <a:ext cx="336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팀원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clone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B4064-86AF-425F-A65F-18CBE118D16A}"/>
              </a:ext>
            </a:extLst>
          </p:cNvPr>
          <p:cNvSpPr txBox="1"/>
          <p:nvPr/>
        </p:nvSpPr>
        <p:spPr>
          <a:xfrm>
            <a:off x="152400" y="114300"/>
            <a:ext cx="485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팀장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init</a:t>
            </a:r>
          </a:p>
          <a:p>
            <a:r>
              <a:rPr lang="en-US" altLang="ko-KR" sz="2000"/>
              <a:t> git add remote origin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86DAD-A46D-4426-B4D0-F0C95A3E0417}"/>
              </a:ext>
            </a:extLst>
          </p:cNvPr>
          <p:cNvSpPr txBox="1"/>
          <p:nvPr/>
        </p:nvSpPr>
        <p:spPr>
          <a:xfrm>
            <a:off x="152400" y="1268967"/>
            <a:ext cx="336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새로 만들기</a:t>
            </a:r>
            <a:endParaRPr lang="en-US" altLang="ko-KR" sz="2000" b="1"/>
          </a:p>
          <a:p>
            <a:r>
              <a:rPr lang="en-US" altLang="ko-KR" sz="2000"/>
              <a:t> git checkout –b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5924-8890-42DB-BA97-7D54251D10BD}"/>
              </a:ext>
            </a:extLst>
          </p:cNvPr>
          <p:cNvSpPr txBox="1"/>
          <p:nvPr/>
        </p:nvSpPr>
        <p:spPr>
          <a:xfrm>
            <a:off x="152400" y="2885301"/>
            <a:ext cx="6408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rebase develop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BCB2-E8AB-49F3-B5E9-6CF9F0702A06}"/>
              </a:ext>
            </a:extLst>
          </p:cNvPr>
          <p:cNvSpPr txBox="1"/>
          <p:nvPr/>
        </p:nvSpPr>
        <p:spPr>
          <a:xfrm>
            <a:off x="7659343" y="991967"/>
            <a:ext cx="3542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commit</a:t>
            </a:r>
            <a:r>
              <a:rPr lang="ko-KR" altLang="en-US" sz="2000" b="1"/>
              <a:t>하고 </a:t>
            </a:r>
            <a:r>
              <a:rPr lang="en-US" altLang="ko-KR" sz="2000" b="1"/>
              <a:t>push</a:t>
            </a:r>
            <a:r>
              <a:rPr lang="ko-KR" altLang="en-US" sz="2000" b="1"/>
              <a:t>하기</a:t>
            </a:r>
            <a:endParaRPr lang="en-US" altLang="ko-KR" sz="2000" b="1"/>
          </a:p>
          <a:p>
            <a:r>
              <a:rPr lang="en-US" altLang="ko-KR" sz="2000"/>
              <a:t> git add .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또는 </a:t>
            </a:r>
            <a:r>
              <a:rPr lang="en-US" altLang="ko-KR" sz="2000"/>
              <a:t>git add </a:t>
            </a:r>
            <a:r>
              <a:rPr lang="ko-KR" altLang="en-US" sz="2000"/>
              <a:t>파일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 git commit –m “</a:t>
            </a:r>
            <a:r>
              <a:rPr lang="ko-KR" altLang="en-US" sz="2000"/>
              <a:t>커밋설명</a:t>
            </a:r>
            <a:r>
              <a:rPr lang="en-US" altLang="ko-KR" sz="2000"/>
              <a:t>“</a:t>
            </a:r>
          </a:p>
          <a:p>
            <a:r>
              <a:rPr lang="en-US" altLang="ko-KR" sz="2000"/>
              <a:t> git push origin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EAE01-6E80-4424-B849-5716A0D80158}"/>
              </a:ext>
            </a:extLst>
          </p:cNvPr>
          <p:cNvSpPr txBox="1"/>
          <p:nvPr/>
        </p:nvSpPr>
        <p:spPr>
          <a:xfrm>
            <a:off x="7656905" y="2423632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연결 확인하기</a:t>
            </a:r>
            <a:endParaRPr lang="en-US" altLang="ko-KR" sz="2000" b="1"/>
          </a:p>
          <a:p>
            <a:r>
              <a:rPr lang="en-US" altLang="ko-KR" sz="2000"/>
              <a:t> git remote 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12C4F-2E1B-45E6-A9E0-50EF9743DE13}"/>
              </a:ext>
            </a:extLst>
          </p:cNvPr>
          <p:cNvSpPr txBox="1"/>
          <p:nvPr/>
        </p:nvSpPr>
        <p:spPr>
          <a:xfrm>
            <a:off x="7656905" y="327660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변경사항을 가져오기</a:t>
            </a:r>
            <a:endParaRPr lang="en-US" altLang="ko-KR" sz="2000" b="1"/>
          </a:p>
          <a:p>
            <a:r>
              <a:rPr lang="en-US" altLang="ko-KR" sz="2000" b="1"/>
              <a:t>(</a:t>
            </a:r>
            <a:r>
              <a:rPr lang="ko-KR" altLang="en-US" sz="2000" b="1"/>
              <a:t>로컬 저장소 변경 </a:t>
            </a:r>
            <a:r>
              <a:rPr lang="en-US" altLang="ko-KR" sz="2000" b="1"/>
              <a:t>x)</a:t>
            </a:r>
            <a:br>
              <a:rPr lang="en-US" altLang="ko-KR" sz="2000" b="1"/>
            </a:br>
            <a:r>
              <a:rPr lang="en-US" altLang="ko-KR" sz="2000" b="1"/>
              <a:t> </a:t>
            </a:r>
            <a:r>
              <a:rPr lang="en-US" altLang="ko-KR" sz="2000"/>
              <a:t>git fetch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787E-745D-4DAA-9452-54813A6D8BA3}"/>
              </a:ext>
            </a:extLst>
          </p:cNvPr>
          <p:cNvSpPr txBox="1"/>
          <p:nvPr/>
        </p:nvSpPr>
        <p:spPr>
          <a:xfrm>
            <a:off x="152400" y="4732972"/>
            <a:ext cx="726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강제로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reset –hard develop</a:t>
            </a:r>
          </a:p>
          <a:p>
            <a:r>
              <a:rPr lang="en-US" altLang="ko-KR" sz="2000"/>
              <a:t> git push –force origin 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3C15D-A92E-4A23-9ADB-FC5A6BE8F7D8}"/>
              </a:ext>
            </a:extLst>
          </p:cNvPr>
          <p:cNvSpPr txBox="1"/>
          <p:nvPr/>
        </p:nvSpPr>
        <p:spPr>
          <a:xfrm>
            <a:off x="7656905" y="440656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목록 출력</a:t>
            </a:r>
            <a:endParaRPr lang="en-US" altLang="ko-KR" sz="2000" b="1"/>
          </a:p>
          <a:p>
            <a:r>
              <a:rPr lang="en-US" altLang="ko-KR" sz="2000"/>
              <a:t> git branch -r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CF6FE-CB59-4E68-BCFB-D8ABD910E7CA}"/>
              </a:ext>
            </a:extLst>
          </p:cNvPr>
          <p:cNvSpPr txBox="1"/>
          <p:nvPr/>
        </p:nvSpPr>
        <p:spPr>
          <a:xfrm>
            <a:off x="152400" y="2053798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이동하기</a:t>
            </a:r>
            <a:endParaRPr lang="en-US" altLang="ko-KR" sz="2000" b="1"/>
          </a:p>
          <a:p>
            <a:r>
              <a:rPr lang="en-US" altLang="ko-KR" sz="2000"/>
              <a:t> git checkout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E4004-4B25-4C40-B0D0-C131955DDAEC}"/>
              </a:ext>
            </a:extLst>
          </p:cNvPr>
          <p:cNvSpPr txBox="1"/>
          <p:nvPr/>
        </p:nvSpPr>
        <p:spPr>
          <a:xfrm>
            <a:off x="7014668" y="5865870"/>
            <a:ext cx="517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기본 브랜치의 이름을 </a:t>
            </a:r>
            <a:r>
              <a:rPr lang="en-US" altLang="ko-KR" sz="2000" b="1"/>
              <a:t>main</a:t>
            </a:r>
            <a:r>
              <a:rPr lang="ko-KR" altLang="en-US" sz="2000" b="1"/>
              <a:t>으로 변경</a:t>
            </a:r>
            <a:endParaRPr lang="en-US" altLang="ko-KR" sz="2000" b="1"/>
          </a:p>
          <a:p>
            <a:r>
              <a:rPr lang="en-US" altLang="ko-KR" sz="20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git config --global init.defaultBranch main</a:t>
            </a:r>
          </a:p>
        </p:txBody>
      </p:sp>
    </p:spTree>
    <p:extLst>
      <p:ext uri="{BB962C8B-B14F-4D97-AF65-F5344CB8AC3E}">
        <p14:creationId xmlns:p14="http://schemas.microsoft.com/office/powerpoint/2010/main" val="19126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3AB7F3-E8A2-479B-83E2-48825884E1F0}"/>
              </a:ext>
            </a:extLst>
          </p:cNvPr>
          <p:cNvSpPr txBox="1"/>
          <p:nvPr/>
        </p:nvSpPr>
        <p:spPr>
          <a:xfrm>
            <a:off x="152400" y="114300"/>
            <a:ext cx="57257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브랜치에 </a:t>
            </a:r>
            <a:r>
              <a:rPr lang="en-US" altLang="ko-KR" sz="2000" b="1"/>
              <a:t>merge</a:t>
            </a:r>
            <a:r>
              <a:rPr lang="ko-KR" altLang="en-US" sz="2000" b="1"/>
              <a:t>하기</a:t>
            </a:r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merge feature</a:t>
            </a:r>
          </a:p>
          <a:p>
            <a:r>
              <a:rPr lang="en-US" altLang="ko-KR" sz="2000"/>
              <a:t> git push origin develop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3D12A-7595-46DA-BCC5-DEBA13D8C4DF}"/>
              </a:ext>
            </a:extLst>
          </p:cNvPr>
          <p:cNvSpPr txBox="1"/>
          <p:nvPr/>
        </p:nvSpPr>
        <p:spPr>
          <a:xfrm>
            <a:off x="152400" y="1797784"/>
            <a:ext cx="3984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폴더를 추적 지우기</a:t>
            </a:r>
            <a:endParaRPr lang="en-US" altLang="ko-KR" sz="2000" b="1"/>
          </a:p>
          <a:p>
            <a:r>
              <a:rPr lang="en-US" altLang="ko-KR" sz="2000"/>
              <a:t>git rm -r --cached [folder_name]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BA1C-667F-4B5B-9D14-CB2A2AABAA52}"/>
              </a:ext>
            </a:extLst>
          </p:cNvPr>
          <p:cNvSpPr txBox="1"/>
          <p:nvPr/>
        </p:nvSpPr>
        <p:spPr>
          <a:xfrm>
            <a:off x="152400" y="2669361"/>
            <a:ext cx="3283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Git</a:t>
            </a:r>
            <a:r>
              <a:rPr lang="ko-KR" altLang="en-US" sz="2000" b="1"/>
              <a:t>에서 커밋명을 확인하기</a:t>
            </a:r>
            <a:endParaRPr lang="en-US" altLang="ko-KR" sz="2000" b="1"/>
          </a:p>
          <a:p>
            <a:r>
              <a:rPr lang="en-US" altLang="ko-KR" sz="2000"/>
              <a:t>git log</a:t>
            </a:r>
          </a:p>
          <a:p>
            <a:r>
              <a:rPr lang="en-US" altLang="ko-KR" sz="2000"/>
              <a:t>git log –oneline</a:t>
            </a:r>
          </a:p>
          <a:p>
            <a:r>
              <a:rPr lang="en-US" altLang="ko-KR" sz="2000"/>
              <a:t>git show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69E77-41E7-43E3-8FB2-6F621EB7BC23}"/>
              </a:ext>
            </a:extLst>
          </p:cNvPr>
          <p:cNvSpPr txBox="1"/>
          <p:nvPr/>
        </p:nvSpPr>
        <p:spPr>
          <a:xfrm>
            <a:off x="2143662" y="3032791"/>
            <a:ext cx="4195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현재 브랜치의 모든 커밋 이력을 시간순으로 보여줌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30B8C-4EE9-4145-8179-C67A37BE42C2}"/>
              </a:ext>
            </a:extLst>
          </p:cNvPr>
          <p:cNvSpPr txBox="1"/>
          <p:nvPr/>
        </p:nvSpPr>
        <p:spPr>
          <a:xfrm>
            <a:off x="2143662" y="3340568"/>
            <a:ext cx="481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간단히 각 커밋의 해시와 메시지를 한 줄로 요약해서 보여줌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67AD2-0031-42C5-96BC-5C9653FDD729}"/>
              </a:ext>
            </a:extLst>
          </p:cNvPr>
          <p:cNvSpPr txBox="1"/>
          <p:nvPr/>
        </p:nvSpPr>
        <p:spPr>
          <a:xfrm>
            <a:off x="2143662" y="3648345"/>
            <a:ext cx="614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커밋 해시를 지정하여 사용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 해당 커밋의 변경 사항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 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메시지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 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저자 정보를 보여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ECF73-2E2A-478D-89F9-892678709205}"/>
              </a:ext>
            </a:extLst>
          </p:cNvPr>
          <p:cNvSpPr txBox="1"/>
          <p:nvPr/>
        </p:nvSpPr>
        <p:spPr>
          <a:xfrm>
            <a:off x="152400" y="3961259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1"/>
                </a:solidFill>
              </a:rPr>
              <a:t>나갈땐 </a:t>
            </a:r>
            <a:r>
              <a:rPr lang="en-US" altLang="ko-KR" sz="1400">
                <a:solidFill>
                  <a:schemeClr val="accent1"/>
                </a:solidFill>
              </a:rPr>
              <a:t>‘q’</a:t>
            </a:r>
            <a:r>
              <a:rPr lang="ko-KR" altLang="en-US" sz="1400">
                <a:solidFill>
                  <a:schemeClr val="accent1"/>
                </a:solidFill>
              </a:rPr>
              <a:t>버튼을 누르면 된다</a:t>
            </a:r>
            <a:r>
              <a:rPr lang="en-US" altLang="ko-KR" sz="140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2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0E235-8718-40A9-BA1A-6C55794A6F08}"/>
              </a:ext>
            </a:extLst>
          </p:cNvPr>
          <p:cNvSpPr txBox="1"/>
          <p:nvPr/>
        </p:nvSpPr>
        <p:spPr>
          <a:xfrm>
            <a:off x="253546" y="118899"/>
            <a:ext cx="6696064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새로운 파일 만들기</a:t>
            </a:r>
            <a:endParaRPr lang="en-US" altLang="ko-KR" sz="2800"/>
          </a:p>
          <a:p>
            <a:r>
              <a:rPr lang="en-US" altLang="ko-KR" sz="2800"/>
              <a:t>git init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clone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URL] 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–v 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add origin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fetch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branch -r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develop</a:t>
            </a:r>
            <a:b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-b feature/login</a:t>
            </a:r>
          </a:p>
          <a:p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 추가 후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add . 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-m "Add login functionality“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feature/login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기능을 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develop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합병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merge feature/login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origin develop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7E7F-B449-4105-B168-170C4CEE04DF}"/>
              </a:ext>
            </a:extLst>
          </p:cNvPr>
          <p:cNvSpPr txBox="1"/>
          <p:nvPr/>
        </p:nvSpPr>
        <p:spPr>
          <a:xfrm>
            <a:off x="1564810" y="6282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준비하기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D1E15-AAF4-4A85-9FF8-D406322945E6}"/>
              </a:ext>
            </a:extLst>
          </p:cNvPr>
          <p:cNvSpPr txBox="1"/>
          <p:nvPr/>
        </p:nvSpPr>
        <p:spPr>
          <a:xfrm>
            <a:off x="4007746" y="107379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저장소 복사해서 로컬에 붙여놓기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4A934-1EEC-4481-AE68-F0F4E7FE7353}"/>
              </a:ext>
            </a:extLst>
          </p:cNvPr>
          <p:cNvSpPr txBox="1"/>
          <p:nvPr/>
        </p:nvSpPr>
        <p:spPr>
          <a:xfrm>
            <a:off x="2565076" y="150695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 이름 확인하기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64185-1D72-4B8F-AC39-6F0FB29E6AE5}"/>
              </a:ext>
            </a:extLst>
          </p:cNvPr>
          <p:cNvSpPr txBox="1"/>
          <p:nvPr/>
        </p:nvSpPr>
        <p:spPr>
          <a:xfrm>
            <a:off x="6131287" y="1926831"/>
            <a:ext cx="580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저장소와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이라는 저장소와 연결하기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6277-4B9C-46BB-B724-4E56786D0085}"/>
              </a:ext>
            </a:extLst>
          </p:cNvPr>
          <p:cNvSpPr txBox="1"/>
          <p:nvPr/>
        </p:nvSpPr>
        <p:spPr>
          <a:xfrm>
            <a:off x="4300570" y="3231345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44E68-389C-46FE-AB34-714995E58747}"/>
              </a:ext>
            </a:extLst>
          </p:cNvPr>
          <p:cNvSpPr txBox="1"/>
          <p:nvPr/>
        </p:nvSpPr>
        <p:spPr>
          <a:xfrm>
            <a:off x="4636472" y="3687894"/>
            <a:ext cx="34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푸쉬 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0969D-9395-48BA-AACC-60BD82186AF9}"/>
              </a:ext>
            </a:extLst>
          </p:cNvPr>
          <p:cNvSpPr txBox="1"/>
          <p:nvPr/>
        </p:nvSpPr>
        <p:spPr>
          <a:xfrm>
            <a:off x="6549248" y="4090127"/>
            <a:ext cx="566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 구현마다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 만들어서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브랜치에서 기능 구현하기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98CEE-96B3-4D2C-8D06-5EFFE1E73834}"/>
              </a:ext>
            </a:extLst>
          </p:cNvPr>
          <p:cNvSpPr txBox="1"/>
          <p:nvPr/>
        </p:nvSpPr>
        <p:spPr>
          <a:xfrm>
            <a:off x="5476227" y="5752070"/>
            <a:ext cx="43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브랜치에 푸쉬하기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27E413-11A2-41DA-AD0F-AFDDCC31C48E}"/>
              </a:ext>
            </a:extLst>
          </p:cNvPr>
          <p:cNvSpPr txBox="1"/>
          <p:nvPr/>
        </p:nvSpPr>
        <p:spPr>
          <a:xfrm>
            <a:off x="4083055" y="7020399"/>
            <a:ext cx="518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브랜치는 최신 상태로 업데이트하기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EE1-11E9-4C75-9FCD-6F4DA1988C15}"/>
              </a:ext>
            </a:extLst>
          </p:cNvPr>
          <p:cNvSpPr txBox="1"/>
          <p:nvPr/>
        </p:nvSpPr>
        <p:spPr>
          <a:xfrm>
            <a:off x="3787682" y="660389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651EC-B330-4513-B3B6-38066E70B05F}"/>
              </a:ext>
            </a:extLst>
          </p:cNvPr>
          <p:cNvSpPr txBox="1"/>
          <p:nvPr/>
        </p:nvSpPr>
        <p:spPr>
          <a:xfrm>
            <a:off x="4129413" y="7485097"/>
            <a:ext cx="630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병합하기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88147-73D5-4B58-B5D0-B1F2C4409585}"/>
              </a:ext>
            </a:extLst>
          </p:cNvPr>
          <p:cNvSpPr txBox="1"/>
          <p:nvPr/>
        </p:nvSpPr>
        <p:spPr>
          <a:xfrm>
            <a:off x="4129413" y="794091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 브랜치에 푸쉬하기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C451-A7F1-43EF-B79A-C8916A353613}"/>
              </a:ext>
            </a:extLst>
          </p:cNvPr>
          <p:cNvSpPr txBox="1"/>
          <p:nvPr/>
        </p:nvSpPr>
        <p:spPr>
          <a:xfrm>
            <a:off x="1731256" y="2346476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변경사항을 가져오기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BC6E6-9873-439C-9F8A-71B3458A5806}"/>
              </a:ext>
            </a:extLst>
          </p:cNvPr>
          <p:cNvSpPr txBox="1"/>
          <p:nvPr/>
        </p:nvSpPr>
        <p:spPr>
          <a:xfrm>
            <a:off x="2457785" y="277528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브랜치들 출력</a:t>
            </a:r>
          </a:p>
        </p:txBody>
      </p:sp>
    </p:spTree>
    <p:extLst>
      <p:ext uri="{BB962C8B-B14F-4D97-AF65-F5344CB8AC3E}">
        <p14:creationId xmlns:p14="http://schemas.microsoft.com/office/powerpoint/2010/main" val="28693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535E5F-5868-4BAF-87D7-019DAAC85D96}"/>
              </a:ext>
            </a:extLst>
          </p:cNvPr>
          <p:cNvSpPr txBox="1"/>
          <p:nvPr/>
        </p:nvSpPr>
        <p:spPr>
          <a:xfrm>
            <a:off x="253546" y="118899"/>
            <a:ext cx="705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config --global init.defaultBranch 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2D6F0-287E-444C-A4FF-B1D1D49167D3}"/>
              </a:ext>
            </a:extLst>
          </p:cNvPr>
          <p:cNvSpPr txBox="1"/>
          <p:nvPr/>
        </p:nvSpPr>
        <p:spPr>
          <a:xfrm>
            <a:off x="253546" y="642119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&gt; git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global gitcofig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설정의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init.defaultBranch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값을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설정하여 이후에 생성하는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로컬 리포지토리의 기본 브랜치명을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변경합니다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968FB-2BC0-4012-AF68-A7692C59950A}"/>
              </a:ext>
            </a:extLst>
          </p:cNvPr>
          <p:cNvSpPr txBox="1"/>
          <p:nvPr/>
        </p:nvSpPr>
        <p:spPr>
          <a:xfrm>
            <a:off x="253546" y="1827059"/>
            <a:ext cx="45560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add .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–m “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커밋 이름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–rebase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rebase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push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C2854-CCAC-42A9-9E49-E0F17BF5AD39}"/>
              </a:ext>
            </a:extLst>
          </p:cNvPr>
          <p:cNvSpPr txBox="1"/>
          <p:nvPr/>
        </p:nvSpPr>
        <p:spPr>
          <a:xfrm>
            <a:off x="4809601" y="2218671"/>
            <a:ext cx="383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을 최신화로 반영해야할 때</a:t>
            </a:r>
            <a:br>
              <a:rPr lang="en-US" altLang="ko-KR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브랜치명</a:t>
            </a:r>
          </a:p>
        </p:txBody>
      </p:sp>
    </p:spTree>
    <p:extLst>
      <p:ext uri="{BB962C8B-B14F-4D97-AF65-F5344CB8AC3E}">
        <p14:creationId xmlns:p14="http://schemas.microsoft.com/office/powerpoint/2010/main" val="31814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7A811E-CB9B-40BA-94C2-3E4983F4B153}"/>
              </a:ext>
            </a:extLst>
          </p:cNvPr>
          <p:cNvSpPr txBox="1"/>
          <p:nvPr/>
        </p:nvSpPr>
        <p:spPr>
          <a:xfrm>
            <a:off x="114300" y="162610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fkGrotesk_8a67e8"/>
              </a:rPr>
              <a:t>warning: in the working copy of '.gitignore', LF will be replaced by CRLF the next time Git touches it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36BDC-2146-4DB0-B9EE-A4610E4EE51B}"/>
              </a:ext>
            </a:extLst>
          </p:cNvPr>
          <p:cNvSpPr txBox="1"/>
          <p:nvPr/>
        </p:nvSpPr>
        <p:spPr>
          <a:xfrm>
            <a:off x="114300" y="808941"/>
            <a:ext cx="145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berkeleyMono_1826c3"/>
              </a:rPr>
              <a:t>.gitattributes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ADE6D-33A9-432E-BE54-AF42893AE0A4}"/>
              </a:ext>
            </a:extLst>
          </p:cNvPr>
          <p:cNvSpPr txBox="1"/>
          <p:nvPr/>
        </p:nvSpPr>
        <p:spPr>
          <a:xfrm>
            <a:off x="114300" y="1085850"/>
            <a:ext cx="4051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모든 텍스트 파일에 대해 줄 끝 정규화</a:t>
            </a:r>
          </a:p>
          <a:p>
            <a:r>
              <a:rPr lang="ko-KR" altLang="en-US" sz="1600"/>
              <a:t>* </a:t>
            </a:r>
            <a:r>
              <a:rPr lang="en-US" altLang="ko-KR" sz="1600"/>
              <a:t>text=auto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소스 코드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.c text</a:t>
            </a:r>
          </a:p>
          <a:p>
            <a:r>
              <a:rPr lang="en-US" altLang="ko-KR" sz="1600"/>
              <a:t>*.cpp text</a:t>
            </a:r>
          </a:p>
          <a:p>
            <a:r>
              <a:rPr lang="en-US" altLang="ko-KR" sz="1600"/>
              <a:t>*.h text</a:t>
            </a:r>
          </a:p>
          <a:p>
            <a:r>
              <a:rPr lang="en-US" altLang="ko-KR" sz="1600"/>
              <a:t>*.hpp text</a:t>
            </a:r>
          </a:p>
          <a:p>
            <a:r>
              <a:rPr lang="en-US" altLang="ko-KR" sz="1600"/>
              <a:t>*.java text</a:t>
            </a:r>
          </a:p>
          <a:p>
            <a:r>
              <a:rPr lang="en-US" altLang="ko-KR" sz="1600"/>
              <a:t>*.js text</a:t>
            </a:r>
          </a:p>
          <a:p>
            <a:r>
              <a:rPr lang="en-US" altLang="ko-KR" sz="1600"/>
              <a:t>*.json text</a:t>
            </a:r>
          </a:p>
          <a:p>
            <a:r>
              <a:rPr lang="en-US" altLang="ko-KR" sz="1600"/>
              <a:t>*.py text</a:t>
            </a:r>
          </a:p>
          <a:p>
            <a:r>
              <a:rPr lang="en-US" altLang="ko-KR" sz="1600"/>
              <a:t>*.sql text</a:t>
            </a:r>
          </a:p>
          <a:p>
            <a:r>
              <a:rPr lang="en-US" altLang="ko-KR" sz="1600"/>
              <a:t>*.xml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스크립트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.bash text eol=lf</a:t>
            </a:r>
          </a:p>
          <a:p>
            <a:r>
              <a:rPr lang="en-US" altLang="ko-KR" sz="1600"/>
              <a:t>*.fish text eol=lf</a:t>
            </a:r>
          </a:p>
          <a:p>
            <a:r>
              <a:rPr lang="en-US" altLang="ko-KR" sz="1600"/>
              <a:t>*.sh text eol=lf</a:t>
            </a:r>
          </a:p>
          <a:p>
            <a:r>
              <a:rPr lang="en-US" altLang="ko-KR" sz="1600"/>
              <a:t>*.zsh text eol=lf</a:t>
            </a:r>
          </a:p>
          <a:p>
            <a:r>
              <a:rPr lang="en-US" altLang="ko-KR" sz="1600"/>
              <a:t>*.bat text eol=crlf</a:t>
            </a:r>
          </a:p>
          <a:p>
            <a:r>
              <a:rPr lang="en-US" altLang="ko-KR" sz="1600"/>
              <a:t>*.cmd text eol=crlf</a:t>
            </a:r>
          </a:p>
          <a:p>
            <a:r>
              <a:rPr lang="en-US" altLang="ko-KR" sz="1600"/>
              <a:t>*.ps1 text eol=crlf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5CAE1-4AB5-45AC-904C-8C6275A22629}"/>
              </a:ext>
            </a:extLst>
          </p:cNvPr>
          <p:cNvSpPr txBox="1"/>
          <p:nvPr/>
        </p:nvSpPr>
        <p:spPr>
          <a:xfrm>
            <a:off x="2865665" y="1776411"/>
            <a:ext cx="2606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문서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.md text diff=markdown</a:t>
            </a:r>
          </a:p>
          <a:p>
            <a:r>
              <a:rPr lang="en-US" altLang="ko-KR" sz="1600"/>
              <a:t>*.txt text</a:t>
            </a:r>
          </a:p>
          <a:p>
            <a:r>
              <a:rPr lang="en-US" altLang="ko-KR" sz="1600"/>
              <a:t>*.yml text</a:t>
            </a:r>
          </a:p>
          <a:p>
            <a:r>
              <a:rPr lang="en-US" altLang="ko-KR" sz="1600"/>
              <a:t>*.yaml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설정 파일</a:t>
            </a:r>
          </a:p>
          <a:p>
            <a:r>
              <a:rPr lang="en-US" altLang="ko-KR" sz="1600"/>
              <a:t>.gitattributes text</a:t>
            </a:r>
          </a:p>
          <a:p>
            <a:r>
              <a:rPr lang="en-US" altLang="ko-KR" sz="1600"/>
              <a:t>.gitconfig text</a:t>
            </a:r>
          </a:p>
          <a:p>
            <a:r>
              <a:rPr lang="en-US" altLang="ko-KR" sz="1600"/>
              <a:t>.gitignore text</a:t>
            </a:r>
          </a:p>
          <a:p>
            <a:r>
              <a:rPr lang="en-US" altLang="ko-KR" sz="1600"/>
              <a:t>*.toml text</a:t>
            </a:r>
          </a:p>
          <a:p>
            <a:r>
              <a:rPr lang="en-US" altLang="ko-KR" sz="1600"/>
              <a:t>*.ini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그래픽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.png binary</a:t>
            </a:r>
          </a:p>
          <a:p>
            <a:r>
              <a:rPr lang="en-US" altLang="ko-KR" sz="1600"/>
              <a:t>*.jpg binary</a:t>
            </a:r>
          </a:p>
          <a:p>
            <a:r>
              <a:rPr lang="en-US" altLang="ko-KR" sz="1600"/>
              <a:t>*.jpeg binary</a:t>
            </a:r>
          </a:p>
          <a:p>
            <a:r>
              <a:rPr lang="en-US" altLang="ko-KR" sz="1600"/>
              <a:t>*.gif binary</a:t>
            </a:r>
          </a:p>
          <a:p>
            <a:r>
              <a:rPr lang="en-US" altLang="ko-KR" sz="1600"/>
              <a:t>*.ico binary</a:t>
            </a:r>
          </a:p>
          <a:p>
            <a:r>
              <a:rPr lang="en-US" altLang="ko-KR" sz="1600"/>
              <a:t>*.svg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4D9B3-A3F9-4A11-AA93-21E55781A04A}"/>
              </a:ext>
            </a:extLst>
          </p:cNvPr>
          <p:cNvSpPr txBox="1"/>
          <p:nvPr/>
        </p:nvSpPr>
        <p:spPr>
          <a:xfrm>
            <a:off x="6560457" y="864799"/>
            <a:ext cx="18142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아카이브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.7z binary</a:t>
            </a:r>
          </a:p>
          <a:p>
            <a:r>
              <a:rPr lang="en-US" altLang="ko-KR" sz="1800"/>
              <a:t>*.gz binary</a:t>
            </a:r>
          </a:p>
          <a:p>
            <a:r>
              <a:rPr lang="en-US" altLang="ko-KR" sz="1800"/>
              <a:t>*.tar binary</a:t>
            </a:r>
          </a:p>
          <a:p>
            <a:r>
              <a:rPr lang="en-US" altLang="ko-KR" sz="1800"/>
              <a:t>*.tgz binary</a:t>
            </a:r>
          </a:p>
          <a:p>
            <a:r>
              <a:rPr lang="en-US" altLang="ko-KR" sz="1800"/>
              <a:t>*.zip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폰트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.ttf binary</a:t>
            </a:r>
          </a:p>
          <a:p>
            <a:r>
              <a:rPr lang="en-US" altLang="ko-KR" sz="1800"/>
              <a:t>*.eot binary</a:t>
            </a:r>
          </a:p>
          <a:p>
            <a:r>
              <a:rPr lang="en-US" altLang="ko-KR" sz="1800"/>
              <a:t>*.otf binary</a:t>
            </a:r>
          </a:p>
          <a:p>
            <a:r>
              <a:rPr lang="en-US" altLang="ko-KR" sz="1800"/>
              <a:t>*.woff binary</a:t>
            </a:r>
          </a:p>
          <a:p>
            <a:r>
              <a:rPr lang="en-US" altLang="ko-KR" sz="1800"/>
              <a:t>*.woff2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오디오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.mp3 binary</a:t>
            </a:r>
          </a:p>
          <a:p>
            <a:r>
              <a:rPr lang="en-US" altLang="ko-KR" sz="1800"/>
              <a:t>*.wav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비디오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.mp4 binary</a:t>
            </a:r>
          </a:p>
          <a:p>
            <a:r>
              <a:rPr lang="en-US" altLang="ko-KR" sz="1800"/>
              <a:t>*.avi binary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1F63F-0CFA-4FC6-8917-8860CEEF3E3F}"/>
              </a:ext>
            </a:extLst>
          </p:cNvPr>
          <p:cNvSpPr txBox="1"/>
          <p:nvPr/>
        </p:nvSpPr>
        <p:spPr>
          <a:xfrm>
            <a:off x="8374743" y="864799"/>
            <a:ext cx="3975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특정 파일 무시 </a:t>
            </a:r>
            <a:r>
              <a:rPr lang="en-US" altLang="ko-KR" sz="1800"/>
              <a:t>(</a:t>
            </a:r>
            <a:r>
              <a:rPr lang="ko-KR" altLang="en-US" sz="1800"/>
              <a:t>예</a:t>
            </a:r>
            <a:r>
              <a:rPr lang="en-US" altLang="ko-KR" sz="1800"/>
              <a:t>: </a:t>
            </a:r>
            <a:r>
              <a:rPr lang="ko-KR" altLang="en-US" sz="1800"/>
              <a:t>배포 시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/dist export-ignore</a:t>
            </a:r>
          </a:p>
          <a:p>
            <a:r>
              <a:rPr lang="en-US" altLang="ko-KR" sz="1800"/>
              <a:t>/docs export-ignore</a:t>
            </a:r>
          </a:p>
          <a:p>
            <a:r>
              <a:rPr lang="en-US" altLang="ko-KR" sz="1800"/>
              <a:t>/tests export-ignore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언어 감지 오버라이드 </a:t>
            </a:r>
            <a:r>
              <a:rPr lang="en-US" altLang="ko-KR" sz="1800"/>
              <a:t>(GitHub </a:t>
            </a:r>
            <a:r>
              <a:rPr lang="ko-KR" altLang="en-US" sz="1800"/>
              <a:t>용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*.js linguist-language=JavaScript</a:t>
            </a:r>
          </a:p>
          <a:p>
            <a:r>
              <a:rPr lang="en-US" altLang="ko-KR" sz="1800"/>
              <a:t>*.jsx linguist-language=JavaScript</a:t>
            </a:r>
          </a:p>
          <a:p>
            <a:r>
              <a:rPr lang="en-US" altLang="ko-KR" sz="1800"/>
              <a:t>*.ts linguist-language=TypeScript</a:t>
            </a:r>
          </a:p>
          <a:p>
            <a:r>
              <a:rPr lang="en-US" altLang="ko-KR" sz="1800"/>
              <a:t>*.tsx linguist-language=TypeScript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병합 전략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.md merge=union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022498-B48A-4D92-A0EE-41863D4A710E}"/>
              </a:ext>
            </a:extLst>
          </p:cNvPr>
          <p:cNvCxnSpPr>
            <a:cxnSpLocks/>
          </p:cNvCxnSpPr>
          <p:nvPr/>
        </p:nvCxnSpPr>
        <p:spPr>
          <a:xfrm>
            <a:off x="114300" y="1128293"/>
            <a:ext cx="613773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826</Words>
  <Application>Microsoft Office PowerPoint</Application>
  <PresentationFormat>와이드스크린</PresentationFormat>
  <Paragraphs>184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__berkeleyMono_1826c3</vt:lpstr>
      <vt:lpstr>__fkGrotesk_8a67e8</vt:lpstr>
      <vt:lpstr>__fkGroteskNeue_598ab8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25</cp:revision>
  <dcterms:created xsi:type="dcterms:W3CDTF">2024-11-28T06:03:24Z</dcterms:created>
  <dcterms:modified xsi:type="dcterms:W3CDTF">2025-01-14T05:47:27Z</dcterms:modified>
</cp:coreProperties>
</file>