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7" r:id="rId3"/>
    <p:sldId id="257" r:id="rId4"/>
    <p:sldId id="261" r:id="rId5"/>
    <p:sldId id="258" r:id="rId6"/>
    <p:sldId id="259" r:id="rId7"/>
    <p:sldId id="260" r:id="rId8"/>
    <p:sldId id="269" r:id="rId9"/>
    <p:sldId id="271" r:id="rId10"/>
    <p:sldId id="270" r:id="rId11"/>
    <p:sldId id="279" r:id="rId12"/>
    <p:sldId id="264" r:id="rId13"/>
    <p:sldId id="282" r:id="rId14"/>
    <p:sldId id="283" r:id="rId15"/>
    <p:sldId id="281" r:id="rId16"/>
    <p:sldId id="272" r:id="rId17"/>
    <p:sldId id="284" r:id="rId18"/>
    <p:sldId id="274" r:id="rId19"/>
    <p:sldId id="285" r:id="rId20"/>
    <p:sldId id="275" r:id="rId21"/>
    <p:sldId id="286" r:id="rId22"/>
    <p:sldId id="287" r:id="rId23"/>
    <p:sldId id="288" r:id="rId24"/>
    <p:sldId id="289" r:id="rId25"/>
    <p:sldId id="276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38CE-FF1A-441F-BE7F-912B1F2E872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462B-615C-4F59-80DF-07133FB3D40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38CE-FF1A-441F-BE7F-912B1F2E872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462B-615C-4F59-80DF-07133FB3D4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6C638CE-FF1A-441F-BE7F-912B1F2E872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E89462B-615C-4F59-80DF-07133FB3D4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38CE-FF1A-441F-BE7F-912B1F2E872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462B-615C-4F59-80DF-07133FB3D4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38CE-FF1A-441F-BE7F-912B1F2E872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462B-615C-4F59-80DF-07133FB3D40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38CE-FF1A-441F-BE7F-912B1F2E872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462B-615C-4F59-80DF-07133FB3D4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1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38CE-FF1A-441F-BE7F-912B1F2E872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462B-615C-4F59-80DF-07133FB3D40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38CE-FF1A-441F-BE7F-912B1F2E872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462B-615C-4F59-80DF-07133FB3D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6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38CE-FF1A-441F-BE7F-912B1F2E872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462B-615C-4F59-80DF-07133FB3D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8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38CE-FF1A-441F-BE7F-912B1F2E872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462B-615C-4F59-80DF-07133FB3D4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5837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38CE-FF1A-441F-BE7F-912B1F2E872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462B-615C-4F59-80DF-07133FB3D4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9795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638CE-FF1A-441F-BE7F-912B1F2E872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462B-615C-4F59-80DF-07133FB3D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6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6FAE779-60C5-44CA-A9B8-143D88A82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14011104 </a:t>
            </a:r>
            <a:r>
              <a:rPr lang="ko-KR" altLang="en-US" dirty="0"/>
              <a:t>윤호준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FA6EC5-B37A-4665-96EA-C069ACB8B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dirty="0"/>
              <a:t>Big Data &amp; GIS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40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1F80B-D58A-473A-A79C-B7F2B39F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Velocity</a:t>
            </a:r>
          </a:p>
          <a:p>
            <a:pPr>
              <a:buFontTx/>
              <a:buChar char="-"/>
            </a:pPr>
            <a:r>
              <a:rPr lang="en-US" altLang="ko-KR" sz="2400" dirty="0"/>
              <a:t>Data is generated fast and need to be processed fast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204DC9-A645-42EB-8515-D6099C40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4100" dirty="0">
                <a:solidFill>
                  <a:schemeClr val="accent1"/>
                </a:solidFill>
              </a:rPr>
              <a:t>2. Characteristic of Big Data</a:t>
            </a:r>
            <a:endParaRPr lang="ko-KR" altLang="en-US" sz="4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04DC9-A645-42EB-8515-D6099C40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4100" dirty="0">
                <a:solidFill>
                  <a:schemeClr val="accent1"/>
                </a:solidFill>
              </a:rPr>
              <a:t>3. Big Data’s data process &amp; analysis</a:t>
            </a:r>
            <a:endParaRPr lang="ko-KR" altLang="en-US" sz="4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96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1BD848-08D1-4D25-A356-6FB29C954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26" y="7723"/>
            <a:ext cx="4384176" cy="68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8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1F80B-D58A-473A-A79C-B7F2B39F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8642"/>
            <a:ext cx="10702834" cy="4930246"/>
          </a:xfrm>
        </p:spPr>
        <p:txBody>
          <a:bodyPr anchor="ctr">
            <a:normAutofit lnSpcReduction="10000"/>
          </a:bodyPr>
          <a:lstStyle/>
          <a:p>
            <a:r>
              <a:rPr lang="en-US" altLang="ko-KR" sz="2400" dirty="0"/>
              <a:t>Data Source</a:t>
            </a:r>
          </a:p>
          <a:p>
            <a:pPr>
              <a:buFontTx/>
              <a:buChar char="-"/>
            </a:pPr>
            <a:r>
              <a:rPr lang="en-US" altLang="ko-KR" sz="2400" dirty="0"/>
              <a:t>Big Data sources come from institution’s or organization’s internal DB, or external DB such as Facebook, Twitter or pictures &amp; video streams.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 Data Collection</a:t>
            </a:r>
          </a:p>
          <a:p>
            <a:pPr>
              <a:buFontTx/>
              <a:buChar char="-"/>
            </a:pPr>
            <a:r>
              <a:rPr lang="en-US" altLang="ko-KR" sz="2400" dirty="0"/>
              <a:t>Big Data utilizes a crawling method with search engine to get Internet Data.(Also uses IoT based sensors to collect data) </a:t>
            </a:r>
          </a:p>
          <a:p>
            <a:pPr>
              <a:buFontTx/>
              <a:buChar char="-"/>
            </a:pPr>
            <a:r>
              <a:rPr lang="en-US" altLang="ko-KR" sz="2400" dirty="0"/>
              <a:t>This step makes a huge difference to Big Data from the past data collection traditions.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Data Storage</a:t>
            </a:r>
          </a:p>
          <a:p>
            <a:pPr>
              <a:buFontTx/>
              <a:buChar char="-"/>
            </a:pPr>
            <a:r>
              <a:rPr lang="en-US" altLang="ko-KR" sz="2400" dirty="0"/>
              <a:t>Step that engineering technologies are concentrated.</a:t>
            </a:r>
          </a:p>
          <a:p>
            <a:pPr>
              <a:buFontTx/>
              <a:buChar char="-"/>
            </a:pPr>
            <a:endParaRPr lang="en-US" altLang="ko-KR" sz="24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2FC3F37-7AAD-4147-9ABA-BF4FDB8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Big Data’s Process &amp;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181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1F80B-D58A-473A-A79C-B7F2B39F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8642"/>
            <a:ext cx="10702834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Data Processing &amp; Analysis</a:t>
            </a:r>
          </a:p>
          <a:p>
            <a:pPr>
              <a:buFontTx/>
              <a:buChar char="-"/>
            </a:pPr>
            <a:r>
              <a:rPr lang="en-US" altLang="ko-KR" sz="2400" dirty="0"/>
              <a:t>Researchers use programming for natural language processing, machine learning for data pattern identification &amp; serialization for assigning orders among data.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Data Visualization &amp; Demonstration</a:t>
            </a:r>
          </a:p>
          <a:p>
            <a:pPr>
              <a:buFontTx/>
              <a:buChar char="-"/>
            </a:pPr>
            <a:r>
              <a:rPr lang="en-US" altLang="ko-KR" sz="2400" dirty="0"/>
              <a:t>Process that analyzed datasets are expressed with graph or table format.</a:t>
            </a:r>
          </a:p>
          <a:p>
            <a:pPr>
              <a:buFontTx/>
              <a:buChar char="-"/>
            </a:pPr>
            <a:r>
              <a:rPr lang="en-US" altLang="ko-KR" sz="2400" dirty="0"/>
              <a:t>R, Python languages are getting a new attention as effective visualization tool for Big Data demonstration.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2FC3F37-7AAD-4147-9ABA-BF4FDB8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Big Data’s Process &amp;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95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04DC9-A645-42EB-8515-D6099C40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4100" dirty="0">
                <a:solidFill>
                  <a:schemeClr val="accent1"/>
                </a:solidFill>
              </a:rPr>
              <a:t>4. Big Data &amp; GIS</a:t>
            </a:r>
            <a:endParaRPr lang="ko-KR" altLang="en-US" sz="4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1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BA49E677-3FD4-4ECD-92CF-F741346D1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549752" y="-199663"/>
            <a:ext cx="4061563" cy="725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1F80B-D58A-473A-A79C-B7F2B39F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8642"/>
            <a:ext cx="10702834" cy="493024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ko-KR" sz="2400" dirty="0"/>
              <a:t>Data Source</a:t>
            </a:r>
          </a:p>
          <a:p>
            <a:pPr>
              <a:buFontTx/>
              <a:buChar char="-"/>
            </a:pPr>
            <a:r>
              <a:rPr lang="en-US" altLang="ko-KR" sz="2400" dirty="0"/>
              <a:t>GIS uses data that contains a location or space, so it is displayed in a map or picture form.</a:t>
            </a:r>
          </a:p>
          <a:p>
            <a:pPr>
              <a:buFontTx/>
              <a:buChar char="-"/>
            </a:pPr>
            <a:r>
              <a:rPr lang="en-US" altLang="ko-KR" sz="2400" dirty="0"/>
              <a:t>As a location based data, GIS data is usually large-sized as is Big Data.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 Data Collection</a:t>
            </a:r>
          </a:p>
          <a:p>
            <a:pPr>
              <a:buFontTx/>
              <a:buChar char="-"/>
            </a:pPr>
            <a:r>
              <a:rPr lang="en-US" altLang="ko-KR" sz="2400" dirty="0"/>
              <a:t>GIS collects field data such as street information, CCTV, or other location based datasets. 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Data Storage</a:t>
            </a:r>
          </a:p>
          <a:p>
            <a:pPr>
              <a:buFontTx/>
              <a:buChar char="-"/>
            </a:pPr>
            <a:r>
              <a:rPr lang="en-US" altLang="ko-KR" sz="2400" dirty="0"/>
              <a:t>GIS has web server, geospatial data server, or cloud server for its data storage.</a:t>
            </a:r>
          </a:p>
          <a:p>
            <a:pPr>
              <a:buFontTx/>
              <a:buChar char="-"/>
            </a:pPr>
            <a:r>
              <a:rPr lang="en-US" altLang="ko-KR" sz="2400" dirty="0"/>
              <a:t>These servers can be overlapped one another sometimes, but they have their own territories that cannot be shared.</a:t>
            </a:r>
          </a:p>
          <a:p>
            <a:pPr>
              <a:buFontTx/>
              <a:buChar char="-"/>
            </a:pPr>
            <a:r>
              <a:rPr lang="en-US" altLang="ko-KR" sz="2400" dirty="0"/>
              <a:t>In ESRI’s official website information, GDB(Geodatabase) system is crucial to manage complicated structured GIS datasets and their attributes.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2FC3F37-7AAD-4147-9ABA-BF4FDB8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Big Data &amp; GIS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15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942F55-FC55-4EF0-9969-6948E921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428750"/>
            <a:ext cx="8348663" cy="527685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90F4A5E8-9DE3-466E-BBA8-5B959C9C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GIS Data in the GDB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21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1F80B-D58A-473A-A79C-B7F2B39F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8642"/>
            <a:ext cx="10702834" cy="493024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ko-KR" sz="2400" dirty="0"/>
              <a:t>Data Processing</a:t>
            </a:r>
          </a:p>
          <a:p>
            <a:pPr>
              <a:buFontTx/>
              <a:buChar char="-"/>
            </a:pPr>
            <a:r>
              <a:rPr lang="en-US" altLang="ko-KR" sz="2400" dirty="0"/>
              <a:t>GIS desktop and online software plays a crucial role in the rest of process including data processing, analysis and visualization</a:t>
            </a:r>
          </a:p>
          <a:p>
            <a:pPr>
              <a:buFontTx/>
              <a:buChar char="-"/>
            </a:pPr>
            <a:r>
              <a:rPr lang="en-US" altLang="ko-KR" sz="2400" dirty="0"/>
              <a:t>Like ArcGIS Online and Google Maps JavaScript API, </a:t>
            </a:r>
            <a:r>
              <a:rPr lang="en-US" altLang="ko-KR" sz="2400"/>
              <a:t>these software </a:t>
            </a:r>
            <a:r>
              <a:rPr lang="en-US" altLang="ko-KR" sz="2400" dirty="0"/>
              <a:t>include efficient systems.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 Data Analysis</a:t>
            </a:r>
          </a:p>
          <a:p>
            <a:pPr>
              <a:buFontTx/>
              <a:buChar char="-"/>
            </a:pPr>
            <a:r>
              <a:rPr lang="en-US" altLang="ko-KR" sz="2400" dirty="0"/>
              <a:t>GIS data analysis contains several functions such as Extract, Overlay, Pairwise Overlay, Proximity and Statistics.</a:t>
            </a:r>
          </a:p>
          <a:p>
            <a:pPr>
              <a:buFontTx/>
              <a:buChar char="-"/>
            </a:pPr>
            <a:r>
              <a:rPr lang="en-US" altLang="ko-KR" sz="2400" dirty="0"/>
              <a:t>Similar analyses are conducted with GIS systems.(ArcGIS, QGIS, </a:t>
            </a:r>
            <a:r>
              <a:rPr lang="en-US" altLang="ko-KR" sz="2400" dirty="0" err="1"/>
              <a:t>GeoDa</a:t>
            </a:r>
            <a:r>
              <a:rPr lang="en-US" altLang="ko-KR" sz="2400" dirty="0"/>
              <a:t> etc.) 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Data Visualization &amp; Demonstration</a:t>
            </a:r>
          </a:p>
          <a:p>
            <a:pPr>
              <a:buFontTx/>
              <a:buChar char="-"/>
            </a:pPr>
            <a:r>
              <a:rPr lang="en-US" altLang="ko-KR" sz="2400" dirty="0"/>
              <a:t>GIS data visualization intends to display spatial patterns or relationship between or among locations.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2FC3F37-7AAD-4147-9ABA-BF4FDB8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Big Data &amp; GIS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00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04DC9-A645-42EB-8515-D6099C40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4100" u="sng" dirty="0">
                <a:solidFill>
                  <a:schemeClr val="accent1"/>
                </a:solidFill>
              </a:rPr>
              <a:t>Contents</a:t>
            </a:r>
            <a:endParaRPr lang="ko-KR" altLang="en-US" sz="4100" u="sng" dirty="0">
              <a:solidFill>
                <a:schemeClr val="accent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6FA8BE3-019A-46DD-AD89-63B4143BE6A1}"/>
              </a:ext>
            </a:extLst>
          </p:cNvPr>
          <p:cNvSpPr txBox="1">
            <a:spLocks/>
          </p:cNvSpPr>
          <p:nvPr/>
        </p:nvSpPr>
        <p:spPr bwMode="black">
          <a:xfrm>
            <a:off x="5009706" y="1403356"/>
            <a:ext cx="5697280" cy="545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 algn="l">
              <a:buAutoNum type="arabicPeriod"/>
            </a:pPr>
            <a:r>
              <a:rPr lang="en-US" altLang="ko-KR" sz="3900" dirty="0">
                <a:solidFill>
                  <a:schemeClr val="accent1"/>
                </a:solidFill>
              </a:rPr>
              <a:t>What is Big Data?</a:t>
            </a:r>
          </a:p>
          <a:p>
            <a:pPr marL="742950" indent="-742950" algn="l">
              <a:buAutoNum type="arabicPeriod"/>
            </a:pPr>
            <a:endParaRPr lang="en-US" altLang="ko-KR" sz="3900" dirty="0">
              <a:solidFill>
                <a:schemeClr val="accent1"/>
              </a:solidFill>
            </a:endParaRPr>
          </a:p>
          <a:p>
            <a:pPr marL="742950" indent="-742950" algn="l">
              <a:buAutoNum type="arabicPeriod"/>
            </a:pPr>
            <a:r>
              <a:rPr lang="en-US" altLang="ko-KR" sz="3900" dirty="0">
                <a:solidFill>
                  <a:schemeClr val="accent1"/>
                </a:solidFill>
              </a:rPr>
              <a:t>Characteristic of Big Data</a:t>
            </a:r>
          </a:p>
          <a:p>
            <a:pPr marL="742950" indent="-742950" algn="l">
              <a:buAutoNum type="arabicPeriod"/>
            </a:pPr>
            <a:endParaRPr lang="en-US" altLang="ko-KR" sz="3900" dirty="0">
              <a:solidFill>
                <a:schemeClr val="accent1"/>
              </a:solidFill>
            </a:endParaRPr>
          </a:p>
          <a:p>
            <a:pPr marL="742950" indent="-742950" algn="l">
              <a:buAutoNum type="arabicPeriod"/>
            </a:pPr>
            <a:r>
              <a:rPr lang="en-US" altLang="ko-KR" sz="3900" dirty="0">
                <a:solidFill>
                  <a:schemeClr val="accent1"/>
                </a:solidFill>
              </a:rPr>
              <a:t>Big Data’s process &amp; analysis</a:t>
            </a:r>
          </a:p>
          <a:p>
            <a:pPr marL="742950" indent="-742950" algn="l">
              <a:buAutoNum type="arabicPeriod"/>
            </a:pPr>
            <a:endParaRPr lang="en-US" altLang="ko-KR" sz="3900" dirty="0">
              <a:solidFill>
                <a:schemeClr val="accent1"/>
              </a:solidFill>
            </a:endParaRPr>
          </a:p>
          <a:p>
            <a:pPr marL="742950" indent="-742950" algn="l">
              <a:buAutoNum type="arabicPeriod"/>
            </a:pPr>
            <a:r>
              <a:rPr lang="en-US" altLang="ko-KR" sz="3900" dirty="0">
                <a:solidFill>
                  <a:schemeClr val="accent1"/>
                </a:solidFill>
              </a:rPr>
              <a:t>Big Data &amp; GIS</a:t>
            </a:r>
          </a:p>
          <a:p>
            <a:pPr marL="742950" indent="-742950" algn="l">
              <a:buAutoNum type="arabicPeriod"/>
            </a:pPr>
            <a:endParaRPr lang="en-US" altLang="ko-KR" sz="3900" dirty="0">
              <a:solidFill>
                <a:schemeClr val="accent1"/>
              </a:solidFill>
            </a:endParaRPr>
          </a:p>
          <a:p>
            <a:pPr marL="742950" indent="-742950" algn="l">
              <a:buAutoNum type="arabicPeriod"/>
            </a:pPr>
            <a:r>
              <a:rPr lang="en-US" altLang="ko-KR" sz="3900" dirty="0">
                <a:solidFill>
                  <a:schemeClr val="accent1"/>
                </a:solidFill>
              </a:rPr>
              <a:t>Big Data as</a:t>
            </a:r>
            <a:r>
              <a:rPr lang="ko-KR" altLang="en-US" sz="3900" dirty="0">
                <a:solidFill>
                  <a:schemeClr val="accent1"/>
                </a:solidFill>
              </a:rPr>
              <a:t> </a:t>
            </a:r>
            <a:r>
              <a:rPr lang="en-US" altLang="ko-KR" sz="3900" dirty="0">
                <a:solidFill>
                  <a:schemeClr val="accent1"/>
                </a:solidFill>
              </a:rPr>
              <a:t>an</a:t>
            </a:r>
            <a:r>
              <a:rPr lang="ko-KR" altLang="en-US" sz="3900" dirty="0">
                <a:solidFill>
                  <a:schemeClr val="accent1"/>
                </a:solidFill>
              </a:rPr>
              <a:t> </a:t>
            </a:r>
            <a:r>
              <a:rPr lang="en-US" altLang="ko-KR" sz="3900" dirty="0">
                <a:solidFill>
                  <a:schemeClr val="accent1"/>
                </a:solidFill>
              </a:rPr>
              <a:t>Alternative Visualization tool for GIS</a:t>
            </a:r>
          </a:p>
          <a:p>
            <a:pPr marL="742950" indent="-742950" algn="l">
              <a:buAutoNum type="arabicPeriod"/>
            </a:pPr>
            <a:endParaRPr lang="ko-KR" altLang="en-US" sz="4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63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E473906-1358-4643-B315-F6FC89E68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83" y="1478156"/>
            <a:ext cx="8231517" cy="5144699"/>
          </a:xfrm>
        </p:spPr>
      </p:pic>
      <p:sp>
        <p:nvSpPr>
          <p:cNvPr id="8" name="제목 4">
            <a:extLst>
              <a:ext uri="{FF2B5EF4-FFF2-40B4-BE49-F238E27FC236}">
                <a16:creationId xmlns:a16="http://schemas.microsoft.com/office/drawing/2014/main" id="{D24CA868-378B-4D93-865F-C4F31984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Visualization in </a:t>
            </a:r>
            <a:r>
              <a:rPr lang="en-US" altLang="ko-KR" dirty="0" err="1">
                <a:solidFill>
                  <a:schemeClr val="accent1"/>
                </a:solidFill>
              </a:rPr>
              <a:t>GeoDa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83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04DC9-A645-42EB-8515-D6099C40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5" y="963877"/>
            <a:ext cx="4401878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4100" dirty="0">
                <a:solidFill>
                  <a:schemeClr val="accent1"/>
                </a:solidFill>
              </a:rPr>
              <a:t>5. Big Data as</a:t>
            </a:r>
            <a:r>
              <a:rPr lang="ko-KR" altLang="en-US" sz="4100" dirty="0">
                <a:solidFill>
                  <a:schemeClr val="accent1"/>
                </a:solidFill>
              </a:rPr>
              <a:t> </a:t>
            </a:r>
            <a:r>
              <a:rPr lang="en-US" altLang="ko-KR" sz="4100" dirty="0">
                <a:solidFill>
                  <a:schemeClr val="accent1"/>
                </a:solidFill>
              </a:rPr>
              <a:t>an</a:t>
            </a:r>
            <a:r>
              <a:rPr lang="ko-KR" altLang="en-US" sz="4100" dirty="0">
                <a:solidFill>
                  <a:schemeClr val="accent1"/>
                </a:solidFill>
              </a:rPr>
              <a:t> </a:t>
            </a:r>
            <a:r>
              <a:rPr lang="en-US" altLang="ko-KR" sz="4100" dirty="0">
                <a:solidFill>
                  <a:schemeClr val="accent1"/>
                </a:solidFill>
              </a:rPr>
              <a:t>Alternative Visualization tool for GIS</a:t>
            </a:r>
            <a:endParaRPr lang="ko-KR" altLang="en-US" sz="4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6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1F80B-D58A-473A-A79C-B7F2B39F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8642"/>
            <a:ext cx="10702834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In the visualization and demonstration technology, Big Data and GIS share together in some aspects. </a:t>
            </a:r>
          </a:p>
          <a:p>
            <a:r>
              <a:rPr lang="en-US" altLang="ko-KR" sz="2400" dirty="0"/>
              <a:t>But, there is each field’s original aspect that cannot be shared or come together.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2FC3F37-7AAD-4147-9ABA-BF4FDB8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Big Data as an Alternative Visualization tool for GIS</a:t>
            </a:r>
            <a:endParaRPr lang="ko-KR" altLang="en-US" dirty="0"/>
          </a:p>
        </p:txBody>
      </p:sp>
      <p:pic>
        <p:nvPicPr>
          <p:cNvPr id="1026" name="Picture 2" descr="https://www.intechopen.com/media/chapter/64243/media/F8.png">
            <a:extLst>
              <a:ext uri="{FF2B5EF4-FFF2-40B4-BE49-F238E27FC236}">
                <a16:creationId xmlns:a16="http://schemas.microsoft.com/office/drawing/2014/main" id="{41C5A257-A9BD-4921-9B6A-DA52B401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05" y="2483309"/>
            <a:ext cx="38290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2FC3F37-7AAD-4147-9ABA-BF4FDB8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Example of area (A)</a:t>
            </a:r>
            <a:endParaRPr lang="ko-KR" altLang="en-US" dirty="0"/>
          </a:p>
        </p:txBody>
      </p:sp>
      <p:pic>
        <p:nvPicPr>
          <p:cNvPr id="2050" name="Picture 2" descr="https://www.intechopen.com/media/chapter/64243/media/F9.png">
            <a:extLst>
              <a:ext uri="{FF2B5EF4-FFF2-40B4-BE49-F238E27FC236}">
                <a16:creationId xmlns:a16="http://schemas.microsoft.com/office/drawing/2014/main" id="{FF3102EC-4DD9-4558-96F0-D3A3F1DBF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51" y="1663923"/>
            <a:ext cx="9043268" cy="424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742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2FC3F37-7AAD-4147-9ABA-BF4FDB8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Example of area (C)</a:t>
            </a:r>
            <a:endParaRPr lang="ko-KR" altLang="en-US" dirty="0"/>
          </a:p>
        </p:txBody>
      </p:sp>
      <p:pic>
        <p:nvPicPr>
          <p:cNvPr id="3074" name="Picture 2" descr="https://www.intechopen.com/media/chapter/64243/media/F10.png">
            <a:extLst>
              <a:ext uri="{FF2B5EF4-FFF2-40B4-BE49-F238E27FC236}">
                <a16:creationId xmlns:a16="http://schemas.microsoft.com/office/drawing/2014/main" id="{3BB4040B-6C0D-4C83-B86E-ACE7ED46BA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13" y="152400"/>
            <a:ext cx="6067698" cy="692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2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04DC9-A645-42EB-8515-D6099C40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09" y="95693"/>
            <a:ext cx="8560981" cy="118021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Example of area (B)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4100" name="Picture 4" descr="https://www.intechopen.com/media/chapter/64243/media/F12.png">
            <a:extLst>
              <a:ext uri="{FF2B5EF4-FFF2-40B4-BE49-F238E27FC236}">
                <a16:creationId xmlns:a16="http://schemas.microsoft.com/office/drawing/2014/main" id="{241386BB-4306-4F6D-ACCB-4916CA439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72" y="1475932"/>
            <a:ext cx="70866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696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04DC9-A645-42EB-8515-D6099C40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96" y="1548668"/>
            <a:ext cx="10634330" cy="4862765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1"/>
                </a:solidFill>
              </a:rPr>
              <a:t>Thank you for listening</a:t>
            </a:r>
            <a:endParaRPr lang="ko-KR" alt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3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5B55311-6F39-40FE-85FB-44B905F68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Big Data is the term for a collection of data sets so large and complex that traditional data processing applications are inadequate to deal with them.</a:t>
            </a:r>
          </a:p>
          <a:p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89BEC8-4E30-4CF4-BE30-EDC908B7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1. What is Big Data?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4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482AE8-F2E3-4CB3-9AB8-678E8B935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9" r="9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0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6AC23-8B1A-4D74-8362-2C39A5197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Characteristic of Big Data</a:t>
            </a:r>
          </a:p>
          <a:p>
            <a:pPr marL="457200" indent="-457200">
              <a:buAutoNum type="arabicParenR"/>
            </a:pPr>
            <a:r>
              <a:rPr lang="en-US" altLang="ko-KR" sz="2400" dirty="0"/>
              <a:t>Volume</a:t>
            </a:r>
          </a:p>
          <a:p>
            <a:pPr marL="457200" indent="-457200">
              <a:buAutoNum type="arabicParenR"/>
            </a:pPr>
            <a:r>
              <a:rPr lang="en-US" altLang="ko-KR" sz="2400" dirty="0"/>
              <a:t>Variety</a:t>
            </a:r>
          </a:p>
          <a:p>
            <a:pPr marL="457200" indent="-457200">
              <a:buAutoNum type="arabicParenR"/>
            </a:pPr>
            <a:r>
              <a:rPr lang="en-US" altLang="ko-KR" sz="2400" dirty="0"/>
              <a:t>Velocity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612896-07D4-4EFF-A9A3-71EC9FFC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altLang="ko-KR"/>
              <a:t>1. What is Big Data?</a:t>
            </a:r>
            <a:endParaRPr lang="ko-KR" altLang="en-US"/>
          </a:p>
        </p:txBody>
      </p:sp>
      <p:pic>
        <p:nvPicPr>
          <p:cNvPr id="7" name="Picture 2" descr="그림 2. 빅데이터의 특징">
            <a:extLst>
              <a:ext uri="{FF2B5EF4-FFF2-40B4-BE49-F238E27FC236}">
                <a16:creationId xmlns:a16="http://schemas.microsoft.com/office/drawing/2014/main" id="{0D47D448-37DC-4A30-8FB4-071FFCEE5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3468" y="2811104"/>
            <a:ext cx="2847590" cy="292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1F80B-D58A-473A-A79C-B7F2B39F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Volume</a:t>
            </a:r>
          </a:p>
          <a:p>
            <a:pPr marL="0" indent="0">
              <a:buNone/>
            </a:pPr>
            <a:r>
              <a:rPr lang="en-US" altLang="ko-KR" sz="2400" dirty="0"/>
              <a:t>- Big Data deals with large volume datasets, usually more than terabyte size.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204DC9-A645-42EB-8515-D6099C40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4100">
                <a:solidFill>
                  <a:schemeClr val="accent1"/>
                </a:solidFill>
              </a:rPr>
              <a:t>2. Characteristic of Big Data</a:t>
            </a:r>
            <a:endParaRPr lang="ko-KR" altLang="en-US" sz="4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〈그림 1〉 인터넷 기업의 등장과 글로벌 디지털 데이터 규모">
            <a:extLst>
              <a:ext uri="{FF2B5EF4-FFF2-40B4-BE49-F238E27FC236}">
                <a16:creationId xmlns:a16="http://schemas.microsoft.com/office/drawing/2014/main" id="{C23ED40F-033E-4630-8721-160BFC1BE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7660" y="1557073"/>
            <a:ext cx="5291666" cy="395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427F1C4-D5BF-4ECA-80A1-BAB75D5C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9" y="1557072"/>
            <a:ext cx="5696782" cy="40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0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1F80B-D58A-473A-A79C-B7F2B39F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Variety</a:t>
            </a:r>
          </a:p>
          <a:p>
            <a:pPr>
              <a:buFontTx/>
              <a:buChar char="-"/>
            </a:pPr>
            <a:r>
              <a:rPr lang="en-US" altLang="ko-KR" sz="2400" dirty="0"/>
              <a:t>Big Data deals with a variety of datasets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ex) Sound, Picture, Video Stream, Map, Social Media Text Message etc.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204DC9-A645-42EB-8515-D6099C40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4100" dirty="0">
                <a:solidFill>
                  <a:schemeClr val="accent1"/>
                </a:solidFill>
              </a:rPr>
              <a:t>2. Characteristic of Big Data</a:t>
            </a:r>
            <a:endParaRPr lang="ko-KR" altLang="en-US" sz="4100" dirty="0">
              <a:solidFill>
                <a:schemeClr val="accent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6EDB42B-FE3F-44C1-BE93-D29F82B3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DBFE9-57FC-4FB1-A9CD-FC337931F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75A3FE-6C9B-4B97-8ABC-F763FC11F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A25FC00-FD8F-45DC-B2C6-0DD74802D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6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68AF3330-CE7E-44FA-852F-032C6145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86" y="2088623"/>
            <a:ext cx="2476500" cy="2476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A82892-A17E-411F-B212-E8B4DF16CD73}"/>
              </a:ext>
            </a:extLst>
          </p:cNvPr>
          <p:cNvSpPr txBox="1"/>
          <p:nvPr/>
        </p:nvSpPr>
        <p:spPr>
          <a:xfrm>
            <a:off x="4821009" y="3754555"/>
            <a:ext cx="163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Customer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4E61A17-8588-45EF-BCC5-0855B8E65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644" y="1439305"/>
            <a:ext cx="730215" cy="275327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97E4555D-7457-4452-BE5C-FBECFDC04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572" y="2002384"/>
            <a:ext cx="465656" cy="451878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0573BBEB-CC4A-443A-927A-3FCFAC862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758" y="1585945"/>
            <a:ext cx="790060" cy="342900"/>
          </a:xfrm>
          <a:prstGeom prst="rect">
            <a:avLst/>
          </a:prstGeom>
        </p:spPr>
      </p:pic>
      <p:sp>
        <p:nvSpPr>
          <p:cNvPr id="11" name="Oval 12">
            <a:extLst>
              <a:ext uri="{FF2B5EF4-FFF2-40B4-BE49-F238E27FC236}">
                <a16:creationId xmlns:a16="http://schemas.microsoft.com/office/drawing/2014/main" id="{C9C744B9-E01C-450A-9DEE-D934D8ACD89C}"/>
              </a:ext>
            </a:extLst>
          </p:cNvPr>
          <p:cNvSpPr/>
          <p:nvPr/>
        </p:nvSpPr>
        <p:spPr>
          <a:xfrm>
            <a:off x="3398818" y="2017745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Social Media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4F6CD2A-0C35-4522-AC77-33845B8E3496}"/>
              </a:ext>
            </a:extLst>
          </p:cNvPr>
          <p:cNvCxnSpPr>
            <a:cxnSpLocks/>
          </p:cNvCxnSpPr>
          <p:nvPr/>
        </p:nvCxnSpPr>
        <p:spPr>
          <a:xfrm flipH="1" flipV="1">
            <a:off x="4102986" y="2826821"/>
            <a:ext cx="939801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3AB4AE7A-B61F-4FA7-9D51-3CAAC3E7D909}"/>
              </a:ext>
            </a:extLst>
          </p:cNvPr>
          <p:cNvCxnSpPr>
            <a:cxnSpLocks/>
          </p:cNvCxnSpPr>
          <p:nvPr/>
        </p:nvCxnSpPr>
        <p:spPr>
          <a:xfrm flipH="1" flipV="1">
            <a:off x="3582286" y="4031924"/>
            <a:ext cx="8647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>
            <a:extLst>
              <a:ext uri="{FF2B5EF4-FFF2-40B4-BE49-F238E27FC236}">
                <a16:creationId xmlns:a16="http://schemas.microsoft.com/office/drawing/2014/main" id="{6B61B274-B2A5-45D1-AFD1-226AC5A65BF3}"/>
              </a:ext>
            </a:extLst>
          </p:cNvPr>
          <p:cNvSpPr/>
          <p:nvPr/>
        </p:nvSpPr>
        <p:spPr>
          <a:xfrm>
            <a:off x="2734185" y="3563422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Gaming</a:t>
            </a: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E830E800-3EF2-4F7B-86D4-AB4F59CBA8F7}"/>
              </a:ext>
            </a:extLst>
          </p:cNvPr>
          <p:cNvCxnSpPr>
            <a:endCxn id="8" idx="2"/>
          </p:cNvCxnSpPr>
          <p:nvPr/>
        </p:nvCxnSpPr>
        <p:spPr>
          <a:xfrm flipV="1">
            <a:off x="3899786" y="1714632"/>
            <a:ext cx="89966" cy="303113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id="{5969DE81-74E7-4CD2-A6DA-EC44C5B9B31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252086" y="1867033"/>
            <a:ext cx="271963" cy="276774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6">
            <a:extLst>
              <a:ext uri="{FF2B5EF4-FFF2-40B4-BE49-F238E27FC236}">
                <a16:creationId xmlns:a16="http://schemas.microsoft.com/office/drawing/2014/main" id="{DE90AD37-A5BE-45DF-99BD-FA1007877D00}"/>
              </a:ext>
            </a:extLst>
          </p:cNvPr>
          <p:cNvCxnSpPr>
            <a:endCxn id="11" idx="2"/>
          </p:cNvCxnSpPr>
          <p:nvPr/>
        </p:nvCxnSpPr>
        <p:spPr>
          <a:xfrm>
            <a:off x="2878228" y="2243684"/>
            <a:ext cx="520590" cy="20446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0">
            <a:extLst>
              <a:ext uri="{FF2B5EF4-FFF2-40B4-BE49-F238E27FC236}">
                <a16:creationId xmlns:a16="http://schemas.microsoft.com/office/drawing/2014/main" id="{5C910D42-D13D-4E79-836E-34FCDBF98B7A}"/>
              </a:ext>
            </a:extLst>
          </p:cNvPr>
          <p:cNvCxnSpPr>
            <a:endCxn id="19" idx="6"/>
          </p:cNvCxnSpPr>
          <p:nvPr/>
        </p:nvCxnSpPr>
        <p:spPr>
          <a:xfrm flipH="1">
            <a:off x="4252182" y="4565123"/>
            <a:ext cx="676306" cy="9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31">
            <a:extLst>
              <a:ext uri="{FF2B5EF4-FFF2-40B4-BE49-F238E27FC236}">
                <a16:creationId xmlns:a16="http://schemas.microsoft.com/office/drawing/2014/main" id="{5165DF93-025D-4208-9B2A-679B3C2E5508}"/>
              </a:ext>
            </a:extLst>
          </p:cNvPr>
          <p:cNvSpPr/>
          <p:nvPr/>
        </p:nvSpPr>
        <p:spPr>
          <a:xfrm>
            <a:off x="3397049" y="5049322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Entertain</a:t>
            </a:r>
          </a:p>
        </p:txBody>
      </p:sp>
      <p:sp>
        <p:nvSpPr>
          <p:cNvPr id="20" name="Oval 38">
            <a:extLst>
              <a:ext uri="{FF2B5EF4-FFF2-40B4-BE49-F238E27FC236}">
                <a16:creationId xmlns:a16="http://schemas.microsoft.com/office/drawing/2014/main" id="{ED6243B1-EB34-4B4D-8868-037BD40E6196}"/>
              </a:ext>
            </a:extLst>
          </p:cNvPr>
          <p:cNvSpPr/>
          <p:nvPr/>
        </p:nvSpPr>
        <p:spPr>
          <a:xfrm>
            <a:off x="7040513" y="1964284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Banking</a:t>
            </a:r>
          </a:p>
          <a:p>
            <a:pPr algn="ctr"/>
            <a:r>
              <a:rPr lang="en-US" sz="1000" dirty="0"/>
              <a:t>Finance</a:t>
            </a:r>
          </a:p>
        </p:txBody>
      </p:sp>
      <p:cxnSp>
        <p:nvCxnSpPr>
          <p:cNvPr id="21" name="Straight Connector 39">
            <a:extLst>
              <a:ext uri="{FF2B5EF4-FFF2-40B4-BE49-F238E27FC236}">
                <a16:creationId xmlns:a16="http://schemas.microsoft.com/office/drawing/2014/main" id="{0A587A76-E040-4D6C-84BC-ECD640D86997}"/>
              </a:ext>
            </a:extLst>
          </p:cNvPr>
          <p:cNvCxnSpPr>
            <a:cxnSpLocks/>
          </p:cNvCxnSpPr>
          <p:nvPr/>
        </p:nvCxnSpPr>
        <p:spPr>
          <a:xfrm flipH="1">
            <a:off x="6258782" y="2724424"/>
            <a:ext cx="906962" cy="92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40">
            <a:extLst>
              <a:ext uri="{FF2B5EF4-FFF2-40B4-BE49-F238E27FC236}">
                <a16:creationId xmlns:a16="http://schemas.microsoft.com/office/drawing/2014/main" id="{C3CFC583-59C6-46E7-A029-F19AD8479D8C}"/>
              </a:ext>
            </a:extLst>
          </p:cNvPr>
          <p:cNvSpPr/>
          <p:nvPr/>
        </p:nvSpPr>
        <p:spPr>
          <a:xfrm>
            <a:off x="7620480" y="3563422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r>
              <a:rPr lang="en-US" sz="1050" dirty="0"/>
              <a:t>Our</a:t>
            </a:r>
          </a:p>
          <a:p>
            <a:pPr algn="ctr"/>
            <a:r>
              <a:rPr lang="en-US" sz="1050" dirty="0"/>
              <a:t>Known</a:t>
            </a:r>
          </a:p>
          <a:p>
            <a:pPr algn="ctr"/>
            <a:r>
              <a:rPr lang="en-US" sz="1050" dirty="0"/>
              <a:t>History</a:t>
            </a:r>
          </a:p>
          <a:p>
            <a:pPr algn="ctr"/>
            <a:endParaRPr lang="en-US" sz="1050" dirty="0"/>
          </a:p>
        </p:txBody>
      </p:sp>
      <p:sp>
        <p:nvSpPr>
          <p:cNvPr id="23" name="Oval 41">
            <a:extLst>
              <a:ext uri="{FF2B5EF4-FFF2-40B4-BE49-F238E27FC236}">
                <a16:creationId xmlns:a16="http://schemas.microsoft.com/office/drawing/2014/main" id="{9022FB25-D4BC-46AA-A7C4-DCEA181EB3BD}"/>
              </a:ext>
            </a:extLst>
          </p:cNvPr>
          <p:cNvSpPr/>
          <p:nvPr/>
        </p:nvSpPr>
        <p:spPr>
          <a:xfrm>
            <a:off x="6900813" y="5049322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Purchase</a:t>
            </a:r>
          </a:p>
        </p:txBody>
      </p:sp>
      <p:cxnSp>
        <p:nvCxnSpPr>
          <p:cNvPr id="24" name="Straight Connector 44">
            <a:extLst>
              <a:ext uri="{FF2B5EF4-FFF2-40B4-BE49-F238E27FC236}">
                <a16:creationId xmlns:a16="http://schemas.microsoft.com/office/drawing/2014/main" id="{82E80827-5048-4019-AA1B-A173AB991419}"/>
              </a:ext>
            </a:extLst>
          </p:cNvPr>
          <p:cNvCxnSpPr>
            <a:endCxn id="23" idx="2"/>
          </p:cNvCxnSpPr>
          <p:nvPr/>
        </p:nvCxnSpPr>
        <p:spPr>
          <a:xfrm>
            <a:off x="6258782" y="4565123"/>
            <a:ext cx="642031" cy="9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0">
            <a:extLst>
              <a:ext uri="{FF2B5EF4-FFF2-40B4-BE49-F238E27FC236}">
                <a16:creationId xmlns:a16="http://schemas.microsoft.com/office/drawing/2014/main" id="{3E3E1022-7AF2-42AE-8A0A-76F410EF3ECC}"/>
              </a:ext>
            </a:extLst>
          </p:cNvPr>
          <p:cNvCxnSpPr>
            <a:cxnSpLocks/>
          </p:cNvCxnSpPr>
          <p:nvPr/>
        </p:nvCxnSpPr>
        <p:spPr>
          <a:xfrm flipH="1" flipV="1">
            <a:off x="6747835" y="4043228"/>
            <a:ext cx="8647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51">
            <a:extLst>
              <a:ext uri="{FF2B5EF4-FFF2-40B4-BE49-F238E27FC236}">
                <a16:creationId xmlns:a16="http://schemas.microsoft.com/office/drawing/2014/main" id="{93E57C00-97AD-478C-9774-E23186B3D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586" y="3320973"/>
            <a:ext cx="826566" cy="267849"/>
          </a:xfrm>
          <a:prstGeom prst="rect">
            <a:avLst/>
          </a:prstGeom>
        </p:spPr>
      </p:pic>
      <p:pic>
        <p:nvPicPr>
          <p:cNvPr id="27" name="Picture 52">
            <a:extLst>
              <a:ext uri="{FF2B5EF4-FFF2-40B4-BE49-F238E27FC236}">
                <a16:creationId xmlns:a16="http://schemas.microsoft.com/office/drawing/2014/main" id="{615C303A-E97F-446A-9A02-B6F58B0B3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1651" y="3804906"/>
            <a:ext cx="869486" cy="523497"/>
          </a:xfrm>
          <a:prstGeom prst="rect">
            <a:avLst/>
          </a:prstGeom>
        </p:spPr>
      </p:pic>
      <p:cxnSp>
        <p:nvCxnSpPr>
          <p:cNvPr id="28" name="Straight Connector 53">
            <a:extLst>
              <a:ext uri="{FF2B5EF4-FFF2-40B4-BE49-F238E27FC236}">
                <a16:creationId xmlns:a16="http://schemas.microsoft.com/office/drawing/2014/main" id="{9805E9CC-9839-4169-9210-CC51EE748FE1}"/>
              </a:ext>
            </a:extLst>
          </p:cNvPr>
          <p:cNvCxnSpPr>
            <a:cxnSpLocks/>
          </p:cNvCxnSpPr>
          <p:nvPr/>
        </p:nvCxnSpPr>
        <p:spPr>
          <a:xfrm>
            <a:off x="2215168" y="3600444"/>
            <a:ext cx="520590" cy="20446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54">
            <a:extLst>
              <a:ext uri="{FF2B5EF4-FFF2-40B4-BE49-F238E27FC236}">
                <a16:creationId xmlns:a16="http://schemas.microsoft.com/office/drawing/2014/main" id="{8FCB052E-6CF9-473E-A84F-5E8B4CDAA04D}"/>
              </a:ext>
            </a:extLst>
          </p:cNvPr>
          <p:cNvCxnSpPr>
            <a:endCxn id="14" idx="2"/>
          </p:cNvCxnSpPr>
          <p:nvPr/>
        </p:nvCxnSpPr>
        <p:spPr>
          <a:xfrm flipV="1">
            <a:off x="2240568" y="3993823"/>
            <a:ext cx="493617" cy="494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58">
            <a:extLst>
              <a:ext uri="{FF2B5EF4-FFF2-40B4-BE49-F238E27FC236}">
                <a16:creationId xmlns:a16="http://schemas.microsoft.com/office/drawing/2014/main" id="{FB102249-0F4F-4E98-9FB7-B4A057CE3A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8009" y="5353219"/>
            <a:ext cx="653285" cy="303807"/>
          </a:xfrm>
          <a:prstGeom prst="rect">
            <a:avLst/>
          </a:prstGeom>
        </p:spPr>
      </p:pic>
      <p:pic>
        <p:nvPicPr>
          <p:cNvPr id="31" name="Picture 59">
            <a:extLst>
              <a:ext uri="{FF2B5EF4-FFF2-40B4-BE49-F238E27FC236}">
                <a16:creationId xmlns:a16="http://schemas.microsoft.com/office/drawing/2014/main" id="{18B2C2D7-4777-4DB6-BA11-B6914AD17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1437" y="5800774"/>
            <a:ext cx="833731" cy="371097"/>
          </a:xfrm>
          <a:prstGeom prst="rect">
            <a:avLst/>
          </a:prstGeom>
        </p:spPr>
      </p:pic>
      <p:pic>
        <p:nvPicPr>
          <p:cNvPr id="32" name="Picture 60">
            <a:extLst>
              <a:ext uri="{FF2B5EF4-FFF2-40B4-BE49-F238E27FC236}">
                <a16:creationId xmlns:a16="http://schemas.microsoft.com/office/drawing/2014/main" id="{D0F7BD68-F9AD-4E51-A52C-944650C79A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2968" y="6120398"/>
            <a:ext cx="540618" cy="419774"/>
          </a:xfrm>
          <a:prstGeom prst="rect">
            <a:avLst/>
          </a:prstGeom>
        </p:spPr>
      </p:pic>
      <p:cxnSp>
        <p:nvCxnSpPr>
          <p:cNvPr id="33" name="Straight Connector 61">
            <a:extLst>
              <a:ext uri="{FF2B5EF4-FFF2-40B4-BE49-F238E27FC236}">
                <a16:creationId xmlns:a16="http://schemas.microsoft.com/office/drawing/2014/main" id="{317408E8-AFA4-4567-BEFD-B8205EB75994}"/>
              </a:ext>
            </a:extLst>
          </p:cNvPr>
          <p:cNvCxnSpPr>
            <a:cxnSpLocks/>
          </p:cNvCxnSpPr>
          <p:nvPr/>
        </p:nvCxnSpPr>
        <p:spPr>
          <a:xfrm flipV="1">
            <a:off x="2866594" y="5464231"/>
            <a:ext cx="493617" cy="494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2">
            <a:extLst>
              <a:ext uri="{FF2B5EF4-FFF2-40B4-BE49-F238E27FC236}">
                <a16:creationId xmlns:a16="http://schemas.microsoft.com/office/drawing/2014/main" id="{AE8D854A-270B-44A4-BD38-5E0615B68A7C}"/>
              </a:ext>
            </a:extLst>
          </p:cNvPr>
          <p:cNvCxnSpPr>
            <a:stCxn id="31" idx="3"/>
          </p:cNvCxnSpPr>
          <p:nvPr/>
        </p:nvCxnSpPr>
        <p:spPr>
          <a:xfrm flipV="1">
            <a:off x="3105168" y="5747182"/>
            <a:ext cx="370916" cy="23914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4">
            <a:extLst>
              <a:ext uri="{FF2B5EF4-FFF2-40B4-BE49-F238E27FC236}">
                <a16:creationId xmlns:a16="http://schemas.microsoft.com/office/drawing/2014/main" id="{810F0EAC-E713-43C6-83C0-A8DC4B4324E5}"/>
              </a:ext>
            </a:extLst>
          </p:cNvPr>
          <p:cNvCxnSpPr>
            <a:cxnSpLocks/>
          </p:cNvCxnSpPr>
          <p:nvPr/>
        </p:nvCxnSpPr>
        <p:spPr>
          <a:xfrm flipV="1">
            <a:off x="3571270" y="5922824"/>
            <a:ext cx="215246" cy="18208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7">
            <a:extLst>
              <a:ext uri="{FF2B5EF4-FFF2-40B4-BE49-F238E27FC236}">
                <a16:creationId xmlns:a16="http://schemas.microsoft.com/office/drawing/2014/main" id="{9DA3A44F-4191-4797-90BD-044009F31D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8686" y="3588821"/>
            <a:ext cx="292100" cy="292100"/>
          </a:xfrm>
          <a:prstGeom prst="rect">
            <a:avLst/>
          </a:prstGeom>
        </p:spPr>
      </p:pic>
      <p:pic>
        <p:nvPicPr>
          <p:cNvPr id="37" name="Picture 68">
            <a:extLst>
              <a:ext uri="{FF2B5EF4-FFF2-40B4-BE49-F238E27FC236}">
                <a16:creationId xmlns:a16="http://schemas.microsoft.com/office/drawing/2014/main" id="{FB9208A7-0955-46C1-BEEB-368632C7E3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8886" y="1745329"/>
            <a:ext cx="845289" cy="155455"/>
          </a:xfrm>
          <a:prstGeom prst="rect">
            <a:avLst/>
          </a:prstGeom>
        </p:spPr>
      </p:pic>
      <p:pic>
        <p:nvPicPr>
          <p:cNvPr id="38" name="Picture 69">
            <a:extLst>
              <a:ext uri="{FF2B5EF4-FFF2-40B4-BE49-F238E27FC236}">
                <a16:creationId xmlns:a16="http://schemas.microsoft.com/office/drawing/2014/main" id="{2684F79E-456D-4A20-93F2-23CD41E3B6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5008" y="1931921"/>
            <a:ext cx="618067" cy="618067"/>
          </a:xfrm>
          <a:prstGeom prst="rect">
            <a:avLst/>
          </a:prstGeom>
        </p:spPr>
      </p:pic>
      <p:pic>
        <p:nvPicPr>
          <p:cNvPr id="39" name="Picture 70">
            <a:extLst>
              <a:ext uri="{FF2B5EF4-FFF2-40B4-BE49-F238E27FC236}">
                <a16:creationId xmlns:a16="http://schemas.microsoft.com/office/drawing/2014/main" id="{8F64E6E2-102F-4671-9BDD-697BDD1B29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51483" y="1410294"/>
            <a:ext cx="483863" cy="304338"/>
          </a:xfrm>
          <a:prstGeom prst="rect">
            <a:avLst/>
          </a:prstGeom>
        </p:spPr>
      </p:pic>
      <p:cxnSp>
        <p:nvCxnSpPr>
          <p:cNvPr id="40" name="Straight Connector 71">
            <a:extLst>
              <a:ext uri="{FF2B5EF4-FFF2-40B4-BE49-F238E27FC236}">
                <a16:creationId xmlns:a16="http://schemas.microsoft.com/office/drawing/2014/main" id="{05587042-613B-410A-8951-1D152F32A853}"/>
              </a:ext>
            </a:extLst>
          </p:cNvPr>
          <p:cNvCxnSpPr>
            <a:endCxn id="39" idx="2"/>
          </p:cNvCxnSpPr>
          <p:nvPr/>
        </p:nvCxnSpPr>
        <p:spPr>
          <a:xfrm flipV="1">
            <a:off x="7635351" y="1714632"/>
            <a:ext cx="158064" cy="28775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3">
            <a:extLst>
              <a:ext uri="{FF2B5EF4-FFF2-40B4-BE49-F238E27FC236}">
                <a16:creationId xmlns:a16="http://schemas.microsoft.com/office/drawing/2014/main" id="{7F2B8394-50FF-424C-8C8D-5407827F79BE}"/>
              </a:ext>
            </a:extLst>
          </p:cNvPr>
          <p:cNvCxnSpPr>
            <a:cxnSpLocks/>
          </p:cNvCxnSpPr>
          <p:nvPr/>
        </p:nvCxnSpPr>
        <p:spPr>
          <a:xfrm flipV="1">
            <a:off x="7866783" y="1943232"/>
            <a:ext cx="427203" cy="28775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75">
            <a:extLst>
              <a:ext uri="{FF2B5EF4-FFF2-40B4-BE49-F238E27FC236}">
                <a16:creationId xmlns:a16="http://schemas.microsoft.com/office/drawing/2014/main" id="{133A51A1-9A6E-4611-A2AA-9F2810B59539}"/>
              </a:ext>
            </a:extLst>
          </p:cNvPr>
          <p:cNvCxnSpPr>
            <a:cxnSpLocks/>
          </p:cNvCxnSpPr>
          <p:nvPr/>
        </p:nvCxnSpPr>
        <p:spPr>
          <a:xfrm flipV="1">
            <a:off x="7921046" y="2240955"/>
            <a:ext cx="549362" cy="15373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78">
            <a:extLst>
              <a:ext uri="{FF2B5EF4-FFF2-40B4-BE49-F238E27FC236}">
                <a16:creationId xmlns:a16="http://schemas.microsoft.com/office/drawing/2014/main" id="{D4350677-865A-45E9-806C-4F0E7EF852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95646" y="6022083"/>
            <a:ext cx="825500" cy="299576"/>
          </a:xfrm>
          <a:prstGeom prst="rect">
            <a:avLst/>
          </a:prstGeom>
        </p:spPr>
      </p:pic>
      <p:pic>
        <p:nvPicPr>
          <p:cNvPr id="44" name="Picture 79">
            <a:extLst>
              <a:ext uri="{FF2B5EF4-FFF2-40B4-BE49-F238E27FC236}">
                <a16:creationId xmlns:a16="http://schemas.microsoft.com/office/drawing/2014/main" id="{2441479B-486A-48DA-B469-06B1AF94A38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92386" y="5388201"/>
            <a:ext cx="850900" cy="456859"/>
          </a:xfrm>
          <a:prstGeom prst="rect">
            <a:avLst/>
          </a:prstGeom>
        </p:spPr>
      </p:pic>
      <p:pic>
        <p:nvPicPr>
          <p:cNvPr id="45" name="Picture 80">
            <a:extLst>
              <a:ext uri="{FF2B5EF4-FFF2-40B4-BE49-F238E27FC236}">
                <a16:creationId xmlns:a16="http://schemas.microsoft.com/office/drawing/2014/main" id="{005C50D0-35B3-46C9-A069-CA87CA28B9E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67514" y="6289040"/>
            <a:ext cx="720072" cy="384663"/>
          </a:xfrm>
          <a:prstGeom prst="rect">
            <a:avLst/>
          </a:prstGeom>
        </p:spPr>
      </p:pic>
      <p:cxnSp>
        <p:nvCxnSpPr>
          <p:cNvPr id="46" name="Straight Connector 81">
            <a:extLst>
              <a:ext uri="{FF2B5EF4-FFF2-40B4-BE49-F238E27FC236}">
                <a16:creationId xmlns:a16="http://schemas.microsoft.com/office/drawing/2014/main" id="{930C2D12-694E-4F63-9E08-80E5AE17834E}"/>
              </a:ext>
            </a:extLst>
          </p:cNvPr>
          <p:cNvCxnSpPr>
            <a:cxnSpLocks/>
          </p:cNvCxnSpPr>
          <p:nvPr/>
        </p:nvCxnSpPr>
        <p:spPr>
          <a:xfrm flipV="1">
            <a:off x="8501013" y="3766621"/>
            <a:ext cx="549362" cy="15373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82">
            <a:extLst>
              <a:ext uri="{FF2B5EF4-FFF2-40B4-BE49-F238E27FC236}">
                <a16:creationId xmlns:a16="http://schemas.microsoft.com/office/drawing/2014/main" id="{E882A204-1C71-410B-932F-0C0F7857EBD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74175" y="4112180"/>
            <a:ext cx="524913" cy="250343"/>
          </a:xfrm>
          <a:prstGeom prst="rect">
            <a:avLst/>
          </a:prstGeom>
        </p:spPr>
      </p:pic>
      <p:cxnSp>
        <p:nvCxnSpPr>
          <p:cNvPr id="48" name="Straight Connector 83">
            <a:extLst>
              <a:ext uri="{FF2B5EF4-FFF2-40B4-BE49-F238E27FC236}">
                <a16:creationId xmlns:a16="http://schemas.microsoft.com/office/drawing/2014/main" id="{36A28DBF-2A3A-4962-B04F-3C6525F10B3D}"/>
              </a:ext>
            </a:extLst>
          </p:cNvPr>
          <p:cNvCxnSpPr>
            <a:endCxn id="47" idx="1"/>
          </p:cNvCxnSpPr>
          <p:nvPr/>
        </p:nvCxnSpPr>
        <p:spPr>
          <a:xfrm>
            <a:off x="8519324" y="4112181"/>
            <a:ext cx="454851" cy="12517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86">
            <a:extLst>
              <a:ext uri="{FF2B5EF4-FFF2-40B4-BE49-F238E27FC236}">
                <a16:creationId xmlns:a16="http://schemas.microsoft.com/office/drawing/2014/main" id="{2766DEFD-D20E-4841-B1F4-0EFAC16287E2}"/>
              </a:ext>
            </a:extLst>
          </p:cNvPr>
          <p:cNvCxnSpPr>
            <a:cxnSpLocks/>
          </p:cNvCxnSpPr>
          <p:nvPr/>
        </p:nvCxnSpPr>
        <p:spPr>
          <a:xfrm>
            <a:off x="7760665" y="5441491"/>
            <a:ext cx="549362" cy="1278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88">
            <a:extLst>
              <a:ext uri="{FF2B5EF4-FFF2-40B4-BE49-F238E27FC236}">
                <a16:creationId xmlns:a16="http://schemas.microsoft.com/office/drawing/2014/main" id="{8DC1EDF5-66E2-4768-BBC9-C247FAC488E1}"/>
              </a:ext>
            </a:extLst>
          </p:cNvPr>
          <p:cNvCxnSpPr>
            <a:cxnSpLocks/>
          </p:cNvCxnSpPr>
          <p:nvPr/>
        </p:nvCxnSpPr>
        <p:spPr>
          <a:xfrm>
            <a:off x="7671765" y="5822491"/>
            <a:ext cx="549362" cy="1278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4796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736</TotalTime>
  <Words>632</Words>
  <Application>Microsoft Office PowerPoint</Application>
  <PresentationFormat>와이드스크린</PresentationFormat>
  <Paragraphs>93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Corbel</vt:lpstr>
      <vt:lpstr>Wingdings</vt:lpstr>
      <vt:lpstr>Wingdings 2</vt:lpstr>
      <vt:lpstr>New_Education03</vt:lpstr>
      <vt:lpstr>Big Data &amp; GIS</vt:lpstr>
      <vt:lpstr>Contents</vt:lpstr>
      <vt:lpstr>1. What is Big Data?</vt:lpstr>
      <vt:lpstr>PowerPoint 프레젠테이션</vt:lpstr>
      <vt:lpstr>1. What is Big Data?</vt:lpstr>
      <vt:lpstr>2. Characteristic of Big Data</vt:lpstr>
      <vt:lpstr>PowerPoint 프레젠테이션</vt:lpstr>
      <vt:lpstr>2. Characteristic of Big Data</vt:lpstr>
      <vt:lpstr>PowerPoint 프레젠테이션</vt:lpstr>
      <vt:lpstr>2. Characteristic of Big Data</vt:lpstr>
      <vt:lpstr>3. Big Data’s data process &amp; analysis</vt:lpstr>
      <vt:lpstr>PowerPoint 프레젠테이션</vt:lpstr>
      <vt:lpstr>Big Data’s Process &amp; Analysis</vt:lpstr>
      <vt:lpstr>Big Data’s Process &amp; Analysis</vt:lpstr>
      <vt:lpstr>4. Big Data &amp; GIS</vt:lpstr>
      <vt:lpstr>PowerPoint 프레젠테이션</vt:lpstr>
      <vt:lpstr>Big Data &amp; GIS</vt:lpstr>
      <vt:lpstr>GIS Data in the GDB</vt:lpstr>
      <vt:lpstr>Big Data &amp; GIS</vt:lpstr>
      <vt:lpstr>Visualization in GeoDa</vt:lpstr>
      <vt:lpstr>5. Big Data as an Alternative Visualization tool for GIS</vt:lpstr>
      <vt:lpstr>Big Data as an Alternative Visualization tool for GIS</vt:lpstr>
      <vt:lpstr>Example of area (A)</vt:lpstr>
      <vt:lpstr>Example of area (C)</vt:lpstr>
      <vt:lpstr>Example of area (B)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GIS</dc:title>
  <dc:creator>dbsghwns0335@naver.com</dc:creator>
  <cp:lastModifiedBy>dbsghwns0335@naver.com</cp:lastModifiedBy>
  <cp:revision>33</cp:revision>
  <dcterms:created xsi:type="dcterms:W3CDTF">2019-11-20T14:46:17Z</dcterms:created>
  <dcterms:modified xsi:type="dcterms:W3CDTF">2019-11-28T14:24:11Z</dcterms:modified>
</cp:coreProperties>
</file>