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FE74A1-751F-4929-9BC0-75F5A643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6896E44-B623-40C4-8F7E-EDB961C19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D3E3C5-6D1C-4652-9861-A7BABA2C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1D17A5-73D7-4FFE-AA36-83AACFBC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341724-BA86-4FEF-AA19-184E48BB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FF3E63-F89A-433E-9302-972E9EFD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06EBCA-2400-46A3-A43D-43C7C5BF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A994D8-403D-4741-8788-36AD3F27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10B24A-23F1-46F1-A355-D47E2EF5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290CB0-E017-4ED3-BCE9-53B08354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A63B0D5-FB0F-4254-ADE8-8660D8F73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8687049-2E8F-4465-9B90-9F74778A8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F3AD1A-D7C2-489B-8DD4-FA844537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FEF3B59-45D9-47E0-9F5D-AEDB417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D36F05-C82D-4DA9-B0E6-A21BA6E3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880E29-E2F0-4841-B007-AFA3CB93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E96A4A-A87B-4709-82FD-7A661A49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C92A22-3248-4259-9630-0D3056D4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C44E78-B84F-4FC6-B3D7-01DF876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090A2E-451E-4059-B286-23530AAC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626DC9-20C1-4291-B3DD-24757215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F31F21C-3E19-48BB-8C6C-4DB35F9E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02DCD8-0B89-427F-A66C-25A383C6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957F2C-A673-4E78-AB50-CFDF83A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1DDE26-CC6F-4338-A430-0B8FFA49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B6A066-E721-4179-BFF0-9753030C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5D5598-BB59-4E6D-BF6F-7414FAF0E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EEE3DE7-62DA-4BFF-BF21-0A9DB403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67DAA0-01E7-4D81-9BE6-EE179012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917D3B3-8837-420A-A025-46BBC293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73F080D-FEC3-4D7D-B897-892D3852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1EA353-0166-4C0B-954C-C8B0C08C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F220593-5E2E-4674-B905-6C17C6E3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03DE2BA-447D-4825-8EB8-8BA01513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E488FA1-4191-43C3-A6AC-47F5849F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BD44834-2D26-4AFC-8A42-E253C513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AE0D9BD-6FD1-4228-B007-D40DAAD9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7057BB7-A9E5-454E-878B-D1BDA75A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D1D8D8A-7B82-4A81-9A0F-A6CA4925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45D109-4558-4C67-B1B9-1BEC607F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69E3FE4-12C5-4B24-8ED0-84FF500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CF1630C-766B-43AA-8913-63F42E5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563A30A-C25B-4846-AF1E-B4873CDB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34BBAE3-6532-4E93-BBA6-BD64BD6A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924CDC7-6E7F-4B55-AA2E-2BB1C1FF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34742FD-6882-4638-8F57-C2650BF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29C577-E174-4721-81B6-AEB33B65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0D17EC-FC2E-4366-B815-111095FB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B864C8-F161-4B35-B5E6-FAFCB1B8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150DDC-A1D9-4EDC-AC96-E59D79DF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74EE2C5-0449-416A-B783-D9B33A1E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07C0573-FD59-466E-B1DF-3E16A215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BBD92-5E1E-47C0-B72B-F3F3AD44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BD855F5-8DAA-4DAC-A3CB-94ACD7648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755FBEC-87D7-48EA-8390-0368E8265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EE1991-1F26-4A28-B1EB-34AFF3B9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700B01-4A3C-4F32-B9E1-532E4C7E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A55D9B-4378-4C4D-B0D3-523A6B12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0691E19-0F89-4851-840E-8CA34CBC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73C407-868F-4745-A793-7356EE77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4E4F5D-5BC6-4BE6-882A-712E56B20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E85F-E6CE-4082-8BCB-4B0A2CA2B757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C0D65D-0190-40B4-9C3C-4F78528BD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770539-D28A-44C5-91C2-A3B39821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2DBB-735E-4510-AAA8-F11F9A891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2D738-866C-492D-82A9-4CF944242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카테고리 관점의 매출액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F950711-1555-44FE-85F0-C07D4F0C4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0163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윤상원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F3BF91-3DFA-41C2-9C1C-57D3B9EC99C5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4B6E93-8B94-46AA-AFD3-79311027B454}"/>
              </a:ext>
            </a:extLst>
          </p:cNvPr>
          <p:cNvSpPr txBox="1"/>
          <p:nvPr/>
        </p:nvSpPr>
        <p:spPr>
          <a:xfrm>
            <a:off x="142240" y="12728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3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주차 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– 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분석보고서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15259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27FC8B-589A-406E-9F7F-9CE4785CCBBB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F7EB64-B760-4284-B795-82E96E0DA6AA}"/>
              </a:ext>
            </a:extLst>
          </p:cNvPr>
          <p:cNvSpPr txBox="1"/>
          <p:nvPr/>
        </p:nvSpPr>
        <p:spPr>
          <a:xfrm>
            <a:off x="467360" y="5434999"/>
            <a:ext cx="8033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products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ON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prd.id;</a:t>
            </a:r>
          </a:p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CBE7C47-EE7B-4203-AF62-161A8476D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4"/>
          <a:stretch/>
        </p:blipFill>
        <p:spPr>
          <a:xfrm>
            <a:off x="0" y="1267778"/>
            <a:ext cx="731647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823AAA-377A-4A3A-9FD2-1083936E120F}"/>
              </a:ext>
            </a:extLst>
          </p:cNvPr>
          <p:cNvSpPr txBox="1"/>
          <p:nvPr/>
        </p:nvSpPr>
        <p:spPr>
          <a:xfrm>
            <a:off x="7307351" y="1545397"/>
            <a:ext cx="432879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Beverages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ko-KR" altLang="en-US" b="1" dirty="0"/>
              <a:t>전체 매출액 </a:t>
            </a:r>
            <a:r>
              <a:rPr lang="en-US" altLang="ko-KR" b="1" dirty="0"/>
              <a:t>56.2%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정도로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높은 비율로 매출액을 담당하고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 번째로 높은 비율을 차지하고 있는 카테고리는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Jams, Preserves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이지만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8.42%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상당한 차이를 보입니다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따라서 </a:t>
            </a:r>
            <a:r>
              <a:rPr lang="en-US" altLang="ko-KR" b="1" dirty="0"/>
              <a:t>Beverages </a:t>
            </a:r>
            <a:r>
              <a:rPr lang="ko-KR" altLang="en-US" b="1" dirty="0"/>
              <a:t>카테고리에 대한 분석이 필요해 보입니다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DC6E545-B815-4678-B672-08191D80CA66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North Wind</a:t>
            </a:r>
            <a:r>
              <a:rPr lang="ko-KR" altLang="en-US" sz="4000" dirty="0"/>
              <a:t>의 카테고리별 매출액 비중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5525F29-9C61-49AE-8C02-C30A0434B2F6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7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935EBD1-5682-4E0C-A01C-6A22A35A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2" y="1669998"/>
            <a:ext cx="6977769" cy="3362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27FC8B-589A-406E-9F7F-9CE4785CCBBB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F7EB64-B760-4284-B795-82E96E0DA6AA}"/>
              </a:ext>
            </a:extLst>
          </p:cNvPr>
          <p:cNvSpPr txBox="1"/>
          <p:nvPr/>
        </p:nvSpPr>
        <p:spPr>
          <a:xfrm>
            <a:off x="329582" y="5142610"/>
            <a:ext cx="542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avg(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)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Average_standardcost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products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;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823AAA-377A-4A3A-9FD2-1083936E120F}"/>
              </a:ext>
            </a:extLst>
          </p:cNvPr>
          <p:cNvSpPr txBox="1"/>
          <p:nvPr/>
        </p:nvSpPr>
        <p:spPr>
          <a:xfrm>
            <a:off x="7307351" y="1877747"/>
            <a:ext cx="455506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모든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의 평균 표준원가는 </a:t>
            </a:r>
            <a:r>
              <a:rPr lang="en-US" altLang="ko-KR" b="1" dirty="0"/>
              <a:t>11.68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그리고 카테고리별 평균 표준원가를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Bar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차트로 나타내면 다음과 같습니다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이때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Beverages</a:t>
            </a:r>
            <a:r>
              <a:rPr lang="ko-KR" altLang="en-US" b="1" dirty="0"/>
              <a:t>는 </a:t>
            </a:r>
            <a:r>
              <a:rPr lang="en-US" altLang="ko-KR" b="1" dirty="0"/>
              <a:t>12.5</a:t>
            </a:r>
            <a:r>
              <a:rPr lang="ko-KR" altLang="en-US" b="1" dirty="0"/>
              <a:t>로 </a:t>
            </a:r>
            <a:r>
              <a:rPr lang="en-US" altLang="ko-KR" b="1" dirty="0"/>
              <a:t>11.68</a:t>
            </a:r>
            <a:r>
              <a:rPr lang="ko-KR" altLang="en-US" b="1" dirty="0"/>
              <a:t>과 근접합니다</a:t>
            </a:r>
            <a:r>
              <a:rPr lang="en-US" altLang="ko-KR" b="1" dirty="0"/>
              <a:t>.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이는 다른 카테고리에 비해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특별히 원가가 많이 나가지 않음을 알려줍니다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2DC6E545-B815-4678-B672-08191D80CA66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각 카테고리별 평균 표준원가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5525F29-9C61-49AE-8C02-C30A0434B2F6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427108D-6380-4EAA-9091-DF81E54846A3}"/>
              </a:ext>
            </a:extLst>
          </p:cNvPr>
          <p:cNvSpPr txBox="1"/>
          <p:nvPr/>
        </p:nvSpPr>
        <p:spPr>
          <a:xfrm>
            <a:off x="329582" y="5746076"/>
            <a:ext cx="679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avg(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)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Average_standard_cost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products AS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GROUP BY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;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9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B93FEED-E581-44EA-87C2-4BEB7EA0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80" y="1137319"/>
            <a:ext cx="790575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B0E3F8-E029-4843-93C1-7F5774E34BED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8A899D-8A71-4556-B769-0303EE498CC9}"/>
              </a:ext>
            </a:extLst>
          </p:cNvPr>
          <p:cNvSpPr txBox="1"/>
          <p:nvPr/>
        </p:nvSpPr>
        <p:spPr>
          <a:xfrm>
            <a:off x="4337477" y="5019501"/>
            <a:ext cx="7854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ord.order_date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ord.shipping_fee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orders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customers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ord.customer_id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ct.id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(SELECT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FROM products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LEFT JOIN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prd.id)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ord.id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WHERE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"Beverages";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FEE616F-6CFD-4BCC-B972-51BEB8512E08}"/>
              </a:ext>
            </a:extLst>
          </p:cNvPr>
          <p:cNvSpPr txBox="1">
            <a:spLocks/>
          </p:cNvSpPr>
          <p:nvPr/>
        </p:nvSpPr>
        <p:spPr>
          <a:xfrm>
            <a:off x="46736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7369AD-6E44-459D-A8C7-8738DA474EED}"/>
              </a:ext>
            </a:extLst>
          </p:cNvPr>
          <p:cNvSpPr txBox="1"/>
          <p:nvPr/>
        </p:nvSpPr>
        <p:spPr>
          <a:xfrm>
            <a:off x="467360" y="1578292"/>
            <a:ext cx="469392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Beverages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56.2%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높은 비율로 매출액을 담당하고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Beverages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매출을 담당하는 고객은 다음과 같습니다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Company BB, Company G, Company F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전체의 </a:t>
            </a:r>
            <a:r>
              <a:rPr lang="en-US" altLang="ko-KR" b="1" dirty="0"/>
              <a:t>83.8%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차지하고 있으며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그중 </a:t>
            </a:r>
            <a:r>
              <a:rPr lang="en-US" altLang="ko-KR" b="1" dirty="0"/>
              <a:t>Company BB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b="1" dirty="0"/>
              <a:t>Company G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b="1" dirty="0"/>
              <a:t>72.8%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비중이 굉장히 큰 것을 알 수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81EF6D29-4542-4BB8-BBF1-607198F76CF9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Beverages</a:t>
            </a:r>
            <a:r>
              <a:rPr lang="ko-KR" altLang="en-US" sz="4000" dirty="0"/>
              <a:t> 매출 비중을 차지하는 고객</a:t>
            </a:r>
            <a:r>
              <a:rPr lang="en-US" altLang="ko-KR" sz="4000" dirty="0"/>
              <a:t>(</a:t>
            </a:r>
            <a:r>
              <a:rPr lang="ko-KR" altLang="en-US" sz="4000" dirty="0"/>
              <a:t>회사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02A7AC5-27DC-4E36-8A0C-30D1F539E2D6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E18C23B-6080-4E91-A3A9-8D7D07D9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131072"/>
            <a:ext cx="790575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B0E3F8-E029-4843-93C1-7F5774E34BED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8A899D-8A71-4556-B769-0303EE498CC9}"/>
              </a:ext>
            </a:extLst>
          </p:cNvPr>
          <p:cNvSpPr txBox="1"/>
          <p:nvPr/>
        </p:nvSpPr>
        <p:spPr>
          <a:xfrm>
            <a:off x="4337477" y="5019501"/>
            <a:ext cx="78545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ord.order_date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ord.shipping_fee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orders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customers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ord.customer_id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ct.id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(SELECT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FROM products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LEFT JOIN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prd.id)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ord.id;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FEE616F-6CFD-4BCC-B972-51BEB8512E08}"/>
              </a:ext>
            </a:extLst>
          </p:cNvPr>
          <p:cNvSpPr txBox="1">
            <a:spLocks/>
          </p:cNvSpPr>
          <p:nvPr/>
        </p:nvSpPr>
        <p:spPr>
          <a:xfrm>
            <a:off x="46736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7369AD-6E44-459D-A8C7-8738DA474EED}"/>
              </a:ext>
            </a:extLst>
          </p:cNvPr>
          <p:cNvSpPr txBox="1"/>
          <p:nvPr/>
        </p:nvSpPr>
        <p:spPr>
          <a:xfrm>
            <a:off x="467360" y="1578292"/>
            <a:ext cx="469392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다음 파이차트를 보시면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Beverages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높은 매출액을 차지했던 상위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회사가 전체 매출액에서도 </a:t>
            </a:r>
            <a:r>
              <a:rPr lang="en-US" altLang="ko-KR" b="1" dirty="0"/>
              <a:t>54.7%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역시 큰 비중을 차지하고 있음을 알 수 있습니다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DD8C985C-ED05-4D73-BC7C-7A173B8B8025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전체 매출액 대비 회사별 매출액 비중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DD55A63-6E3F-47D0-A8DF-AC875F295B68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7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C6D3A42-71E8-4454-B3DB-86A2FE72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3" y="1215228"/>
            <a:ext cx="7187045" cy="3463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B0E3F8-E029-4843-93C1-7F5774E34BED}"/>
              </a:ext>
            </a:extLst>
          </p:cNvPr>
          <p:cNvSpPr txBox="1"/>
          <p:nvPr/>
        </p:nvSpPr>
        <p:spPr>
          <a:xfrm>
            <a:off x="7581442" y="6419884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SQL </a:t>
            </a:r>
            <a:r>
              <a:rPr lang="ko-KR" altLang="en-US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입문부터 활용까지 </a:t>
            </a:r>
            <a:r>
              <a:rPr lang="en-US" altLang="ko-KR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- </a:t>
            </a:r>
            <a:r>
              <a:rPr lang="ko-KR" altLang="en-US" sz="1600" b="1" i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데이터 분석 보고서 작성과 대시보드 개발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  <a:latin typeface="THE개이득" panose="02020503020101020101" pitchFamily="18" charset="-127"/>
                <a:ea typeface="THE개이득" panose="02020503020101020101" pitchFamily="18" charset="-127"/>
                <a:cs typeface="THE개이득" panose="02020503020101020101" pitchFamily="18" charset="-127"/>
              </a:rPr>
              <a:t> 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THE개이득" panose="02020503020101020101" pitchFamily="18" charset="-127"/>
              <a:ea typeface="THE개이득" panose="02020503020101020101" pitchFamily="18" charset="-127"/>
              <a:cs typeface="THE개이득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8A899D-8A71-4556-B769-0303EE498CC9}"/>
              </a:ext>
            </a:extLst>
          </p:cNvPr>
          <p:cNvSpPr txBox="1"/>
          <p:nvPr/>
        </p:nvSpPr>
        <p:spPr>
          <a:xfrm>
            <a:off x="462280" y="4687274"/>
            <a:ext cx="4948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ord.order_date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ord.shipping_fee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FROM orders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customers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ord.customer_id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ct.id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LEFT JOIN (SELECT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prd.category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prd.standard_cost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   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odd.quantity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*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odd.unit_price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total_price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FROM products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prd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THE개이득" panose="02020503020101020101" pitchFamily="18" charset="-127"/>
              <a:cs typeface="THE개이득" panose="020205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LEFT JOIN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order_details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AS odd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      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odd.product_id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prd.id)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            AS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ON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pror.order_id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= ord.id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WHERE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ct.company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THE개이득" panose="02020503020101020101" pitchFamily="18" charset="-127"/>
                <a:cs typeface="THE개이득" panose="02020503020101020101" pitchFamily="18" charset="-127"/>
              </a:rPr>
              <a:t> in ('Company BB', 'Company G', 'Company F');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FEE616F-6CFD-4BCC-B972-51BEB8512E08}"/>
              </a:ext>
            </a:extLst>
          </p:cNvPr>
          <p:cNvSpPr txBox="1">
            <a:spLocks/>
          </p:cNvSpPr>
          <p:nvPr/>
        </p:nvSpPr>
        <p:spPr>
          <a:xfrm>
            <a:off x="640080" y="409258"/>
            <a:ext cx="10505440" cy="85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구매 </a:t>
            </a:r>
            <a:r>
              <a:rPr lang="en-US" altLang="ko-KR" sz="4000" dirty="0"/>
              <a:t>TOP3</a:t>
            </a:r>
            <a:r>
              <a:rPr lang="ko-KR" altLang="en-US" sz="4000" dirty="0"/>
              <a:t> 회사의 </a:t>
            </a:r>
            <a:r>
              <a:rPr lang="ko-KR" altLang="en-US" sz="4000" dirty="0" err="1"/>
              <a:t>날짜별</a:t>
            </a:r>
            <a:r>
              <a:rPr lang="ko-KR" altLang="en-US" sz="4000" dirty="0"/>
              <a:t> 총 구매액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7369AD-6E44-459D-A8C7-8738DA474EED}"/>
              </a:ext>
            </a:extLst>
          </p:cNvPr>
          <p:cNvSpPr txBox="1"/>
          <p:nvPr/>
        </p:nvSpPr>
        <p:spPr>
          <a:xfrm>
            <a:off x="7362075" y="1523414"/>
            <a:ext cx="469392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다음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차트는 구매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TOP3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회사의 </a:t>
            </a:r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날짜별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총구매액을 나타낸 것입니다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Company BB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G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경 대부분의 구매가 이루어지고 이후에는 급격히 감소하는 것으로 나타납니다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결론적으로 이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두 회사의 구매력을 꾸준히 유지하는 것이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NorthWind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의 매출액을 상승시키거나 혹은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유지하는데에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큰 역할을 할 것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입니다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2024FE5-BD42-46F3-AB67-E0ABEDD5B45B}"/>
              </a:ext>
            </a:extLst>
          </p:cNvPr>
          <p:cNvSpPr/>
          <p:nvPr/>
        </p:nvSpPr>
        <p:spPr>
          <a:xfrm>
            <a:off x="386080" y="466179"/>
            <a:ext cx="152400" cy="696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rgbClr val="0070C0"/>
                </a:solidFill>
              </a:rPr>
              <a:t>보고서라는 것이 정해진 양식이 특별히 있는 것은 아니지만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</a:rPr>
              <a:t>이번에는 연습을 해보는 차원에서 </a:t>
            </a:r>
            <a:r>
              <a:rPr lang="en-US" altLang="ko-KR" sz="1800" dirty="0" smtClean="0">
                <a:solidFill>
                  <a:srgbClr val="0070C0"/>
                </a:solidFill>
              </a:rPr>
              <a:t>‘</a:t>
            </a:r>
            <a:r>
              <a:rPr lang="ko-KR" altLang="en-US" sz="1800" dirty="0" smtClean="0">
                <a:solidFill>
                  <a:srgbClr val="0070C0"/>
                </a:solidFill>
              </a:rPr>
              <a:t>가설 </a:t>
            </a:r>
            <a:r>
              <a:rPr lang="ko-KR" altLang="en-US" sz="1800" dirty="0">
                <a:solidFill>
                  <a:srgbClr val="0070C0"/>
                </a:solidFill>
              </a:rPr>
              <a:t>설정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가설 검정의 기준이 되는 지표 설정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쿼리를 통한 지표 추출 및 결과 분석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결과 해석을 통한 가설 검정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비즈니스 적으로 </a:t>
            </a:r>
            <a:r>
              <a:rPr lang="ko-KR" altLang="en-US" sz="1800" dirty="0" err="1">
                <a:solidFill>
                  <a:srgbClr val="0070C0"/>
                </a:solidFill>
              </a:rPr>
              <a:t>의미있는</a:t>
            </a:r>
            <a:r>
              <a:rPr lang="ko-KR" altLang="en-US" sz="1800" dirty="0">
                <a:solidFill>
                  <a:srgbClr val="0070C0"/>
                </a:solidFill>
              </a:rPr>
              <a:t> 결론 및 </a:t>
            </a:r>
            <a:r>
              <a:rPr lang="ko-KR" altLang="en-US" sz="1800" dirty="0" err="1">
                <a:solidFill>
                  <a:srgbClr val="0070C0"/>
                </a:solidFill>
              </a:rPr>
              <a:t>인사이트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도출</a:t>
            </a:r>
            <a:r>
              <a:rPr lang="en-US" altLang="ko-KR" sz="1800" dirty="0" smtClean="0">
                <a:solidFill>
                  <a:srgbClr val="0070C0"/>
                </a:solidFill>
              </a:rPr>
              <a:t>’</a:t>
            </a:r>
            <a:r>
              <a:rPr lang="ko-KR" altLang="en-US" sz="1800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>
                <a:solidFill>
                  <a:srgbClr val="0070C0"/>
                </a:solidFill>
              </a:rPr>
              <a:t>순으로 진행을 </a:t>
            </a:r>
            <a:r>
              <a:rPr lang="ko-KR" altLang="en-US" sz="1800" dirty="0" smtClean="0">
                <a:solidFill>
                  <a:srgbClr val="0070C0"/>
                </a:solidFill>
              </a:rPr>
              <a:t>해보시면 좋을 것 같아 제안을 드렸습니다</a:t>
            </a:r>
            <a:r>
              <a:rPr lang="en-US" altLang="ko-KR" sz="18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rgbClr val="0070C0"/>
                </a:solidFill>
              </a:rPr>
              <a:t>이런 순서를 지키지 않는다고 해서 문제가 되는 것은 결코 아니지만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</a:rPr>
              <a:t>지금 </a:t>
            </a:r>
            <a:r>
              <a:rPr lang="ko-KR" altLang="en-US" sz="1800" dirty="0">
                <a:solidFill>
                  <a:srgbClr val="0070C0"/>
                </a:solidFill>
              </a:rPr>
              <a:t>작성하신 내용은 분석 보고서라기 보다는 데이터를 이리저리 살펴보는 </a:t>
            </a:r>
            <a:r>
              <a:rPr lang="en-US" altLang="ko-KR" sz="1800" dirty="0">
                <a:solidFill>
                  <a:srgbClr val="0070C0"/>
                </a:solidFill>
              </a:rPr>
              <a:t>EDA</a:t>
            </a:r>
            <a:r>
              <a:rPr lang="ko-KR" altLang="en-US" sz="1800" dirty="0">
                <a:solidFill>
                  <a:srgbClr val="0070C0"/>
                </a:solidFill>
              </a:rPr>
              <a:t>에 </a:t>
            </a:r>
            <a:r>
              <a:rPr lang="ko-KR" altLang="en-US" sz="1800" dirty="0" smtClean="0">
                <a:solidFill>
                  <a:srgbClr val="0070C0"/>
                </a:solidFill>
              </a:rPr>
              <a:t>좀더 가까운 느낌입니다</a:t>
            </a:r>
            <a:r>
              <a:rPr lang="en-US" altLang="ko-KR" sz="1800" dirty="0" smtClean="0">
                <a:solidFill>
                  <a:srgbClr val="0070C0"/>
                </a:solidFill>
              </a:rPr>
              <a:t>. </a:t>
            </a:r>
            <a:r>
              <a:rPr lang="ko-KR" altLang="en-US" sz="1800" dirty="0" smtClean="0">
                <a:solidFill>
                  <a:srgbClr val="0070C0"/>
                </a:solidFill>
              </a:rPr>
              <a:t>제가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설명드린</a:t>
            </a:r>
            <a:r>
              <a:rPr lang="ko-KR" altLang="en-US" sz="1800" dirty="0" smtClean="0">
                <a:solidFill>
                  <a:srgbClr val="0070C0"/>
                </a:solidFill>
              </a:rPr>
              <a:t> 내용을 참고해서 형식적으로 좀더 다듬어 보신다면 더욱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설득력있고</a:t>
            </a:r>
            <a:r>
              <a:rPr lang="ko-KR" altLang="en-US" sz="1800" dirty="0" smtClean="0">
                <a:solidFill>
                  <a:srgbClr val="0070C0"/>
                </a:solidFill>
              </a:rPr>
              <a:t> 논리적인 보고서가 될 것 같습니다</a:t>
            </a:r>
            <a:r>
              <a:rPr lang="en-US" altLang="ko-KR" sz="18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rgbClr val="0070C0"/>
                </a:solidFill>
              </a:rPr>
              <a:t>데이터를 살펴보는 논리의 흐름이 느껴지는 부분과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</a:rPr>
              <a:t>시각화를 다양하게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시도해보신점</a:t>
            </a:r>
            <a:r>
              <a:rPr lang="en-US" altLang="ko-KR" sz="1800" dirty="0" smtClean="0">
                <a:solidFill>
                  <a:srgbClr val="0070C0"/>
                </a:solidFill>
              </a:rPr>
              <a:t>, </a:t>
            </a:r>
            <a:r>
              <a:rPr lang="ko-KR" altLang="en-US" sz="1800" smtClean="0">
                <a:solidFill>
                  <a:srgbClr val="0070C0"/>
                </a:solidFill>
              </a:rPr>
              <a:t>그리고 단순히 </a:t>
            </a:r>
            <a:r>
              <a:rPr lang="ko-KR" altLang="en-US" sz="1800" dirty="0" smtClean="0">
                <a:solidFill>
                  <a:srgbClr val="0070C0"/>
                </a:solidFill>
              </a:rPr>
              <a:t>결과분석 뿐만 아니라 나름의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결론와</a:t>
            </a:r>
            <a:r>
              <a:rPr lang="ko-KR" altLang="en-US" sz="1800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인사이트까지</a:t>
            </a:r>
            <a:r>
              <a:rPr lang="ko-KR" altLang="en-US" sz="1800" dirty="0" smtClean="0">
                <a:solidFill>
                  <a:srgbClr val="0070C0"/>
                </a:solidFill>
              </a:rPr>
              <a:t> 도출해보려고 하신 점은 매우 좋습니다</a:t>
            </a:r>
            <a:r>
              <a:rPr lang="en-US" altLang="ko-KR" sz="1800" dirty="0" smtClean="0">
                <a:solidFill>
                  <a:srgbClr val="0070C0"/>
                </a:solidFill>
              </a:rPr>
              <a:t>!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err="1" smtClean="0">
                <a:solidFill>
                  <a:srgbClr val="0070C0"/>
                </a:solidFill>
              </a:rPr>
              <a:t>다음번에</a:t>
            </a:r>
            <a:r>
              <a:rPr lang="ko-KR" altLang="en-US" sz="1800" dirty="0" smtClean="0">
                <a:solidFill>
                  <a:srgbClr val="0070C0"/>
                </a:solidFill>
              </a:rPr>
              <a:t> </a:t>
            </a:r>
            <a:r>
              <a:rPr lang="ko-KR" altLang="en-US" sz="1800" dirty="0">
                <a:solidFill>
                  <a:srgbClr val="0070C0"/>
                </a:solidFill>
              </a:rPr>
              <a:t>데이터 분석 보고서를 작성하실 기회가 있다면 이런 내용 참고하셔서 감을 잡아보시면 좋을 것 같습니다</a:t>
            </a:r>
            <a:r>
              <a:rPr lang="en-US" altLang="ko-KR" sz="18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 smtClean="0">
                <a:solidFill>
                  <a:srgbClr val="0070C0"/>
                </a:solidFill>
              </a:rPr>
              <a:t>고생하셨습니다</a:t>
            </a:r>
            <a:r>
              <a:rPr lang="en-US" altLang="ko-KR" sz="1800" dirty="0">
                <a:solidFill>
                  <a:srgbClr val="0070C0"/>
                </a:solidFill>
              </a:rPr>
              <a:t>!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0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716</Words>
  <Application>Microsoft Office PowerPoint</Application>
  <PresentationFormat>사용자 지정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THE개이득</vt:lpstr>
      <vt:lpstr>맑은 고딕</vt:lpstr>
      <vt:lpstr>Office 테마</vt:lpstr>
      <vt:lpstr>카테고리 관점의 매출액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– 분석보고서 작성</dc:title>
  <dc:creator>nida16@office.khu.ac.kr</dc:creator>
  <cp:lastModifiedBy>Windows 사용자</cp:lastModifiedBy>
  <cp:revision>7</cp:revision>
  <dcterms:created xsi:type="dcterms:W3CDTF">2021-01-22T12:25:30Z</dcterms:created>
  <dcterms:modified xsi:type="dcterms:W3CDTF">2021-01-24T15:39:49Z</dcterms:modified>
</cp:coreProperties>
</file>