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embeddedFontLst>
    <p:embeddedFont>
      <p:font typeface="THE개이득" panose="02020503020101020101" pitchFamily="18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E74A1-751F-4929-9BC0-75F5A643B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896E44-B623-40C4-8F7E-EDB961C19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3E3C5-6D1C-4652-9861-A7BABA2C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E85F-E6CE-4082-8BCB-4B0A2CA2B75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D17A5-73D7-4FFE-AA36-83AACFBC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41724-BA86-4FEF-AA19-184E48BB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4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F3E63-F89A-433E-9302-972E9EFD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6EBCA-2400-46A3-A43D-43C7C5BFE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A994D8-403D-4741-8788-36AD3F27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E85F-E6CE-4082-8BCB-4B0A2CA2B75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0B24A-23F1-46F1-A355-D47E2EF5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90CB0-E017-4ED3-BCE9-53B08354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66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63B0D5-FB0F-4254-ADE8-8660D8F73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687049-2E8F-4465-9B90-9F74778A8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3AD1A-D7C2-489B-8DD4-FA844537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E85F-E6CE-4082-8BCB-4B0A2CA2B75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F3B59-45D9-47E0-9F5D-AEDB417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36F05-C82D-4DA9-B0E6-A21BA6E3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9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80E29-E2F0-4841-B007-AFA3CB93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96A4A-A87B-4709-82FD-7A661A49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92A22-3248-4259-9630-0D3056D4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E85F-E6CE-4082-8BCB-4B0A2CA2B75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44E78-B84F-4FC6-B3D7-01DF8769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90A2E-451E-4059-B286-23530AAC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1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26DC9-20C1-4291-B3DD-24757215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1F21C-3E19-48BB-8C6C-4DB35F9EF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2DCD8-0B89-427F-A66C-25A383C6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E85F-E6CE-4082-8BCB-4B0A2CA2B75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57F2C-A673-4E78-AB50-CFDF83AC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DDE26-CC6F-4338-A430-0B8FFA49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5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6A066-E721-4179-BFF0-9753030C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D5598-BB59-4E6D-BF6F-7414FAF0E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EE3DE7-62DA-4BFF-BF21-0A9DB4030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7DAA0-01E7-4D81-9BE6-EE179012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E85F-E6CE-4082-8BCB-4B0A2CA2B75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17D3B3-8837-420A-A025-46BBC293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3F080D-FEC3-4D7D-B897-892D3852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20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EA353-0166-4C0B-954C-C8B0C08C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20593-5E2E-4674-B905-6C17C6E3D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3DE2BA-447D-4825-8EB8-8BA015138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488FA1-4191-43C3-A6AC-47F5849F3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D44834-2D26-4AFC-8A42-E253C5132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E0D9BD-6FD1-4228-B007-D40DAAD9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E85F-E6CE-4082-8BCB-4B0A2CA2B75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057BB7-A9E5-454E-878B-D1BDA75A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1D8D8A-7B82-4A81-9A0F-A6CA4925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60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5D109-4558-4C67-B1B9-1BEC607F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9E3FE4-12C5-4B24-8ED0-84FF5006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E85F-E6CE-4082-8BCB-4B0A2CA2B75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F1630C-766B-43AA-8913-63F42E5F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63A30A-C25B-4846-AF1E-B4873CDB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9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4BBAE3-6532-4E93-BBA6-BD64BD6A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E85F-E6CE-4082-8BCB-4B0A2CA2B75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24CDC7-6E7F-4B55-AA2E-2BB1C1FF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4742FD-6882-4638-8F57-C2650BFF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25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9C577-E174-4721-81B6-AEB33B65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D17EC-FC2E-4366-B815-111095FBF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B864C8-F161-4B35-B5E6-FAFCB1B89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50DDC-A1D9-4EDC-AC96-E59D79DF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E85F-E6CE-4082-8BCB-4B0A2CA2B75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4EE2C5-0449-416A-B783-D9B33A1E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C0573-FD59-466E-B1DF-3E16A215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1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BBD92-5E1E-47C0-B72B-F3F3AD44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D855F5-8DAA-4DAC-A3CB-94ACD7648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55FBEC-87D7-48EA-8390-0368E8265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EE1991-1F26-4A28-B1EB-34AFF3B9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E85F-E6CE-4082-8BCB-4B0A2CA2B75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00B01-4A3C-4F32-B9E1-532E4C7E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55D9B-4378-4C4D-B0D3-523A6B12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5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691E19-0F89-4851-840E-8CA34CBC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73C407-868F-4745-A793-7356EE777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E4F5D-5BC6-4BE6-882A-712E56B20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CE85F-E6CE-4082-8BCB-4B0A2CA2B75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0D65D-0190-40B4-9C3C-4F78528BD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70539-D28A-44C5-91C2-A3B398214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2D738-866C-492D-82A9-4CF944242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카테고리 관점의 매출액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950711-1555-44FE-85F0-C07D4F0C4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016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윤상원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3BF91-3DFA-41C2-9C1C-57D3B9EC99C5}"/>
              </a:ext>
            </a:extLst>
          </p:cNvPr>
          <p:cNvSpPr txBox="1"/>
          <p:nvPr/>
        </p:nvSpPr>
        <p:spPr>
          <a:xfrm>
            <a:off x="7581442" y="6419884"/>
            <a:ext cx="4610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SQL </a:t>
            </a:r>
            <a:r>
              <a:rPr lang="ko-KR" altLang="en-U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입문부터 활용까지 </a:t>
            </a:r>
            <a:r>
              <a:rPr lang="en-US" altLang="ko-KR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- </a:t>
            </a:r>
            <a:r>
              <a:rPr lang="ko-KR" altLang="en-U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데이터 분석 보고서 작성과 대시보드 개발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B6E93-8B94-46AA-AFD3-79311027B454}"/>
              </a:ext>
            </a:extLst>
          </p:cNvPr>
          <p:cNvSpPr txBox="1"/>
          <p:nvPr/>
        </p:nvSpPr>
        <p:spPr>
          <a:xfrm>
            <a:off x="142240" y="12728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3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주차 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– 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분석보고서 작성</a:t>
            </a:r>
          </a:p>
        </p:txBody>
      </p:sp>
    </p:spTree>
    <p:extLst>
      <p:ext uri="{BB962C8B-B14F-4D97-AF65-F5344CB8AC3E}">
        <p14:creationId xmlns:p14="http://schemas.microsoft.com/office/powerpoint/2010/main" val="15259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27FC8B-589A-406E-9F7F-9CE4785CCBBB}"/>
              </a:ext>
            </a:extLst>
          </p:cNvPr>
          <p:cNvSpPr txBox="1"/>
          <p:nvPr/>
        </p:nvSpPr>
        <p:spPr>
          <a:xfrm>
            <a:off x="7581442" y="6419884"/>
            <a:ext cx="4610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SQL </a:t>
            </a:r>
            <a:r>
              <a:rPr lang="ko-KR" altLang="en-U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입문부터 활용까지 </a:t>
            </a:r>
            <a:r>
              <a:rPr lang="en-US" altLang="ko-KR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- </a:t>
            </a:r>
            <a:r>
              <a:rPr lang="ko-KR" altLang="en-U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데이터 분석 보고서 작성과 대시보드 개발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7EB64-B760-4284-B795-82E96E0DA6AA}"/>
              </a:ext>
            </a:extLst>
          </p:cNvPr>
          <p:cNvSpPr txBox="1"/>
          <p:nvPr/>
        </p:nvSpPr>
        <p:spPr>
          <a:xfrm>
            <a:off x="467360" y="5434999"/>
            <a:ext cx="80331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SELECT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prd.category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prd.standard_cost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odd.quantity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*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odd.unit_price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AS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total_price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FROM products AS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LEFT JOIN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order_details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AS odd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ON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odd.product_id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= prd.id;</a:t>
            </a:r>
          </a:p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BE7C47-EE7B-4203-AF62-161A8476D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4"/>
          <a:stretch/>
        </p:blipFill>
        <p:spPr>
          <a:xfrm>
            <a:off x="0" y="1267778"/>
            <a:ext cx="7316470" cy="381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823AAA-377A-4A3A-9FD2-1083936E120F}"/>
              </a:ext>
            </a:extLst>
          </p:cNvPr>
          <p:cNvSpPr txBox="1"/>
          <p:nvPr/>
        </p:nvSpPr>
        <p:spPr>
          <a:xfrm>
            <a:off x="7307351" y="1545397"/>
            <a:ext cx="4328795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Beverages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</a:t>
            </a:r>
            <a:r>
              <a:rPr lang="ko-KR" altLang="en-US" b="1" dirty="0"/>
              <a:t>전체 매출액 </a:t>
            </a:r>
            <a:r>
              <a:rPr lang="en-US" altLang="ko-KR" b="1" dirty="0"/>
              <a:t>56.2%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정도로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높은 비율로 매출액을 담당하고 있습니다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두 번째로 높은 비율을 차지하고 있는 카테고리는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Jams, Preserves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이지만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8.42%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상당한 차이를 보입니다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따라서 </a:t>
            </a:r>
            <a:r>
              <a:rPr lang="en-US" altLang="ko-KR" b="1" dirty="0"/>
              <a:t>Beverages </a:t>
            </a:r>
            <a:r>
              <a:rPr lang="ko-KR" altLang="en-US" b="1" dirty="0"/>
              <a:t>카테고리에 대한 분석이 필요해 보입니다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DC6E545-B815-4678-B672-08191D80CA66}"/>
              </a:ext>
            </a:extLst>
          </p:cNvPr>
          <p:cNvSpPr txBox="1">
            <a:spLocks/>
          </p:cNvSpPr>
          <p:nvPr/>
        </p:nvSpPr>
        <p:spPr>
          <a:xfrm>
            <a:off x="640080" y="409258"/>
            <a:ext cx="10505440" cy="8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North Wind</a:t>
            </a:r>
            <a:r>
              <a:rPr lang="ko-KR" altLang="en-US" sz="4000" dirty="0"/>
              <a:t>의 카테고리별 매출액 비중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525F29-9C61-49AE-8C02-C30A0434B2F6}"/>
              </a:ext>
            </a:extLst>
          </p:cNvPr>
          <p:cNvSpPr/>
          <p:nvPr/>
        </p:nvSpPr>
        <p:spPr>
          <a:xfrm>
            <a:off x="386080" y="466179"/>
            <a:ext cx="152400" cy="696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17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935EBD1-5682-4E0C-A01C-6A22A35A5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82" y="1669998"/>
            <a:ext cx="6977769" cy="33627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27FC8B-589A-406E-9F7F-9CE4785CCBBB}"/>
              </a:ext>
            </a:extLst>
          </p:cNvPr>
          <p:cNvSpPr txBox="1"/>
          <p:nvPr/>
        </p:nvSpPr>
        <p:spPr>
          <a:xfrm>
            <a:off x="7581442" y="6419884"/>
            <a:ext cx="4610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SQL </a:t>
            </a:r>
            <a:r>
              <a:rPr lang="ko-KR" altLang="en-U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입문부터 활용까지 </a:t>
            </a:r>
            <a:r>
              <a:rPr lang="en-US" altLang="ko-KR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- </a:t>
            </a:r>
            <a:r>
              <a:rPr lang="ko-KR" altLang="en-U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데이터 분석 보고서 작성과 대시보드 개발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7EB64-B760-4284-B795-82E96E0DA6AA}"/>
              </a:ext>
            </a:extLst>
          </p:cNvPr>
          <p:cNvSpPr txBox="1"/>
          <p:nvPr/>
        </p:nvSpPr>
        <p:spPr>
          <a:xfrm>
            <a:off x="329582" y="5142610"/>
            <a:ext cx="542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SELECT avg(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prd.standard_cost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) AS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Average_standardcost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FROM products AS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;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23AAA-377A-4A3A-9FD2-1083936E120F}"/>
              </a:ext>
            </a:extLst>
          </p:cNvPr>
          <p:cNvSpPr txBox="1"/>
          <p:nvPr/>
        </p:nvSpPr>
        <p:spPr>
          <a:xfrm>
            <a:off x="7307351" y="1877747"/>
            <a:ext cx="4555067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모든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product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의 평균 표준원가는 </a:t>
            </a:r>
            <a:r>
              <a:rPr lang="en-US" altLang="ko-KR" b="1" dirty="0"/>
              <a:t>11.68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입니다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그리고 카테고리별 평균 표준원가를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Bar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차트로 나타내면 다음과 같습니다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이때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/>
              <a:t>Beverages</a:t>
            </a:r>
            <a:r>
              <a:rPr lang="ko-KR" altLang="en-US" b="1" dirty="0"/>
              <a:t>는 </a:t>
            </a:r>
            <a:r>
              <a:rPr lang="en-US" altLang="ko-KR" b="1" dirty="0"/>
              <a:t>12.5</a:t>
            </a:r>
            <a:r>
              <a:rPr lang="ko-KR" altLang="en-US" b="1" dirty="0"/>
              <a:t>로 </a:t>
            </a:r>
            <a:r>
              <a:rPr lang="en-US" altLang="ko-KR" b="1" dirty="0"/>
              <a:t>11.68</a:t>
            </a:r>
            <a:r>
              <a:rPr lang="ko-KR" altLang="en-US" b="1" dirty="0"/>
              <a:t>과 근접합니다</a:t>
            </a:r>
            <a:r>
              <a:rPr lang="en-US" altLang="ko-KR" b="1" dirty="0"/>
              <a:t>.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이는 다른 카테고리에 비해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특별히 원가가 많이 나가지 않음을 알려줍니다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DC6E545-B815-4678-B672-08191D80CA66}"/>
              </a:ext>
            </a:extLst>
          </p:cNvPr>
          <p:cNvSpPr txBox="1">
            <a:spLocks/>
          </p:cNvSpPr>
          <p:nvPr/>
        </p:nvSpPr>
        <p:spPr>
          <a:xfrm>
            <a:off x="640080" y="409258"/>
            <a:ext cx="10505440" cy="8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각 카테고리별 평균 표준원가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525F29-9C61-49AE-8C02-C30A0434B2F6}"/>
              </a:ext>
            </a:extLst>
          </p:cNvPr>
          <p:cNvSpPr/>
          <p:nvPr/>
        </p:nvSpPr>
        <p:spPr>
          <a:xfrm>
            <a:off x="386080" y="466179"/>
            <a:ext cx="152400" cy="696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27108D-6380-4EAA-9091-DF81E54846A3}"/>
              </a:ext>
            </a:extLst>
          </p:cNvPr>
          <p:cNvSpPr txBox="1"/>
          <p:nvPr/>
        </p:nvSpPr>
        <p:spPr>
          <a:xfrm>
            <a:off x="329582" y="5746076"/>
            <a:ext cx="6796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SELECT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prd.category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avg(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prd.standard_cost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) AS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Average_standard_cost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FROM products AS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GROUP BY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prd.category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;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39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B93FEED-E581-44EA-87C2-4BEB7EA08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80" y="1137319"/>
            <a:ext cx="7905750" cy="381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B0E3F8-E029-4843-93C1-7F5774E34BED}"/>
              </a:ext>
            </a:extLst>
          </p:cNvPr>
          <p:cNvSpPr txBox="1"/>
          <p:nvPr/>
        </p:nvSpPr>
        <p:spPr>
          <a:xfrm>
            <a:off x="7581442" y="6419884"/>
            <a:ext cx="4610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SQL </a:t>
            </a:r>
            <a:r>
              <a:rPr lang="ko-KR" altLang="en-U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입문부터 활용까지 </a:t>
            </a:r>
            <a:r>
              <a:rPr lang="en-US" altLang="ko-KR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- </a:t>
            </a:r>
            <a:r>
              <a:rPr lang="ko-KR" altLang="en-U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데이터 분석 보고서 작성과 대시보드 개발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A899D-8A71-4556-B769-0303EE498CC9}"/>
              </a:ext>
            </a:extLst>
          </p:cNvPr>
          <p:cNvSpPr txBox="1"/>
          <p:nvPr/>
        </p:nvSpPr>
        <p:spPr>
          <a:xfrm>
            <a:off x="4337477" y="5019501"/>
            <a:ext cx="78545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SELECT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ord.order_date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ord.shipping_fee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ct.company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pror.category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pror.total_price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FROM orders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LEFT JOIN customers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ct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ON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ord.customer_id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= ct.id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LEFT JOIN (SELECT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odd.order_id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prd.category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prd.standard_cost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odd.quantity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*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odd.unit_price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total_price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      FROM products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      LEFT JOIN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order_details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AS odd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          ON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odd.product_id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= prd.id)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ON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pror.order_id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= ord.id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WHERE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pror.category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= "Beverages";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FEE616F-6CFD-4BCC-B972-51BEB8512E08}"/>
              </a:ext>
            </a:extLst>
          </p:cNvPr>
          <p:cNvSpPr txBox="1">
            <a:spLocks/>
          </p:cNvSpPr>
          <p:nvPr/>
        </p:nvSpPr>
        <p:spPr>
          <a:xfrm>
            <a:off x="467360" y="409258"/>
            <a:ext cx="10505440" cy="8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369AD-6E44-459D-A8C7-8738DA474EED}"/>
              </a:ext>
            </a:extLst>
          </p:cNvPr>
          <p:cNvSpPr txBox="1"/>
          <p:nvPr/>
        </p:nvSpPr>
        <p:spPr>
          <a:xfrm>
            <a:off x="467360" y="1578292"/>
            <a:ext cx="469392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Beverages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56.2%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높은 비율로 매출액을 담당하고 있습니다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Beverages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매출을 담당하는 고객은 다음과 같습니다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Company BB, Company G, Company F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전체의 </a:t>
            </a:r>
            <a:r>
              <a:rPr lang="en-US" altLang="ko-KR" b="1" dirty="0"/>
              <a:t>83.8%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차지하고 있으며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그중 </a:t>
            </a:r>
            <a:r>
              <a:rPr lang="en-US" altLang="ko-KR" b="1" dirty="0"/>
              <a:t>Company BB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와 </a:t>
            </a:r>
            <a:r>
              <a:rPr lang="en-US" altLang="ko-KR" b="1" dirty="0"/>
              <a:t>Company G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</a:t>
            </a:r>
            <a:r>
              <a:rPr lang="en-US" altLang="ko-KR" b="1" dirty="0"/>
              <a:t>72.8%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비중이 굉장히 큰 것을 알 수 있습니다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1EF6D29-4542-4BB8-BBF1-607198F76CF9}"/>
              </a:ext>
            </a:extLst>
          </p:cNvPr>
          <p:cNvSpPr txBox="1">
            <a:spLocks/>
          </p:cNvSpPr>
          <p:nvPr/>
        </p:nvSpPr>
        <p:spPr>
          <a:xfrm>
            <a:off x="640080" y="409258"/>
            <a:ext cx="10505440" cy="8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Beverages</a:t>
            </a:r>
            <a:r>
              <a:rPr lang="ko-KR" altLang="en-US" sz="4000" dirty="0"/>
              <a:t> 매출 비중을 차지하는 고객</a:t>
            </a:r>
            <a:r>
              <a:rPr lang="en-US" altLang="ko-KR" sz="4000" dirty="0"/>
              <a:t>(</a:t>
            </a:r>
            <a:r>
              <a:rPr lang="ko-KR" altLang="en-US" sz="4000" dirty="0"/>
              <a:t>회사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2A7AC5-27DC-4E36-8A0C-30D1F539E2D6}"/>
              </a:ext>
            </a:extLst>
          </p:cNvPr>
          <p:cNvSpPr/>
          <p:nvPr/>
        </p:nvSpPr>
        <p:spPr>
          <a:xfrm>
            <a:off x="386080" y="466179"/>
            <a:ext cx="152400" cy="696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7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18C23B-6080-4E91-A3A9-8D7D07D96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1131072"/>
            <a:ext cx="7905750" cy="381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B0E3F8-E029-4843-93C1-7F5774E34BED}"/>
              </a:ext>
            </a:extLst>
          </p:cNvPr>
          <p:cNvSpPr txBox="1"/>
          <p:nvPr/>
        </p:nvSpPr>
        <p:spPr>
          <a:xfrm>
            <a:off x="7581442" y="6419884"/>
            <a:ext cx="4610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SQL </a:t>
            </a:r>
            <a:r>
              <a:rPr lang="ko-KR" altLang="en-U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입문부터 활용까지 </a:t>
            </a:r>
            <a:r>
              <a:rPr lang="en-US" altLang="ko-KR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- </a:t>
            </a:r>
            <a:r>
              <a:rPr lang="ko-KR" altLang="en-U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데이터 분석 보고서 작성과 대시보드 개발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A899D-8A71-4556-B769-0303EE498CC9}"/>
              </a:ext>
            </a:extLst>
          </p:cNvPr>
          <p:cNvSpPr txBox="1"/>
          <p:nvPr/>
        </p:nvSpPr>
        <p:spPr>
          <a:xfrm>
            <a:off x="4337477" y="5019501"/>
            <a:ext cx="78545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SELECT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ord.order_date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ord.shipping_fee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ct.company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pror.category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pror.total_price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FROM orders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LEFT JOIN customers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ct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ON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ord.customer_id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= ct.id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LEFT JOIN (SELECT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odd.order_id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prd.category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prd.standard_cost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odd.quantity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*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odd.unit_price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total_price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      FROM products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      LEFT JOIN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order_details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AS odd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          ON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odd.product_id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= prd.id)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ON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pror.order_id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= ord.id;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FEE616F-6CFD-4BCC-B972-51BEB8512E08}"/>
              </a:ext>
            </a:extLst>
          </p:cNvPr>
          <p:cNvSpPr txBox="1">
            <a:spLocks/>
          </p:cNvSpPr>
          <p:nvPr/>
        </p:nvSpPr>
        <p:spPr>
          <a:xfrm>
            <a:off x="467360" y="409258"/>
            <a:ext cx="10505440" cy="8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369AD-6E44-459D-A8C7-8738DA474EED}"/>
              </a:ext>
            </a:extLst>
          </p:cNvPr>
          <p:cNvSpPr txBox="1"/>
          <p:nvPr/>
        </p:nvSpPr>
        <p:spPr>
          <a:xfrm>
            <a:off x="467360" y="1578292"/>
            <a:ext cx="469392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다음 파이차트를 보시면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Beverages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높은 매출액을 차지했던 상위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개의 회사가 전체 매출액에서도 </a:t>
            </a:r>
            <a:r>
              <a:rPr lang="en-US" altLang="ko-KR" b="1" dirty="0"/>
              <a:t>54.7%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역시 큰 비중을 차지하고 있음을 알 수 있습니다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D8C985C-ED05-4D73-BC7C-7A173B8B8025}"/>
              </a:ext>
            </a:extLst>
          </p:cNvPr>
          <p:cNvSpPr txBox="1">
            <a:spLocks/>
          </p:cNvSpPr>
          <p:nvPr/>
        </p:nvSpPr>
        <p:spPr>
          <a:xfrm>
            <a:off x="640080" y="409258"/>
            <a:ext cx="10505440" cy="8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전체 매출액 대비 회사별 매출액 비중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D55A63-6E3F-47D0-A8DF-AC875F295B68}"/>
              </a:ext>
            </a:extLst>
          </p:cNvPr>
          <p:cNvSpPr/>
          <p:nvPr/>
        </p:nvSpPr>
        <p:spPr>
          <a:xfrm>
            <a:off x="386080" y="466179"/>
            <a:ext cx="152400" cy="696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67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C6D3A42-71E8-4454-B3DB-86A2FE72B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43" y="1215228"/>
            <a:ext cx="7187045" cy="3463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B0E3F8-E029-4843-93C1-7F5774E34BED}"/>
              </a:ext>
            </a:extLst>
          </p:cNvPr>
          <p:cNvSpPr txBox="1"/>
          <p:nvPr/>
        </p:nvSpPr>
        <p:spPr>
          <a:xfrm>
            <a:off x="7581442" y="6419884"/>
            <a:ext cx="4610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SQL </a:t>
            </a:r>
            <a:r>
              <a:rPr lang="ko-KR" altLang="en-US" sz="1600" b="1" i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입문부터 활용까지 </a:t>
            </a:r>
            <a:r>
              <a:rPr lang="en-US" altLang="ko-KR" sz="1600" b="1" i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- </a:t>
            </a:r>
            <a:r>
              <a:rPr lang="ko-KR" altLang="en-US" sz="1600" b="1" i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데이터 분석 보고서 작성과 대시보드 개발</a:t>
            </a:r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A899D-8A71-4556-B769-0303EE498CC9}"/>
              </a:ext>
            </a:extLst>
          </p:cNvPr>
          <p:cNvSpPr txBox="1"/>
          <p:nvPr/>
        </p:nvSpPr>
        <p:spPr>
          <a:xfrm>
            <a:off x="462280" y="4687274"/>
            <a:ext cx="49487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SELECT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ord.order_date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ord.shipping_fee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ct.company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pror.category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pror.total_price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FROM orders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LEFT JOIN customers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ct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ON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ord.customer_id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= ct.id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LEFT JOIN (SELECT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odd.order_id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prd.category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prd.standard_cost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              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odd.quantity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*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odd.unit_price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total_price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      FROM products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      LEFT JOIN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order_details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AS odd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          ON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odd.product_id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= prd.id)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  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ON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pror.order_id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= ord.id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WHERE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ct.company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in ('Company BB', 'Company G', 'Company F');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FEE616F-6CFD-4BCC-B972-51BEB8512E08}"/>
              </a:ext>
            </a:extLst>
          </p:cNvPr>
          <p:cNvSpPr txBox="1">
            <a:spLocks/>
          </p:cNvSpPr>
          <p:nvPr/>
        </p:nvSpPr>
        <p:spPr>
          <a:xfrm>
            <a:off x="640080" y="409258"/>
            <a:ext cx="10505440" cy="8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구매 </a:t>
            </a:r>
            <a:r>
              <a:rPr lang="en-US" altLang="ko-KR" sz="4000" dirty="0"/>
              <a:t>TOP3</a:t>
            </a:r>
            <a:r>
              <a:rPr lang="ko-KR" altLang="en-US" sz="4000" dirty="0"/>
              <a:t> 회사의 </a:t>
            </a:r>
            <a:r>
              <a:rPr lang="ko-KR" altLang="en-US" sz="4000" dirty="0" err="1"/>
              <a:t>날짜별</a:t>
            </a:r>
            <a:r>
              <a:rPr lang="ko-KR" altLang="en-US" sz="4000" dirty="0"/>
              <a:t> 총 구매액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369AD-6E44-459D-A8C7-8738DA474EED}"/>
              </a:ext>
            </a:extLst>
          </p:cNvPr>
          <p:cNvSpPr txBox="1"/>
          <p:nvPr/>
        </p:nvSpPr>
        <p:spPr>
          <a:xfrm>
            <a:off x="7362075" y="1523414"/>
            <a:ext cx="4693920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다음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Bar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차트는 구매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TOP3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회사의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날짜별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총구매액을 나타낸 것입니다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Company BB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와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G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 경 대부분의 구매가 이루어지고 이후에는 급격히 감소하는 것으로 나타납니다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결론적으로 이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두 회사의 구매력을 꾸준히 유지하는 것이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NorthWind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의 매출액을 상승시키거나 혹은 </a:t>
            </a:r>
            <a:r>
              <a:rPr lang="ko-KR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유지하는데에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큰 역할을 할 것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024FE5-BD42-46F3-AB67-E0ABEDD5B45B}"/>
              </a:ext>
            </a:extLst>
          </p:cNvPr>
          <p:cNvSpPr/>
          <p:nvPr/>
        </p:nvSpPr>
        <p:spPr>
          <a:xfrm>
            <a:off x="386080" y="466179"/>
            <a:ext cx="152400" cy="696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3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786</Words>
  <Application>Microsoft Office PowerPoint</Application>
  <PresentationFormat>와이드스크린</PresentationFormat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THE개이득</vt:lpstr>
      <vt:lpstr>맑은 고딕</vt:lpstr>
      <vt:lpstr>Arial</vt:lpstr>
      <vt:lpstr>Office 테마</vt:lpstr>
      <vt:lpstr>카테고리 관점의 매출액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 – 분석보고서 작성</dc:title>
  <dc:creator>nida16@office.khu.ac.kr</dc:creator>
  <cp:lastModifiedBy>nida16@office.khu.ac.kr</cp:lastModifiedBy>
  <cp:revision>6</cp:revision>
  <dcterms:created xsi:type="dcterms:W3CDTF">2021-01-22T12:25:30Z</dcterms:created>
  <dcterms:modified xsi:type="dcterms:W3CDTF">2021-01-22T14:22:39Z</dcterms:modified>
</cp:coreProperties>
</file>