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9" r:id="rId3"/>
    <p:sldId id="257" r:id="rId4"/>
    <p:sldId id="278" r:id="rId5"/>
    <p:sldId id="271" r:id="rId6"/>
    <p:sldId id="280" r:id="rId7"/>
    <p:sldId id="275" r:id="rId8"/>
    <p:sldId id="279" r:id="rId9"/>
    <p:sldId id="281" r:id="rId10"/>
    <p:sldId id="289" r:id="rId11"/>
    <p:sldId id="284" r:id="rId12"/>
    <p:sldId id="290" r:id="rId13"/>
    <p:sldId id="285" r:id="rId14"/>
    <p:sldId id="291" r:id="rId15"/>
    <p:sldId id="286" r:id="rId16"/>
    <p:sldId id="292" r:id="rId17"/>
    <p:sldId id="287" r:id="rId18"/>
    <p:sldId id="293" r:id="rId19"/>
    <p:sldId id="288" r:id="rId20"/>
    <p:sldId id="294" r:id="rId21"/>
    <p:sldId id="26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23D"/>
    <a:srgbClr val="FF9999"/>
    <a:srgbClr val="FFECAF"/>
    <a:srgbClr val="FF8989"/>
    <a:srgbClr val="6CC932"/>
    <a:srgbClr val="14944B"/>
    <a:srgbClr val="F2F2F2"/>
    <a:srgbClr val="E0E0E0"/>
    <a:srgbClr val="EAEAEA"/>
    <a:srgbClr val="E2E2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6587A-2893-07A6-6E2F-44935EF920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73956D-E7C8-391A-01B2-7D843E26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3462908" y="2151727"/>
            <a:ext cx="52661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 smtClean="0">
                <a:solidFill>
                  <a:schemeClr val="bg1"/>
                </a:solidFill>
                <a:latin typeface="+mj-ea"/>
                <a:ea typeface="+mj-ea"/>
              </a:rPr>
              <a:t>Zero Waste</a:t>
            </a:r>
            <a:endParaRPr lang="en-US" altLang="ko-KR" sz="80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4266012" y="3429000"/>
            <a:ext cx="365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+mj-ea"/>
                <a:ea typeface="+mj-ea"/>
              </a:rPr>
              <a:t>f</a:t>
            </a:r>
            <a:r>
              <a:rPr lang="en-US" altLang="ko-KR" sz="3200" spc="-300" dirty="0" smtClean="0">
                <a:solidFill>
                  <a:schemeClr val="bg1"/>
                </a:solidFill>
                <a:latin typeface="+mj-ea"/>
                <a:ea typeface="+mj-ea"/>
              </a:rPr>
              <a:t>ood waste prevention</a:t>
            </a:r>
            <a:endParaRPr lang="en-US" altLang="ko-KR" sz="32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49996"/>
              </p:ext>
            </p:extLst>
          </p:nvPr>
        </p:nvGraphicFramePr>
        <p:xfrm>
          <a:off x="1616927" y="968504"/>
          <a:ext cx="9333709" cy="5427553"/>
        </p:xfrm>
        <a:graphic>
          <a:graphicData uri="http://schemas.openxmlformats.org/drawingml/2006/table">
            <a:tbl>
              <a:tblPr firstRow="1" bandRow="1"/>
              <a:tblGrid>
                <a:gridCol w="182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52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20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20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명세서</a:t>
                      </a:r>
                    </a:p>
                  </a:txBody>
                  <a:tcPr marL="113092" marR="113092" marT="56546" marB="5654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 err="1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유스케이스</a:t>
                      </a: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명</a:t>
                      </a:r>
                    </a:p>
                  </a:txBody>
                  <a:tcPr marL="113092" marR="113092" marT="56546" marB="5654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로그인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13092" marR="113092" marT="56546" marB="5654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목적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13092" marR="113092" marT="56546" marB="5654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사용자가 시스템에 안전하게 접속하도록 인증한다</a:t>
                      </a:r>
                      <a:r>
                        <a:rPr lang="en-US" altLang="ko-KR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13092" marR="113092" marT="56546" marB="5654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관련 </a:t>
                      </a:r>
                      <a:r>
                        <a:rPr lang="ko-KR" altLang="en-US" sz="1500" kern="1200" dirty="0" err="1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액터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13092" marR="113092" marT="56546" marB="5654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13092" marR="113092" marT="56546" marB="5654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1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사전 </a:t>
                      </a: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조건</a:t>
                      </a:r>
                    </a:p>
                  </a:txBody>
                  <a:tcPr marL="113092" marR="113092" marT="56546" marB="5654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회원가입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13092" marR="113092" marT="56546" marB="5654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62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기본 흐름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13092" marR="113092" marT="56546" marB="5654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사용자는 로그인 페이지에서 아이디와 비밀번호를 입력한다</a:t>
                      </a:r>
                      <a:r>
                        <a:rPr lang="en-US" altLang="ko-KR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en-US" altLang="ko-KR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“</a:t>
                      </a: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로그인</a:t>
                      </a:r>
                      <a:r>
                        <a:rPr lang="en-US" altLang="ko-KR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” </a:t>
                      </a: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버튼을 클릭하여 인증이 성공하면 시스템은 사용자를 홈페이지로</a:t>
                      </a:r>
                      <a:r>
                        <a:rPr lang="en-US" altLang="ko-KR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500" kern="1200" baseline="0" dirty="0" err="1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리다이렉션한다</a:t>
                      </a:r>
                      <a:r>
                        <a:rPr lang="en-US" altLang="ko-KR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인증에 실패하면 시스템은 오류 메시지를 표시하고</a:t>
                      </a:r>
                      <a:r>
                        <a:rPr lang="en-US" altLang="ko-KR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사용자에게 다시 </a:t>
                      </a:r>
                      <a:r>
                        <a:rPr lang="ko-KR" altLang="en-US" sz="1500" kern="1200" baseline="0" dirty="0" err="1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로그인을</a:t>
                      </a:r>
                      <a:r>
                        <a:rPr lang="ko-KR" altLang="en-US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시도하도록 요청한다</a:t>
                      </a:r>
                      <a:r>
                        <a:rPr lang="en-US" altLang="ko-KR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endParaRPr lang="en-US" altLang="ko-KR" sz="1500" kern="1200" baseline="0" dirty="0" smtClean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  <a:p>
                      <a:pPr marL="285750" lvl="1" indent="-285750" latinLnBrk="1">
                        <a:buClr>
                          <a:srgbClr val="3A3838"/>
                        </a:buClr>
                        <a:buFont typeface="맑은 고딕" panose="020B0503020000020004" pitchFamily="50" charset="-127"/>
                        <a:buChar char="※"/>
                        <a:defRPr/>
                      </a:pPr>
                      <a:r>
                        <a:rPr lang="ko-KR" altLang="en-US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사용자가 아이디나 비밀번호를 잊었을 경우 아이디 또는 비밀번호 찾기 프로세스를 진행한다</a:t>
                      </a:r>
                      <a:r>
                        <a:rPr lang="en-US" altLang="ko-KR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500" kern="1200" dirty="0" smtClean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  <a:p>
                      <a:pPr marL="285750" lvl="1" indent="-285750" latinLnBrk="1">
                        <a:buClr>
                          <a:srgbClr val="3A3838"/>
                        </a:buClr>
                        <a:buFont typeface="맑은 고딕" panose="020B0503020000020004" pitchFamily="50" charset="-127"/>
                        <a:buChar char="※"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회원이 아닌 사람은 회원가입 버튼을 통해 회원가입 페이지로 이동한다</a:t>
                      </a:r>
                      <a:r>
                        <a:rPr lang="en-US" altLang="ko-KR" sz="150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</a:t>
                      </a:r>
                    </a:p>
                  </a:txBody>
                  <a:tcPr marL="113092" marR="113092" marT="56546" marB="5654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1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사후 </a:t>
                      </a: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조건</a:t>
                      </a:r>
                    </a:p>
                  </a:txBody>
                  <a:tcPr marL="113092" marR="113092" marT="56546" marB="5654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 err="1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로그인이</a:t>
                      </a: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완료되면 홈페이지의 메인화면으로 이동한다</a:t>
                      </a:r>
                      <a:r>
                        <a:rPr lang="en-US" altLang="ko-KR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</a:txBody>
                  <a:tcPr marL="113092" marR="113092" marT="56546" marB="5654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1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기타 요구사항</a:t>
                      </a:r>
                    </a:p>
                  </a:txBody>
                  <a:tcPr marL="113092" marR="113092" marT="56546" marB="5654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아이디와 비밀번호가 맞는지 확인한다</a:t>
                      </a:r>
                      <a:r>
                        <a:rPr lang="en-US" altLang="ko-KR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</a:txBody>
                  <a:tcPr marL="113092" marR="113092" marT="56546" marB="5654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48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  <a:r>
              <a:rPr lang="en-US" altLang="ko-KR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64" y="1332875"/>
            <a:ext cx="7641470" cy="452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57346"/>
              </p:ext>
            </p:extLst>
          </p:nvPr>
        </p:nvGraphicFramePr>
        <p:xfrm>
          <a:off x="1738746" y="1035915"/>
          <a:ext cx="7324090" cy="4557627"/>
        </p:xfrm>
        <a:graphic>
          <a:graphicData uri="http://schemas.openxmlformats.org/drawingml/2006/table">
            <a:tbl>
              <a:tblPr firstRow="1" bandRow="1"/>
              <a:tblGrid>
                <a:gridCol w="1431925">
                  <a:extLst>
                    <a:ext uri="{9D8B030D-6E8A-4147-A177-3AD203B41FA5}">
                      <a16:colId xmlns:a16="http://schemas.microsoft.com/office/drawing/2014/main" val="3222371696"/>
                    </a:ext>
                  </a:extLst>
                </a:gridCol>
                <a:gridCol w="5892165">
                  <a:extLst>
                    <a:ext uri="{9D8B030D-6E8A-4147-A177-3AD203B41FA5}">
                      <a16:colId xmlns:a16="http://schemas.microsoft.com/office/drawing/2014/main" val="1721227968"/>
                    </a:ext>
                  </a:extLst>
                </a:gridCol>
              </a:tblGrid>
              <a:tr h="432667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6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6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명세서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424876"/>
                  </a:ext>
                </a:extLst>
              </a:tr>
              <a:tr h="289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고객센터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308386"/>
                  </a:ext>
                </a:extLst>
              </a:tr>
              <a:tr h="289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사용자가 도움을 받거나 문의를 </a:t>
                      </a:r>
                      <a:r>
                        <a:rPr lang="ko-KR" altLang="en-US" sz="12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할수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있는 채널을 제공한다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63786"/>
                  </a:ext>
                </a:extLst>
              </a:tr>
              <a:tr h="289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ko-KR" altLang="en-US" sz="12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액터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794128"/>
                  </a:ext>
                </a:extLst>
              </a:tr>
              <a:tr h="289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우선 순위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하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024861"/>
                  </a:ext>
                </a:extLst>
              </a:tr>
              <a:tr h="289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615115"/>
                  </a:ext>
                </a:extLst>
              </a:tr>
              <a:tr h="21132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이벤트 흐름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endParaRPr lang="en-US" altLang="ko-KR" sz="1200" b="1" kern="1200" dirty="0" smtClean="0">
                        <a:solidFill>
                          <a:srgbClr val="3A3838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1.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사용자가 고객센터 페이지에  접근한다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2.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사용자는 간단한 고객센터 사용법을 </a:t>
                      </a:r>
                      <a:r>
                        <a:rPr lang="ko-KR" altLang="en-US" sz="1200" b="1" kern="120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알수있다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2.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사용자는 자주 묻는 질문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(FAQ), 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문의하기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피드백 등의 옵션을 사용할 수 있다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3.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문의 사항이나 </a:t>
                      </a:r>
                      <a:r>
                        <a:rPr lang="ko-KR" altLang="en-US" sz="1200" b="1" kern="120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앱실행시</a:t>
                      </a:r>
                      <a:r>
                        <a:rPr lang="en-US" altLang="ko-KR" sz="1200" b="1" kern="1200" baseline="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kern="120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버그사항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개선사항을 </a:t>
                      </a:r>
                      <a:r>
                        <a:rPr lang="ko-KR" altLang="en-US" sz="1200" b="1" kern="120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발견시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사용자는 문의 양식을 작성하고 제출한다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endParaRPr lang="en-US" altLang="ko-KR" sz="1200" b="1" kern="1200" dirty="0" smtClean="0">
                        <a:solidFill>
                          <a:srgbClr val="3A3838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대안적 흐름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없음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1200" b="1" kern="1200" dirty="0">
                        <a:solidFill>
                          <a:srgbClr val="3A3838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887048"/>
                  </a:ext>
                </a:extLst>
              </a:tr>
              <a:tr h="289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사전 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조건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사용자는 고객센터 페이지에 접근할 수 있어야 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966580"/>
                  </a:ext>
                </a:extLst>
              </a:tr>
              <a:tr h="1447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사후 조건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사용자의 문의는 시스템에 기록되며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관련 담당자가 후속 조치를 취한다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29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4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9" y="1822631"/>
            <a:ext cx="8876188" cy="39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5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77295"/>
              </p:ext>
            </p:extLst>
          </p:nvPr>
        </p:nvGraphicFramePr>
        <p:xfrm>
          <a:off x="1932709" y="1012825"/>
          <a:ext cx="7324090" cy="4466590"/>
        </p:xfrm>
        <a:graphic>
          <a:graphicData uri="http://schemas.openxmlformats.org/drawingml/2006/table">
            <a:tbl>
              <a:tblPr firstRow="1" bandRow="1"/>
              <a:tblGrid>
                <a:gridCol w="1431925">
                  <a:extLst>
                    <a:ext uri="{9D8B030D-6E8A-4147-A177-3AD203B41FA5}">
                      <a16:colId xmlns:a16="http://schemas.microsoft.com/office/drawing/2014/main" val="1644957809"/>
                    </a:ext>
                  </a:extLst>
                </a:gridCol>
                <a:gridCol w="5892165">
                  <a:extLst>
                    <a:ext uri="{9D8B030D-6E8A-4147-A177-3AD203B41FA5}">
                      <a16:colId xmlns:a16="http://schemas.microsoft.com/office/drawing/2014/main" val="1854595115"/>
                    </a:ext>
                  </a:extLst>
                </a:gridCol>
              </a:tblGrid>
              <a:tr h="3416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6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6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명세서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81310"/>
                  </a:ext>
                </a:extLst>
              </a:tr>
              <a:tr h="289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커뮤니티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438556"/>
                  </a:ext>
                </a:extLst>
              </a:tr>
              <a:tr h="289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사용자들이 레시피를 공유하고</a:t>
                      </a:r>
                      <a:r>
                        <a:rPr lang="en-US" altLang="ko-KR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kern="1200" baseline="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서로 </a:t>
                      </a:r>
                      <a:r>
                        <a:rPr lang="ko-KR" altLang="en-US" sz="1200" kern="1200" baseline="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평가할수있게한다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996806"/>
                  </a:ext>
                </a:extLst>
              </a:tr>
              <a:tr h="289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ko-KR" altLang="en-US" sz="12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액터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116941"/>
                  </a:ext>
                </a:extLst>
              </a:tr>
              <a:tr h="289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우선 순위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중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80174"/>
                  </a:ext>
                </a:extLst>
              </a:tr>
              <a:tr h="289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11658"/>
                  </a:ext>
                </a:extLst>
              </a:tr>
              <a:tr h="21132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이벤트 흐름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기본 흐름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1.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사용자는 커뮤니티 섹션에 접근한다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2.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사용자는 공지사항을 확인한다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 필터를 이용해</a:t>
                      </a:r>
                      <a:r>
                        <a:rPr lang="ko-KR" altLang="en-US" sz="1200" b="1" kern="1200" baseline="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kern="1200" baseline="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게시글을</a:t>
                      </a:r>
                      <a:r>
                        <a:rPr lang="ko-KR" altLang="en-US" sz="1200" b="1" kern="1200" baseline="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kern="1200" baseline="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검색할수있다</a:t>
                      </a:r>
                      <a:r>
                        <a:rPr lang="en-US" altLang="ko-KR" sz="1200" b="1" kern="1200" baseline="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1200" b="1" kern="1200" dirty="0" smtClean="0">
                        <a:solidFill>
                          <a:srgbClr val="3A3838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4.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사용자는 </a:t>
                      </a:r>
                      <a:r>
                        <a:rPr lang="ko-KR" altLang="en-US" sz="1200" b="1" kern="120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게시글을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 읽거나 새로운 </a:t>
                      </a:r>
                      <a:r>
                        <a:rPr lang="ko-KR" altLang="en-US" sz="1200" b="1" kern="120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게시글을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 작성한다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5.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사용자는 </a:t>
                      </a:r>
                      <a:r>
                        <a:rPr lang="ko-KR" altLang="en-US" sz="1200" b="1" kern="120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게시글에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 댓글을 달거나 </a:t>
                      </a:r>
                      <a:r>
                        <a:rPr lang="ko-KR" altLang="en-US" sz="1200" b="1" kern="1200" dirty="0" err="1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좋아요를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 누를 수 있다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대안적 흐름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사용자가 부적절한 내용을 발견할 경우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, "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신고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" 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기능을 사용하여 관리자에게 알린다</a:t>
                      </a:r>
                      <a:r>
                        <a:rPr lang="en-US" altLang="ko-KR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736927"/>
                  </a:ext>
                </a:extLst>
              </a:tr>
              <a:tr h="289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사전 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조건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사용자는 로그인 상태여야 한다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332388"/>
                  </a:ext>
                </a:extLst>
              </a:tr>
              <a:tr h="1447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사후 조건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200" b="1" kern="1200" dirty="0" smtClean="0">
                          <a:solidFill>
                            <a:srgbClr val="3A3838"/>
                          </a:solidFill>
                          <a:latin typeface="맑은 고딕" pitchFamily="50" charset="-127"/>
                          <a:ea typeface="+mn-ea"/>
                        </a:rPr>
                        <a:t>사용자의 활동이 커뮤니티에 기록되고 다른 사용자와 공유된다</a:t>
                      </a:r>
                      <a:endParaRPr lang="en-US" altLang="ko-KR" sz="1200" b="1" kern="1200" dirty="0" smtClean="0">
                        <a:solidFill>
                          <a:srgbClr val="3A3838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52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2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607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32" y="1432887"/>
            <a:ext cx="8430075" cy="39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64065"/>
              </p:ext>
            </p:extLst>
          </p:nvPr>
        </p:nvGraphicFramePr>
        <p:xfrm>
          <a:off x="2252517" y="969038"/>
          <a:ext cx="8256213" cy="5236232"/>
        </p:xfrm>
        <a:graphic>
          <a:graphicData uri="http://schemas.openxmlformats.org/drawingml/2006/table">
            <a:tbl>
              <a:tblPr firstRow="1" bandRow="1"/>
              <a:tblGrid>
                <a:gridCol w="161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43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20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8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명세서</a:t>
                      </a:r>
                    </a:p>
                  </a:txBody>
                  <a:tcPr marL="103077" marR="103077" marT="51539" marB="5153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 err="1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유스케이스</a:t>
                      </a: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명</a:t>
                      </a:r>
                    </a:p>
                  </a:txBody>
                  <a:tcPr marL="103077" marR="103077" marT="51539" marB="5153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 err="1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마이페이지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03077" marR="103077" marT="51539" marB="5153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2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목적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03077" marR="103077" marT="51539" marB="5153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>
                        <a:defRPr/>
                      </a:pPr>
                      <a:r>
                        <a:rPr lang="ko-KR" altLang="en-US" sz="1500" dirty="0" smtClean="0">
                          <a:latin typeface="+mn-lt"/>
                          <a:ea typeface="+mn-ea"/>
                        </a:rPr>
                        <a:t>사용자가 개인 정보 및 계정 설정을 관리한다</a:t>
                      </a:r>
                      <a:r>
                        <a:rPr lang="en-US" altLang="ko-KR" sz="1500" dirty="0" smtClean="0">
                          <a:latin typeface="+mn-lt"/>
                          <a:ea typeface="+mn-ea"/>
                        </a:rPr>
                        <a:t>.</a:t>
                      </a:r>
                      <a:endParaRPr lang="en-US" altLang="ko-KR" sz="1500" baseline="0" dirty="0"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03077" marR="103077" marT="51539" marB="5153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관련 액터</a:t>
                      </a:r>
                    </a:p>
                  </a:txBody>
                  <a:tcPr marL="103077" marR="103077" marT="51539" marB="5153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03077" marR="103077" marT="51539" marB="5153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2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선행 조건</a:t>
                      </a:r>
                    </a:p>
                  </a:txBody>
                  <a:tcPr marL="103077" marR="103077" marT="51539" marB="5153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로그인</a:t>
                      </a:r>
                      <a:endParaRPr lang="en-US" altLang="ko-KR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03077" marR="103077" marT="51539" marB="5153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961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기본 흐름</a:t>
                      </a:r>
                      <a:endParaRPr lang="ko-KR" altLang="en-US" sz="15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03077" marR="103077" marT="51539" marB="5153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342900" indent="-342900" algn="just" latinLnBrk="0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1500" b="0" i="0" kern="120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프로필 설정으로 이동하여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 프로필 정보를 변경한다</a:t>
                      </a: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.</a:t>
                      </a:r>
                    </a:p>
                    <a:p>
                      <a:pPr marL="342900" indent="-342900" algn="just" latinLnBrk="0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사용자는 계정 설정으로 이동하여 비밀번호를 입력하고 계정 정보를 변경한다</a:t>
                      </a: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.</a:t>
                      </a:r>
                    </a:p>
                    <a:p>
                      <a:pPr marL="342900" indent="-342900" algn="just" latinLnBrk="0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사용자는 회원 탈퇴로 이동하여 비밀번호를 입력하고 </a:t>
                      </a: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“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회원탈퇴</a:t>
                      </a: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”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버튼을 눌러 회원탈퇴를 완료한다</a:t>
                      </a: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.</a:t>
                      </a:r>
                    </a:p>
                    <a:p>
                      <a:pPr marL="342900" indent="-342900" algn="just" latinLnBrk="0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My 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레시피로 이동하여 </a:t>
                      </a:r>
                      <a:r>
                        <a:rPr lang="ko-KR" altLang="en-US" sz="1500" b="0" i="0" kern="1200" baseline="0" dirty="0" err="1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즐겨찾기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 했던 레시피들을 볼 수 있다</a:t>
                      </a: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.</a:t>
                      </a:r>
                    </a:p>
                    <a:p>
                      <a:pPr marL="342900" indent="-342900" algn="just" latinLnBrk="0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각 </a:t>
                      </a:r>
                      <a:r>
                        <a:rPr lang="ko-KR" altLang="en-US" sz="1500" b="0" i="0" kern="1200" baseline="0" dirty="0" err="1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레시피마다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 </a:t>
                      </a:r>
                      <a:r>
                        <a:rPr lang="ko-KR" altLang="en-US" sz="1500" b="0" i="0" kern="1200" baseline="0" dirty="0" err="1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즐겨찾기를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 해제할 수 있으며 </a:t>
                      </a:r>
                      <a:r>
                        <a:rPr lang="ko-KR" altLang="en-US" sz="1500" b="0" i="0" kern="1200" baseline="0" dirty="0" err="1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즐겨찾기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 해제를 통해 </a:t>
                      </a: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My </a:t>
                      </a: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레시피 리스트에서 제거할 수 있다</a:t>
                      </a: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.</a:t>
                      </a:r>
                    </a:p>
                    <a:p>
                      <a:pPr marL="342900" indent="-342900" algn="just" latinLnBrk="0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최근 봤던 레시피를 통해 내가 봤던 레시피들을 한 번에 볼 수 있다</a:t>
                      </a:r>
                      <a:r>
                        <a:rPr lang="en-US" altLang="ko-KR" sz="1500" b="0" i="0" kern="1200" baseline="0" dirty="0" smtClean="0">
                          <a:solidFill>
                            <a:srgbClr val="3A3838"/>
                          </a:solidFill>
                          <a:latin typeface="+mn-lt"/>
                          <a:ea typeface="나눔바른고딕"/>
                        </a:rPr>
                        <a:t>.</a:t>
                      </a:r>
                    </a:p>
                    <a:p>
                      <a:pPr marL="228600" indent="-228600" algn="just" latinLnBrk="0" hangingPunct="1">
                        <a:buFont typeface="Wingdings" panose="05000000000000000000" pitchFamily="2" charset="2"/>
                        <a:buChar char="l"/>
                        <a:defRPr/>
                      </a:pPr>
                      <a:endParaRPr lang="en-US" altLang="ko-KR" sz="1500" b="0" i="0" kern="1200" dirty="0">
                        <a:solidFill>
                          <a:srgbClr val="3A3838"/>
                        </a:solidFill>
                        <a:latin typeface="+mn-lt"/>
                        <a:ea typeface="나눔바른고딕"/>
                      </a:endParaRPr>
                    </a:p>
                  </a:txBody>
                  <a:tcPr marL="103077" marR="103077" marT="51539" marB="5153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2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사후 </a:t>
                      </a: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조건</a:t>
                      </a:r>
                    </a:p>
                  </a:txBody>
                  <a:tcPr marL="103077" marR="103077" marT="51539" marB="5153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변경된 정보가 시스템에 저장되고 적용된다</a:t>
                      </a:r>
                      <a:r>
                        <a:rPr lang="en-US" altLang="ko-KR" sz="15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</a:txBody>
                  <a:tcPr marL="103077" marR="103077" marT="51539" marB="5153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2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500" kern="120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기타 요구사항</a:t>
                      </a:r>
                    </a:p>
                  </a:txBody>
                  <a:tcPr marL="103077" marR="103077" marT="51539" marB="5153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로그인하지 않은 회원은 마이페이지 아이콘을 클릭하면</a:t>
                      </a:r>
                      <a:r>
                        <a:rPr lang="en-US" altLang="ko-KR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,</a:t>
                      </a:r>
                      <a:r>
                        <a:rPr lang="ko-KR" altLang="en-US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로그인 페이지로 이동한다</a:t>
                      </a:r>
                      <a:r>
                        <a:rPr lang="en-US" altLang="ko-KR" sz="1500" kern="1200" dirty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</a:txBody>
                  <a:tcPr marL="103077" marR="103077" marT="51539" marB="5153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4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재료 관리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13" y="1757127"/>
            <a:ext cx="6754161" cy="330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재료 관리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50610"/>
              </p:ext>
            </p:extLst>
          </p:nvPr>
        </p:nvGraphicFramePr>
        <p:xfrm>
          <a:off x="1616926" y="1042522"/>
          <a:ext cx="10181373" cy="5311864"/>
        </p:xfrm>
        <a:graphic>
          <a:graphicData uri="http://schemas.openxmlformats.org/drawingml/2006/table">
            <a:tbl>
              <a:tblPr firstRow="1" bandRow="1"/>
              <a:tblGrid>
                <a:gridCol w="19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70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4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4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명세서</a:t>
                      </a:r>
                    </a:p>
                  </a:txBody>
                  <a:tcPr marL="82187" marR="82187" marT="41094" marB="41094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유스케이스</a:t>
                      </a: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명</a:t>
                      </a:r>
                      <a:endParaRPr lang="ko-KR" altLang="en-US" sz="11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82187" marR="82187" marT="41094" marB="41094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재료 관리</a:t>
                      </a:r>
                      <a:endParaRPr lang="ko-KR" altLang="en-US" sz="11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2187" marR="82187" marT="41094" marB="41094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목적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A3838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2187" marR="82187" marT="41094" marB="41094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사용자가 자신의 재료 목록을 관리한다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1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2187" marR="82187" marT="41094" marB="41094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6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1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ko-KR" altLang="en-US" sz="11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액터</a:t>
                      </a:r>
                      <a:endParaRPr lang="ko-KR" altLang="en-US" sz="11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2187" marR="82187" marT="41094" marB="41094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  <a:endParaRPr lang="ko-KR" altLang="en-US" sz="11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2187" marR="82187" marT="41094" marB="41094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0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사전 조건</a:t>
                      </a:r>
                      <a:endParaRPr lang="ko-KR" altLang="en-US" sz="11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82187" marR="82187" marT="41094" marB="41094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사용자는 로그인 상태여야 하며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, "</a:t>
                      </a: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나의 재료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" </a:t>
                      </a: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섹션에 접근할 수 있어야 한다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1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82187" marR="82187" marT="41094" marB="41094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42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기본 흐름</a:t>
                      </a:r>
                      <a:endParaRPr lang="ko-KR" altLang="en-US" sz="11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82187" marR="82187" marT="41094" marB="41094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사용자는 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"</a:t>
                      </a: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나의 재료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" </a:t>
                      </a: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섹션에 접근한다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사용자는 재료를 입력한 후 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“</a:t>
                      </a: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추가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＂</a:t>
                      </a: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버튼을 눌러 재료 현황에 재료를 추가한다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사용자는 입력한 재료를 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“</a:t>
                      </a: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재료 현황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“ </a:t>
                      </a: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섹션에서 편집한다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 </a:t>
                      </a:r>
                      <a:endParaRPr lang="ko-KR" altLang="en-US" sz="11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2187" marR="82187" marT="41094" marB="41094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0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사후 조건</a:t>
                      </a:r>
                      <a:endParaRPr lang="ko-KR" altLang="en-US" sz="11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82187" marR="82187" marT="41094" marB="41094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변경된 재료 목록이 저장된다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1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82187" marR="82187" marT="41094" marB="41094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0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1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기타 요구사항</a:t>
                      </a:r>
                    </a:p>
                  </a:txBody>
                  <a:tcPr marL="82187" marR="82187" marT="41094" marB="41094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altLang="ko-KR" sz="11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2187" marR="82187" marT="41094" marB="41094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77" y="2068719"/>
            <a:ext cx="8345801" cy="325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6B40C0D-BBC7-2447-7C49-E5BD01D1D616}"/>
              </a:ext>
            </a:extLst>
          </p:cNvPr>
          <p:cNvGrpSpPr/>
          <p:nvPr/>
        </p:nvGrpSpPr>
        <p:grpSpPr>
          <a:xfrm>
            <a:off x="334537" y="292343"/>
            <a:ext cx="4710896" cy="951841"/>
            <a:chOff x="334537" y="267629"/>
            <a:chExt cx="2446764" cy="494371"/>
          </a:xfrm>
          <a:solidFill>
            <a:srgbClr val="40623D"/>
          </a:solidFill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586FA49-566D-C66F-3819-8DDF01DB2CD9}"/>
                </a:ext>
              </a:extLst>
            </p:cNvPr>
            <p:cNvSpPr/>
            <p:nvPr/>
          </p:nvSpPr>
          <p:spPr>
            <a:xfrm>
              <a:off x="334537" y="267629"/>
              <a:ext cx="2446764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F9497F-A6F0-6184-411F-AB524AB803D4}"/>
                </a:ext>
              </a:extLst>
            </p:cNvPr>
            <p:cNvSpPr txBox="1"/>
            <p:nvPr/>
          </p:nvSpPr>
          <p:spPr>
            <a:xfrm>
              <a:off x="579864" y="316312"/>
              <a:ext cx="628760" cy="367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3260BC-3729-2F4D-E545-F2E7DD42DD5B}"/>
                </a:ext>
              </a:extLst>
            </p:cNvPr>
            <p:cNvSpPr txBox="1"/>
            <p:nvPr/>
          </p:nvSpPr>
          <p:spPr>
            <a:xfrm>
              <a:off x="1414612" y="476166"/>
              <a:ext cx="1155779" cy="20781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table of contents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527776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1145451" y="352133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40623D"/>
                </a:solidFill>
                <a:latin typeface="+mn-ea"/>
              </a:rPr>
              <a:t>소개</a:t>
            </a:r>
            <a:endParaRPr lang="ko-KR" altLang="en-US" sz="3200" b="1" dirty="0">
              <a:solidFill>
                <a:srgbClr val="40623D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3760468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4378143" y="3521334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40623D"/>
                </a:solidFill>
                <a:latin typeface="+mn-ea"/>
              </a:rPr>
              <a:t>요구사항 기술서</a:t>
            </a:r>
            <a:endParaRPr lang="ko-KR" altLang="en-US" sz="3200" b="1" dirty="0">
              <a:solidFill>
                <a:srgbClr val="40623D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8430090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 smtClean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9047765" y="352133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40623D"/>
                </a:solidFill>
                <a:latin typeface="+mn-ea"/>
              </a:rPr>
              <a:t>유스케이스</a:t>
            </a:r>
            <a:endParaRPr lang="ko-KR" altLang="en-US" sz="3200" b="1" dirty="0">
              <a:solidFill>
                <a:srgbClr val="40623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02577"/>
              </p:ext>
            </p:extLst>
          </p:nvPr>
        </p:nvGraphicFramePr>
        <p:xfrm>
          <a:off x="1163781" y="1350035"/>
          <a:ext cx="9870209" cy="4671244"/>
        </p:xfrm>
        <a:graphic>
          <a:graphicData uri="http://schemas.openxmlformats.org/drawingml/2006/table">
            <a:tbl>
              <a:tblPr firstRow="1" bandRow="1"/>
              <a:tblGrid>
                <a:gridCol w="193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9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466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4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4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명세서</a:t>
                      </a:r>
                    </a:p>
                  </a:txBody>
                  <a:tcPr marL="81038" marR="81038" marT="40519" marB="4051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68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</a:t>
                      </a:r>
                      <a:endParaRPr lang="ko-KR" altLang="en-US" sz="11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038" marR="81038" marT="40519" marB="4051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100" kern="120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레시피</a:t>
                      </a:r>
                      <a:endParaRPr lang="en-US" altLang="ko-KR" sz="1100" kern="1200" dirty="0" smtClean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81038" marR="81038" marT="40519" marB="4051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0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목적</a:t>
                      </a:r>
                      <a:endParaRPr lang="ko-KR" altLang="en-US" sz="11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038" marR="81038" marT="40519" marB="4051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사용자가 다양한 레시피를 탐색하고 활용한다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100" kern="1200" dirty="0">
                        <a:solidFill>
                          <a:srgbClr val="3A3838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81038" marR="81038" marT="40519" marB="4051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68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1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</a:t>
                      </a:r>
                      <a:r>
                        <a:rPr lang="ko-KR" altLang="en-US" sz="11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액터</a:t>
                      </a:r>
                      <a:endParaRPr lang="ko-KR" altLang="en-US" sz="11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038" marR="81038" marT="40519" marB="4051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  <a:endParaRPr lang="ko-KR" altLang="en-US" sz="11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038" marR="81038" marT="40519" marB="4051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8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사전 조건</a:t>
                      </a:r>
                      <a:endParaRPr lang="ko-KR" altLang="en-US" sz="11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038" marR="81038" marT="40519" marB="4051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레시피 섹션에 접근할 수 있어야 한다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</a:txBody>
                  <a:tcPr marL="81038" marR="81038" marT="40519" marB="4051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93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기본 </a:t>
                      </a:r>
                      <a:r>
                        <a:rPr lang="ko-KR" altLang="en-US" sz="11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흐름</a:t>
                      </a:r>
                    </a:p>
                  </a:txBody>
                  <a:tcPr marL="81038" marR="81038" marT="40519" marB="4051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사용자가 레시피 메뉴를 선택한다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시스템은 사용자에게 레시피 카테고리와 검색 옵션을 제공한다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사용자는 카테고리를 선택하거나 키워드로 레시피를 검색한다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시스템은 사용자의 선택 및 검색 조건에 맞는 레시피 목록을 제시한다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  <a:cs typeface="+mn-cs"/>
                        </a:rPr>
                        <a:t>사용자는</a:t>
                      </a: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 관심 있는 레시피를 선택하여 상세 정보를 볼 수 있다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시스템은 사용자의 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"</a:t>
                      </a: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나의 재료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" </a:t>
                      </a: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목록과 레시피의 재료 목록을 비교한다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시스템은 보유 중인 재료와 부족한 재료를 사용자에게 표시한다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algn="l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사용자는 부족한 재료 목록을 바탕으로 쇼핑 리스트를 작성하거나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가지고 있는 재료로 다른 레시피를 검색할 수 있다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+mn-lt"/>
                          <a:ea typeface="맑은 고딕"/>
                        </a:rPr>
                        <a:t>.</a:t>
                      </a:r>
                      <a:endParaRPr lang="en-US" altLang="ko-KR" sz="11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038" marR="81038" marT="40519" marB="4051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68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사후 조건</a:t>
                      </a:r>
                      <a:endParaRPr lang="ko-KR" altLang="en-US" sz="11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038" marR="81038" marT="40519" marB="4051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1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사용자는 레시피 정보를 얻는다</a:t>
                      </a: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1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038" marR="81038" marT="40519" marB="4051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68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1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기타 요구사항</a:t>
                      </a:r>
                    </a:p>
                  </a:txBody>
                  <a:tcPr marL="81038" marR="81038" marT="40519" marB="4051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20000"/>
                        <a:lumOff val="8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100" kern="1200" dirty="0" smtClean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ko-KR" altLang="en-US" sz="11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038" marR="81038" marT="40519" marB="40519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12336C-0231-4A12-B79E-CD8DF95C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25D879-759E-84F5-82ED-0415E30B67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2A8C9-8128-6058-E119-4AF64608D3BA}"/>
              </a:ext>
            </a:extLst>
          </p:cNvPr>
          <p:cNvSpPr txBox="1"/>
          <p:nvPr/>
        </p:nvSpPr>
        <p:spPr>
          <a:xfrm>
            <a:off x="4551613" y="2339217"/>
            <a:ext cx="3308919" cy="393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600" b="1" dirty="0" smtClean="0">
                <a:solidFill>
                  <a:schemeClr val="bg1"/>
                </a:solidFill>
              </a:rPr>
              <a:t>-</a:t>
            </a:r>
            <a:r>
              <a:rPr lang="ko-KR" altLang="en-US" sz="9600" b="1" dirty="0">
                <a:solidFill>
                  <a:schemeClr val="bg1"/>
                </a:solidFill>
              </a:rPr>
              <a:t>끝</a:t>
            </a:r>
            <a:r>
              <a:rPr lang="en-US" altLang="ko-KR" sz="9600" b="1" dirty="0" smtClean="0">
                <a:solidFill>
                  <a:schemeClr val="bg1"/>
                </a:solidFill>
              </a:rPr>
              <a:t>-</a:t>
            </a:r>
            <a:r>
              <a:rPr lang="en-US" altLang="ko-KR" sz="9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9600" b="1" dirty="0">
                <a:solidFill>
                  <a:schemeClr val="bg1"/>
                </a:solidFill>
              </a:rPr>
              <a:t/>
            </a:r>
            <a:br>
              <a:rPr lang="en-US" altLang="ko-KR" sz="9600" b="1" dirty="0">
                <a:solidFill>
                  <a:schemeClr val="bg1"/>
                </a:solidFill>
              </a:rPr>
            </a:b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식물을 든 펼친 손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570951" y="3183733"/>
            <a:ext cx="218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 smtClean="0">
                <a:solidFill>
                  <a:schemeClr val="bg1"/>
                </a:solidFill>
                <a:latin typeface="+mn-ea"/>
              </a:rPr>
              <a:t>소개</a:t>
            </a:r>
            <a:endParaRPr lang="ko-KR" altLang="en-US" sz="7200" spc="-3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8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290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소개</a:t>
            </a:r>
            <a:endParaRPr lang="ko-KR" altLang="en-US" sz="2800" spc="-15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86635" y="208076"/>
            <a:ext cx="8977745" cy="755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Zero Waste: </a:t>
            </a:r>
            <a:r>
              <a:rPr lang="ko-KR" altLang="en-US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가능한 생활을 위한 당신의 선택</a:t>
            </a:r>
            <a:endParaRPr lang="en-US" altLang="ko-KR" sz="25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목적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식품 낭비 감소와 환경 보호를 위한 개인 맞춤형 재료 관리 및 레시피 추천 앱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핵심 기능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관리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사용자의 냉장고에 있는 재료를 쉽게 입력하고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유통 기한을 추적하여 재료의 낭비를 방지합니다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맞춤 레시피 추천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사용자가 입력한 재료를 바탕으로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가능한 레시피를 제안하여 남은 재료를 최대한 활용할 수 있도록 돕습니다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기반 쇼핑 리스트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선택한 레시피에 필요한 부족한 재료를 자동으로 파악하여 쇼핑 리스트를 제공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불필요한 구매 방지에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환경적 영향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재료의 효율적 사용을 통해 음식물 쓰레기와 탄소 발자국을 줄이며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지구 환경 보호에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가능한 식생활을 촉진하고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경제적 절감 효과를 제공합니다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경험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직관적이고 사용자 친화적인 인터페이스를 통해 모든 연령대가 쉽게 사용할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커뮤니티 기능을 통해 사용자들이 레시피를 공유하고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 보호에 대한 인식을 함께 높일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6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그룹 성공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</a:t>
            </a:r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1548081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 smtClean="0">
                <a:solidFill>
                  <a:schemeClr val="bg1"/>
                </a:solidFill>
                <a:latin typeface="+mn-ea"/>
              </a:rPr>
              <a:t>요구사항 기술서</a:t>
            </a:r>
            <a:endParaRPr lang="ko-KR" altLang="en-US" sz="7200" spc="-3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84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요구사항 기술서</a:t>
            </a:r>
            <a:endParaRPr lang="ko-KR" altLang="en-US" sz="2800" spc="-15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34084"/>
              </p:ext>
            </p:extLst>
          </p:nvPr>
        </p:nvGraphicFramePr>
        <p:xfrm>
          <a:off x="1104313" y="1047606"/>
          <a:ext cx="9960852" cy="5279303"/>
        </p:xfrm>
        <a:graphic>
          <a:graphicData uri="http://schemas.openxmlformats.org/drawingml/2006/table">
            <a:tbl>
              <a:tblPr/>
              <a:tblGrid>
                <a:gridCol w="1635122">
                  <a:extLst>
                    <a:ext uri="{9D8B030D-6E8A-4147-A177-3AD203B41FA5}">
                      <a16:colId xmlns:a16="http://schemas.microsoft.com/office/drawing/2014/main" val="2360242518"/>
                    </a:ext>
                  </a:extLst>
                </a:gridCol>
                <a:gridCol w="1635122">
                  <a:extLst>
                    <a:ext uri="{9D8B030D-6E8A-4147-A177-3AD203B41FA5}">
                      <a16:colId xmlns:a16="http://schemas.microsoft.com/office/drawing/2014/main" val="1729003038"/>
                    </a:ext>
                  </a:extLst>
                </a:gridCol>
                <a:gridCol w="1773693">
                  <a:extLst>
                    <a:ext uri="{9D8B030D-6E8A-4147-A177-3AD203B41FA5}">
                      <a16:colId xmlns:a16="http://schemas.microsoft.com/office/drawing/2014/main" val="3040305448"/>
                    </a:ext>
                  </a:extLst>
                </a:gridCol>
                <a:gridCol w="2457303">
                  <a:extLst>
                    <a:ext uri="{9D8B030D-6E8A-4147-A177-3AD203B41FA5}">
                      <a16:colId xmlns:a16="http://schemas.microsoft.com/office/drawing/2014/main" val="3659645211"/>
                    </a:ext>
                  </a:extLst>
                </a:gridCol>
                <a:gridCol w="2459612">
                  <a:extLst>
                    <a:ext uri="{9D8B030D-6E8A-4147-A177-3AD203B41FA5}">
                      <a16:colId xmlns:a16="http://schemas.microsoft.com/office/drawing/2014/main" val="4002932460"/>
                    </a:ext>
                  </a:extLst>
                </a:gridCol>
              </a:tblGrid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중분류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소분류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26388"/>
                  </a:ext>
                </a:extLst>
              </a:tr>
              <a:tr h="225161">
                <a:tc rowSpan="20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02165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비밀번호찾기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0614"/>
                  </a:ext>
                </a:extLst>
              </a:tr>
              <a:tr h="22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12836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설정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일반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언어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테마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다양한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948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커뮤니티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009059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레시피 공유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나만의 레시피 작성 및 댓글을 이용한 다른 이용자와의 소통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0764"/>
                  </a:ext>
                </a:extLst>
              </a:tr>
              <a:tr h="22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확인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>
                          <a:solidFill>
                            <a:srgbClr val="4062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공지사항 조회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0766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나의 재료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현황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유통기한 관리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레시피 추천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유통기한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보유재료수량 </a:t>
                      </a:r>
                      <a:b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정보기반 레시피 추천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161544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재료 추가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편집 </a:t>
                      </a:r>
                      <a:b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유통기한 입력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627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홈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대시보드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다양한 통계 및 지표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다양한 정보 제공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555016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프로필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닉네임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이메일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프로필 이미지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공개정보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864390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계정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비밀번호 변경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민감정보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96760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최근 본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최근 본 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24707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쓴 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내가 쓴 글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9954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</a:t>
                      </a:r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내가 찜한 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82552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zerowaste  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잔반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필터별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나라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재료 등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레시피 검색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레시피별 부족한 재료 표시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380951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재료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7809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회원 공유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99452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소개 및 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사이트 목적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87205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문의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문의 제목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 입력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개선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건의 사항 리포트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52481"/>
                  </a:ext>
                </a:extLst>
              </a:tr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>
                          <a:solidFill>
                            <a:srgbClr val="40623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3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9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건배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231625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 err="1" smtClean="0">
                <a:solidFill>
                  <a:schemeClr val="bg1"/>
                </a:solidFill>
                <a:latin typeface="+mn-ea"/>
              </a:rPr>
              <a:t>유스케이스</a:t>
            </a:r>
            <a:endParaRPr lang="ko-KR" altLang="en-US" sz="7200" spc="-3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86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리스트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138866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13886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40623D"/>
                </a:solidFill>
                <a:latin typeface="+mj-ea"/>
                <a:ea typeface="+mj-ea"/>
              </a:rPr>
              <a:t>로그인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170650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170649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40623D"/>
                </a:solidFill>
                <a:latin typeface="+mj-ea"/>
                <a:ea typeface="+mj-ea"/>
              </a:rPr>
              <a:t>고객센터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95558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955586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40623D"/>
                </a:solidFill>
                <a:latin typeface="+mj-ea"/>
                <a:ea typeface="+mj-ea"/>
              </a:rPr>
              <a:t>커뮤니티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7922" y="3744519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374451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 err="1" smtClean="0">
                <a:solidFill>
                  <a:srgbClr val="40623D"/>
                </a:solidFill>
                <a:latin typeface="+mj-ea"/>
                <a:ea typeface="+mj-ea"/>
              </a:rPr>
              <a:t>마이페이지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452945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5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09751" y="4529456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40623D"/>
                </a:solidFill>
                <a:latin typeface="+mj-ea"/>
                <a:ea typeface="+mj-ea"/>
              </a:rPr>
              <a:t>재료 관리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531439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6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531439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 smtClean="0">
                <a:solidFill>
                  <a:srgbClr val="40623D"/>
                </a:solidFill>
                <a:latin typeface="+mj-ea"/>
                <a:ea typeface="+mj-ea"/>
              </a:rPr>
              <a:t>레시피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87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26" y="1822554"/>
            <a:ext cx="8636345" cy="33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1055</Words>
  <Application>Microsoft Office PowerPoint</Application>
  <PresentationFormat>와이드스크린</PresentationFormat>
  <Paragraphs>280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LINE Seed Sans KR Bold</vt:lpstr>
      <vt:lpstr>LINE Seed Sans KR Regular</vt:lpstr>
      <vt:lpstr>LINE Seed Sans KR Thin</vt:lpstr>
      <vt:lpstr>나눔바른고딕</vt:lpstr>
      <vt:lpstr>돋움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505</cp:lastModifiedBy>
  <cp:revision>31</cp:revision>
  <dcterms:created xsi:type="dcterms:W3CDTF">2022-10-11T03:30:09Z</dcterms:created>
  <dcterms:modified xsi:type="dcterms:W3CDTF">2024-03-14T08:58:31Z</dcterms:modified>
</cp:coreProperties>
</file>