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2" r:id="rId2"/>
    <p:sldId id="269" r:id="rId3"/>
    <p:sldId id="257" r:id="rId4"/>
    <p:sldId id="278" r:id="rId5"/>
    <p:sldId id="271" r:id="rId6"/>
    <p:sldId id="295" r:id="rId7"/>
    <p:sldId id="280" r:id="rId8"/>
    <p:sldId id="275" r:id="rId9"/>
    <p:sldId id="279" r:id="rId10"/>
    <p:sldId id="281" r:id="rId11"/>
    <p:sldId id="289" r:id="rId12"/>
    <p:sldId id="284" r:id="rId13"/>
    <p:sldId id="290" r:id="rId14"/>
    <p:sldId id="285" r:id="rId15"/>
    <p:sldId id="291" r:id="rId16"/>
    <p:sldId id="286" r:id="rId17"/>
    <p:sldId id="292" r:id="rId18"/>
    <p:sldId id="287" r:id="rId19"/>
    <p:sldId id="293" r:id="rId20"/>
    <p:sldId id="288" r:id="rId21"/>
    <p:sldId id="294" r:id="rId22"/>
    <p:sldId id="26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623D"/>
    <a:srgbClr val="FF9999"/>
    <a:srgbClr val="FFECAF"/>
    <a:srgbClr val="FF8989"/>
    <a:srgbClr val="6CC932"/>
    <a:srgbClr val="14944B"/>
    <a:srgbClr val="F2F2F2"/>
    <a:srgbClr val="E0E0E0"/>
    <a:srgbClr val="EAEAEA"/>
    <a:srgbClr val="E2E2E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4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85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E669B-82F6-413F-A53E-B4CD39A19C57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52B57-B68A-471B-9EFC-7C7B3A2BCA7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9" name="슬라이드 노트 개체 틀 8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687175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E4A35-D9ED-5683-697F-98C4488A0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886EFD-FF1F-DC87-0C61-70D65A858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830B1C-2DFB-54B8-26E1-FA15F5F9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0F4F85-DCC8-D88D-525C-157039C8A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D00CEB-FA0F-BF3A-A6EF-1875417D5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325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8D8F1-6E1C-6E82-6126-1873B4F49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AD0E44-4789-B9D3-72F3-F8EB6ED1A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B9B80B-C2E7-829D-2833-585A1B3F9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1A2889-977D-2EA5-DDB4-A0BE84C9C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CFCAE2-674A-BC11-9FD1-9F4A554D1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42A4A2-812F-13BD-6094-45D7CDFF4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70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3C37E-55C7-D0D1-6494-DD3C3C8A3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9F9CC3-ACA0-27D8-63BF-4C4604CA5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7BFA19-CFCA-9182-8290-8C958620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CDDF43-C9B3-DFCE-1334-94E6FDFDA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7C4A6F-BE62-3180-8799-557C5D829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299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CB3429-7BE9-AF29-6CEF-5D5E5178CF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8E0A5D-DDD5-95F9-7201-0A512A2D1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EB6055-36FB-598D-C512-CB7133D02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A311B8-8D4B-3735-098D-BD3565BA5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3AC7C7-3E9A-EE2A-7305-E3961512C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299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1144C-B280-14F8-A693-7D57D00AC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7B3979-EC6A-4F97-98E8-6AFCC21DB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2846DE-2359-C093-FB05-68D128B6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DA6650-2253-41FB-B6A4-F3A6B0CE3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688572-B45D-6B23-328E-C0BE49CB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475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588A6-3FA6-D999-314C-7206EC066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A979A5-B35E-50DA-566C-9390DB4CD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863CA9-AF0D-65DE-46BB-47A0CF604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12F983-38F7-3C8D-988E-C2E47D52F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F19C74-014F-473E-D5CD-BAC7B6F7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8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78E95-60A6-DBCA-E0B4-32A4D626A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3EB247-EF51-4104-A221-70C4D8588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D4D9ED-A69E-0F80-6376-1F7FB76A4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87359-70FF-6295-7A73-88B22AAF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18D6F2-D7BD-2D63-1E01-1A369E607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B9E0D7-FEA6-C3D5-ACF5-C11BA19E2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18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18135-5DBA-7115-55EA-B60106E45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80D6DD-C617-FECB-0F50-70C8FB60B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B9A6ED-99A4-2E35-E6E5-01C4F9BB0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56B0D8-62FE-825B-849E-7AE3E8706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5290AE-6472-AC71-B253-BDE583291C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0AE8C4-D1ED-3100-2C85-1EA47788E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4CD4FA-7329-4B24-C59E-8B8E24A2A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7DEFC7-0FD9-1813-F99A-35CFFF8E1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601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6FB9C-B8E3-80D6-5934-CE61E3251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8912A7-96C1-2DA6-4A30-79E161847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826D8-7B39-9DB4-4E6D-2A0B41A14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B3AC8C-7876-0CB9-B018-2EFE1F84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57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C33355-5CBA-BCAA-E610-93BF11E8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FBC0A5-09A6-9FFB-B089-C8EE8D04C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B026CF-6C7C-2CCD-78BA-BF06FBF8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63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98058D-A887-B813-6CB8-EC0A3972D4F2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C33355-5CBA-BCAA-E610-93BF11E8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FBC0A5-09A6-9FFB-B089-C8EE8D04C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B026CF-6C7C-2CCD-78BA-BF06FBF8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60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4C9A7E-B97E-9181-3CD8-B2BA01120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DAFA7A-ACE4-26A7-C8B5-F7DD980EE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75547F-D6CD-D1BE-C107-BADAD13D2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50B5CE-1853-E652-84E7-20BECC52A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DAD606-D159-CD9D-6BD7-294FF76F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317682-8358-C789-49DF-345DC794F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4897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3BFDBD-49A7-B2C5-B47D-CDE2CE773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A8BB57-B799-9F62-A01F-B1BD207C3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C7322E-975A-48D7-0022-F2F5B8DF6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6D52B-C876-46F5-A68D-273A0F2D693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29C6BC-C595-7810-5E12-47FF14B00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D7CF29-1A63-F74D-38D6-DAA932D92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00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2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936587A-2893-07A6-6E2F-44935EF920B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873956D-E7C8-391A-01B2-7D843E26A74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5B01D1-B086-7AD2-696A-751506B6B108}"/>
              </a:ext>
            </a:extLst>
          </p:cNvPr>
          <p:cNvSpPr txBox="1"/>
          <p:nvPr/>
        </p:nvSpPr>
        <p:spPr>
          <a:xfrm>
            <a:off x="3462908" y="2151727"/>
            <a:ext cx="52661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b="1" spc="-300" dirty="0">
                <a:solidFill>
                  <a:schemeClr val="bg1"/>
                </a:solidFill>
                <a:latin typeface="+mj-ea"/>
                <a:ea typeface="+mj-ea"/>
              </a:rPr>
              <a:t>Zero Waste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5B01D1-B086-7AD2-696A-751506B6B108}"/>
              </a:ext>
            </a:extLst>
          </p:cNvPr>
          <p:cNvSpPr txBox="1"/>
          <p:nvPr/>
        </p:nvSpPr>
        <p:spPr>
          <a:xfrm>
            <a:off x="4266012" y="3429000"/>
            <a:ext cx="36599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  <a:latin typeface="+mj-ea"/>
                <a:ea typeface="+mj-ea"/>
              </a:rPr>
              <a:t>food waste prevention</a:t>
            </a:r>
          </a:p>
        </p:txBody>
      </p:sp>
    </p:spTree>
    <p:extLst>
      <p:ext uri="{BB962C8B-B14F-4D97-AF65-F5344CB8AC3E}">
        <p14:creationId xmlns:p14="http://schemas.microsoft.com/office/powerpoint/2010/main" val="315691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다이어그램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로그인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368C0B-4FA5-1A4C-EADB-3942C6725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838" y="1932992"/>
            <a:ext cx="8244324" cy="318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19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명세서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로그인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E716545-DAC4-A697-6C02-780DA3DBD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575392"/>
              </p:ext>
            </p:extLst>
          </p:nvPr>
        </p:nvGraphicFramePr>
        <p:xfrm>
          <a:off x="938117" y="1139006"/>
          <a:ext cx="10315766" cy="4998103"/>
        </p:xfrm>
        <a:graphic>
          <a:graphicData uri="http://schemas.openxmlformats.org/drawingml/2006/table">
            <a:tbl>
              <a:tblPr/>
              <a:tblGrid>
                <a:gridCol w="1631258">
                  <a:extLst>
                    <a:ext uri="{9D8B030D-6E8A-4147-A177-3AD203B41FA5}">
                      <a16:colId xmlns:a16="http://schemas.microsoft.com/office/drawing/2014/main" val="2397218913"/>
                    </a:ext>
                  </a:extLst>
                </a:gridCol>
                <a:gridCol w="8684508">
                  <a:extLst>
                    <a:ext uri="{9D8B030D-6E8A-4147-A177-3AD203B41FA5}">
                      <a16:colId xmlns:a16="http://schemas.microsoft.com/office/drawing/2014/main" val="4132428498"/>
                    </a:ext>
                  </a:extLst>
                </a:gridCol>
              </a:tblGrid>
              <a:tr h="524997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명세서</a:t>
                      </a:r>
                    </a:p>
                  </a:txBody>
                  <a:tcPr marL="95215" marR="95215" marT="47607" marB="47607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016836"/>
                  </a:ext>
                </a:extLst>
              </a:tr>
              <a:tr h="373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로그인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084518"/>
                  </a:ext>
                </a:extLst>
              </a:tr>
              <a:tr h="373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개요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시스템에 안전하게 접속하도록 인증한다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482721"/>
                  </a:ext>
                </a:extLst>
              </a:tr>
              <a:tr h="373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</a:t>
                      </a:r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액터</a:t>
                      </a:r>
                      <a:endParaRPr lang="ko-KR" alt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066475"/>
                  </a:ext>
                </a:extLst>
              </a:tr>
              <a:tr h="373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 조건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회원가입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989038"/>
                  </a:ext>
                </a:extLst>
              </a:tr>
              <a:tr h="223177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흐름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로그인 페이지에서 아이디와 비밀번호를 입력한다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2. “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로그인” 버튼을 클릭하여 인증이 성공하면 사용자는 홈페이지로 이동된다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인증에 실패하면 시스템은 오류 메시지를 표시하고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사용자에게 다시 로그인을 시도하도록 요청한다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b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※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사용자가 아이디나 비밀번호를 잊었을 경우 아이디 또는 비밀번호 찾기 프로세스를 진행한다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※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회원이 아닌 사람은 회원가입 버튼을 통해 회원가입 페이지로 이동한다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743411"/>
                  </a:ext>
                </a:extLst>
              </a:tr>
              <a:tr h="373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사후 조건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로그인이 완료되면 홈페이지의 메인 화면으로 이동한다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7347375"/>
                  </a:ext>
                </a:extLst>
              </a:tr>
              <a:tr h="373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요구사항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8581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148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다이어그램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고객센터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sz="2800" b="1" spc="-150" dirty="0"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D0B0AA-F984-8B60-EF8F-3D43EA67D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826" y="1238710"/>
            <a:ext cx="7812347" cy="462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8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명세서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고객센터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09A6B6D-4F83-AF45-C7B1-D61BA03C2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971637"/>
              </p:ext>
            </p:extLst>
          </p:nvPr>
        </p:nvGraphicFramePr>
        <p:xfrm>
          <a:off x="1190231" y="1307783"/>
          <a:ext cx="9811537" cy="4821825"/>
        </p:xfrm>
        <a:graphic>
          <a:graphicData uri="http://schemas.openxmlformats.org/drawingml/2006/table">
            <a:tbl>
              <a:tblPr/>
              <a:tblGrid>
                <a:gridCol w="1551522">
                  <a:extLst>
                    <a:ext uri="{9D8B030D-6E8A-4147-A177-3AD203B41FA5}">
                      <a16:colId xmlns:a16="http://schemas.microsoft.com/office/drawing/2014/main" val="2397218913"/>
                    </a:ext>
                  </a:extLst>
                </a:gridCol>
                <a:gridCol w="8260015">
                  <a:extLst>
                    <a:ext uri="{9D8B030D-6E8A-4147-A177-3AD203B41FA5}">
                      <a16:colId xmlns:a16="http://schemas.microsoft.com/office/drawing/2014/main" val="4132428498"/>
                    </a:ext>
                  </a:extLst>
                </a:gridCol>
              </a:tblGrid>
              <a:tr h="530042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명세서</a:t>
                      </a:r>
                    </a:p>
                  </a:txBody>
                  <a:tcPr marL="96130" marR="96130" marT="48065" marB="48065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016836"/>
                  </a:ext>
                </a:extLst>
              </a:tr>
              <a:tr h="37714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고객센터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084518"/>
                  </a:ext>
                </a:extLst>
              </a:tr>
              <a:tr h="37714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개요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도움을 받거나 문의를 할 수 있는 채널을 제공한다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482721"/>
                  </a:ext>
                </a:extLst>
              </a:tr>
              <a:tr h="37714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</a:t>
                      </a:r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액터</a:t>
                      </a:r>
                      <a:endParaRPr lang="ko-KR" alt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066475"/>
                  </a:ext>
                </a:extLst>
              </a:tr>
              <a:tr h="37714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 조건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로그인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989038"/>
                  </a:ext>
                </a:extLst>
              </a:tr>
              <a:tr h="202891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흐름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사용자가 고객센터 페이지에  접근한다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간단한 고객센터 사용법을 알 수 있다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자주 묻는 질문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(FAQ),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문의하기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피드백 등의 옵션을 사용할 수 있다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4.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 사항이나 웹 실행 시 버그나 개선사항을 발견하면 사용자는 문의 양식을 작성하고 제출한다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743411"/>
                  </a:ext>
                </a:extLst>
              </a:tr>
              <a:tr h="37714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사후 조건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사용자의 문의는 시스템에 기록되며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담당자가 후속 조치를 취한다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277287"/>
                  </a:ext>
                </a:extLst>
              </a:tr>
              <a:tr h="37714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요구사항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6462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441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다이어그램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커뮤니티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DF9FE8-938C-3FDB-7D20-9D5A668CA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132" y="1790699"/>
            <a:ext cx="8691735" cy="391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95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명세서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커뮤니티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D887D86-3CBA-E043-2228-0EB02C1A0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581299"/>
              </p:ext>
            </p:extLst>
          </p:nvPr>
        </p:nvGraphicFramePr>
        <p:xfrm>
          <a:off x="1223553" y="1057881"/>
          <a:ext cx="9744893" cy="5376228"/>
        </p:xfrm>
        <a:graphic>
          <a:graphicData uri="http://schemas.openxmlformats.org/drawingml/2006/table">
            <a:tbl>
              <a:tblPr/>
              <a:tblGrid>
                <a:gridCol w="1540984">
                  <a:extLst>
                    <a:ext uri="{9D8B030D-6E8A-4147-A177-3AD203B41FA5}">
                      <a16:colId xmlns:a16="http://schemas.microsoft.com/office/drawing/2014/main" val="2397218913"/>
                    </a:ext>
                  </a:extLst>
                </a:gridCol>
                <a:gridCol w="8203909">
                  <a:extLst>
                    <a:ext uri="{9D8B030D-6E8A-4147-A177-3AD203B41FA5}">
                      <a16:colId xmlns:a16="http://schemas.microsoft.com/office/drawing/2014/main" val="4132428498"/>
                    </a:ext>
                  </a:extLst>
                </a:gridCol>
              </a:tblGrid>
              <a:tr h="492118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명세서</a:t>
                      </a:r>
                    </a:p>
                  </a:txBody>
                  <a:tcPr marL="89252" marR="89252" marT="44626" marB="44626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016836"/>
                  </a:ext>
                </a:extLst>
              </a:tr>
              <a:tr h="35016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</a:t>
                      </a: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kern="1200" dirty="0">
                          <a:solidFill>
                            <a:srgbClr val="40623D"/>
                          </a:solidFill>
                          <a:latin typeface="맑은 고딕"/>
                          <a:ea typeface="맑은 고딕"/>
                        </a:rPr>
                        <a:t>커뮤니티</a:t>
                      </a: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084518"/>
                  </a:ext>
                </a:extLst>
              </a:tr>
              <a:tr h="35016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개요</a:t>
                      </a: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사용자들이 레시피를 공유하고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서로 평가할 수 있게 한다</a:t>
                      </a: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482721"/>
                  </a:ext>
                </a:extLst>
              </a:tr>
              <a:tr h="35016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</a:t>
                      </a:r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액터</a:t>
                      </a:r>
                      <a:endParaRPr lang="ko-KR" alt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</a:t>
                      </a: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066475"/>
                  </a:ext>
                </a:extLst>
              </a:tr>
              <a:tr h="35016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 조건</a:t>
                      </a: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로그인</a:t>
                      </a: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989038"/>
                  </a:ext>
                </a:extLst>
              </a:tr>
              <a:tr h="27167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흐름</a:t>
                      </a: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커뮤니티 섹션에 접근한다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공지사항을 확인한다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필터를 이용해 게시글을 검색할 수 있다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4.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게시글을 읽거나 새로운 게시글을 작성한다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5.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</a:t>
                      </a:r>
                      <a:r>
                        <a:rPr lang="ko-KR" altLang="en-US" sz="1400" b="0" i="0" u="none" strike="noStrike" dirty="0" err="1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게시글에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댓글을 달거나 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좋아요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누를 수 있다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※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사용자가 부적절한 내용을 발견할 경우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"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신고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기능을 사용하여 관리자에게 알린다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743411"/>
                  </a:ext>
                </a:extLst>
              </a:tr>
              <a:tr h="35016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사후 조건</a:t>
                      </a: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사용자의 활동이 커뮤니티에 기록되고 다른 사용자와 공유된다</a:t>
                      </a:r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277287"/>
                  </a:ext>
                </a:extLst>
              </a:tr>
              <a:tr h="35016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요구사항</a:t>
                      </a: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</a:t>
                      </a: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487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229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607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다이어그램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마이페이지</a:t>
            </a:r>
            <a:endParaRPr lang="ko-KR" altLang="en-US" sz="2800" b="1" spc="-150" dirty="0"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CC7E13-439B-CD35-374A-CF2B048B6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019" y="1471612"/>
            <a:ext cx="9106246" cy="428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80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명세서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마이페이지</a:t>
            </a:r>
            <a:endParaRPr lang="ko-KR" altLang="en-US" sz="2800" b="1" spc="-150" dirty="0"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0685AAB-95AC-3852-DA97-1779E9B80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428722"/>
              </p:ext>
            </p:extLst>
          </p:nvPr>
        </p:nvGraphicFramePr>
        <p:xfrm>
          <a:off x="899703" y="1076931"/>
          <a:ext cx="10392594" cy="5440043"/>
        </p:xfrm>
        <a:graphic>
          <a:graphicData uri="http://schemas.openxmlformats.org/drawingml/2006/table">
            <a:tbl>
              <a:tblPr/>
              <a:tblGrid>
                <a:gridCol w="1643407">
                  <a:extLst>
                    <a:ext uri="{9D8B030D-6E8A-4147-A177-3AD203B41FA5}">
                      <a16:colId xmlns:a16="http://schemas.microsoft.com/office/drawing/2014/main" val="2397218913"/>
                    </a:ext>
                  </a:extLst>
                </a:gridCol>
                <a:gridCol w="8749187">
                  <a:extLst>
                    <a:ext uri="{9D8B030D-6E8A-4147-A177-3AD203B41FA5}">
                      <a16:colId xmlns:a16="http://schemas.microsoft.com/office/drawing/2014/main" val="4132428498"/>
                    </a:ext>
                  </a:extLst>
                </a:gridCol>
              </a:tblGrid>
              <a:tr h="504185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명세서</a:t>
                      </a:r>
                    </a:p>
                  </a:txBody>
                  <a:tcPr marL="116350" marR="116350" marT="58175" marB="58175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016836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마이페이지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084518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개요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개인 정보 및 계정 설정을 관리한다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482721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</a:t>
                      </a:r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액터</a:t>
                      </a:r>
                      <a:endParaRPr lang="ko-KR" alt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066475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 조건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로그인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989038"/>
                  </a:ext>
                </a:extLst>
              </a:tr>
              <a:tr h="140590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흐름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rtl="0" fontAlgn="ctr">
                        <a:buNone/>
                      </a:pP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프로필 설정으로 이동하여 프로필 정보를 변경한다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342900" indent="-342900" algn="l" rtl="0" fontAlgn="ctr">
                        <a:buAutoNum type="arabicPeriod"/>
                      </a:pPr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계정 설정으로 이동하여 비밀번호를 입력하고 계정 정보를 변경한다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회원 탈퇴로 이동하여 비밀번호를 입력하고 “회원탈퇴” 버튼을 눌러 회원탈퇴를 완료한다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4. My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레시피로 이동하여 즐겨찾기 했던 레시피들을 볼 수 있다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5.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레시피마다 </a:t>
                      </a:r>
                      <a:r>
                        <a:rPr lang="ko-KR" altLang="en-US" sz="1400" b="0" i="0" u="none" strike="noStrike" dirty="0" err="1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즐겨찾기를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해제할 수 있으며 즐겨찾기 해제를 통해 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 리스트에서 제거할 수 있다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6.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 봤던 레시피를 통해 내가 봤던 레시피들을 한 번에 볼 수 있다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743411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사후 조건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변경된 정보가 시스템에 저장되고 적용된다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277287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요구사항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로그인하지 않은 회원은 마이페이지 아이콘을 클릭하면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페이지로 이동된다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862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142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다이어그램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나의 재료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43E194-2FDE-152F-3B8B-600C392A4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143" y="1672661"/>
            <a:ext cx="7806914" cy="381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2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명세서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나의 재료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88251D9-F688-919E-20D5-9CE8559FC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689446"/>
              </p:ext>
            </p:extLst>
          </p:nvPr>
        </p:nvGraphicFramePr>
        <p:xfrm>
          <a:off x="899703" y="1543656"/>
          <a:ext cx="10392594" cy="4159883"/>
        </p:xfrm>
        <a:graphic>
          <a:graphicData uri="http://schemas.openxmlformats.org/drawingml/2006/table">
            <a:tbl>
              <a:tblPr/>
              <a:tblGrid>
                <a:gridCol w="1643407">
                  <a:extLst>
                    <a:ext uri="{9D8B030D-6E8A-4147-A177-3AD203B41FA5}">
                      <a16:colId xmlns:a16="http://schemas.microsoft.com/office/drawing/2014/main" val="2397218913"/>
                    </a:ext>
                  </a:extLst>
                </a:gridCol>
                <a:gridCol w="8749187">
                  <a:extLst>
                    <a:ext uri="{9D8B030D-6E8A-4147-A177-3AD203B41FA5}">
                      <a16:colId xmlns:a16="http://schemas.microsoft.com/office/drawing/2014/main" val="4132428498"/>
                    </a:ext>
                  </a:extLst>
                </a:gridCol>
              </a:tblGrid>
              <a:tr h="504185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명세서</a:t>
                      </a:r>
                    </a:p>
                  </a:txBody>
                  <a:tcPr marL="116350" marR="116350" marT="58175" marB="58175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016836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나의 재료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084518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개요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자신의 재료 목록을 관리한다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482721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</a:t>
                      </a:r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액터</a:t>
                      </a:r>
                      <a:endParaRPr lang="ko-KR" alt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066475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 조건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사용자는 로그인 상태여야 하며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"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재료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섹션에 접근할 수 있어야 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989038"/>
                  </a:ext>
                </a:extLst>
              </a:tr>
              <a:tr h="140590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흐름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재료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섹션에 접근한다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재료를 입력한 후 “추가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버튼을 눌러 재료 현황에 재료를 추가한다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입력한 재료를 “재료 현황“ 섹션에서 편집한다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743411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사후 조건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변경된 재료 목록이 저장된다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277287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요구사항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862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06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06B40C0D-BBC7-2447-7C49-E5BD01D1D616}"/>
              </a:ext>
            </a:extLst>
          </p:cNvPr>
          <p:cNvGrpSpPr/>
          <p:nvPr/>
        </p:nvGrpSpPr>
        <p:grpSpPr>
          <a:xfrm>
            <a:off x="334537" y="292343"/>
            <a:ext cx="4710896" cy="951841"/>
            <a:chOff x="334537" y="267629"/>
            <a:chExt cx="2446764" cy="494371"/>
          </a:xfrm>
          <a:solidFill>
            <a:srgbClr val="40623D"/>
          </a:solidFill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6586FA49-566D-C66F-3819-8DDF01DB2CD9}"/>
                </a:ext>
              </a:extLst>
            </p:cNvPr>
            <p:cNvSpPr/>
            <p:nvPr/>
          </p:nvSpPr>
          <p:spPr>
            <a:xfrm>
              <a:off x="334537" y="267629"/>
              <a:ext cx="2446764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EF9497F-A6F0-6184-411F-AB524AB803D4}"/>
                </a:ext>
              </a:extLst>
            </p:cNvPr>
            <p:cNvSpPr txBox="1"/>
            <p:nvPr/>
          </p:nvSpPr>
          <p:spPr>
            <a:xfrm>
              <a:off x="579864" y="316312"/>
              <a:ext cx="628760" cy="367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4000" b="1" dirty="0">
                  <a:solidFill>
                    <a:schemeClr val="bg1"/>
                  </a:solidFill>
                  <a:latin typeface="+mj-ea"/>
                  <a:ea typeface="+mj-ea"/>
                </a:rPr>
                <a:t>목차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03260BC-3729-2F4D-E545-F2E7DD42DD5B}"/>
                </a:ext>
              </a:extLst>
            </p:cNvPr>
            <p:cNvSpPr txBox="1"/>
            <p:nvPr/>
          </p:nvSpPr>
          <p:spPr>
            <a:xfrm>
              <a:off x="1414612" y="476166"/>
              <a:ext cx="1155779" cy="20781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</a:rPr>
                <a:t>table of contents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527776" y="2709392"/>
            <a:ext cx="7745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0" dirty="0">
                <a:solidFill>
                  <a:srgbClr val="40623D"/>
                </a:solidFill>
                <a:latin typeface="+mj-ea"/>
                <a:ea typeface="+mj-ea"/>
              </a:rPr>
              <a:t>1</a:t>
            </a:r>
            <a:endParaRPr lang="ko-KR" altLang="en-US" sz="80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8A1622-C3F5-B6D3-7E3A-68D90D36621C}"/>
              </a:ext>
            </a:extLst>
          </p:cNvPr>
          <p:cNvSpPr txBox="1"/>
          <p:nvPr/>
        </p:nvSpPr>
        <p:spPr>
          <a:xfrm>
            <a:off x="1145451" y="352133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40623D"/>
                </a:solidFill>
                <a:latin typeface="+mn-ea"/>
              </a:rPr>
              <a:t>소개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3760468" y="2709392"/>
            <a:ext cx="7745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0" dirty="0">
                <a:solidFill>
                  <a:srgbClr val="40623D"/>
                </a:solidFill>
                <a:latin typeface="+mj-ea"/>
                <a:ea typeface="+mj-ea"/>
              </a:rPr>
              <a:t>2</a:t>
            </a:r>
            <a:endParaRPr lang="ko-KR" altLang="en-US" sz="80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8A1622-C3F5-B6D3-7E3A-68D90D36621C}"/>
              </a:ext>
            </a:extLst>
          </p:cNvPr>
          <p:cNvSpPr txBox="1"/>
          <p:nvPr/>
        </p:nvSpPr>
        <p:spPr>
          <a:xfrm>
            <a:off x="4378143" y="3521334"/>
            <a:ext cx="31935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40623D"/>
                </a:solidFill>
                <a:latin typeface="+mn-ea"/>
              </a:rPr>
              <a:t>요구사항 기술서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8430090" y="2709392"/>
            <a:ext cx="7745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0" dirty="0">
                <a:solidFill>
                  <a:srgbClr val="40623D"/>
                </a:solidFill>
                <a:latin typeface="+mj-ea"/>
                <a:ea typeface="+mj-ea"/>
              </a:rPr>
              <a:t>3</a:t>
            </a:r>
            <a:endParaRPr lang="ko-KR" altLang="en-US" sz="80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8A1622-C3F5-B6D3-7E3A-68D90D36621C}"/>
              </a:ext>
            </a:extLst>
          </p:cNvPr>
          <p:cNvSpPr txBox="1"/>
          <p:nvPr/>
        </p:nvSpPr>
        <p:spPr>
          <a:xfrm>
            <a:off x="9047765" y="3521334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>
                <a:solidFill>
                  <a:srgbClr val="40623D"/>
                </a:solidFill>
                <a:latin typeface="+mn-ea"/>
              </a:rPr>
              <a:t>유스케이스</a:t>
            </a:r>
            <a:endParaRPr lang="ko-KR" altLang="en-US" sz="3200" b="1" dirty="0">
              <a:solidFill>
                <a:srgbClr val="40623D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934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다이어그램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레시피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76B22F-D79D-3F22-9FBA-561DFCC2F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49" y="1909762"/>
            <a:ext cx="9365667" cy="379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80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명세서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레시피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009BA9D-0AC8-0C07-5E53-33673A917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23264"/>
              </p:ext>
            </p:extLst>
          </p:nvPr>
        </p:nvGraphicFramePr>
        <p:xfrm>
          <a:off x="324501" y="1122431"/>
          <a:ext cx="11542998" cy="5160824"/>
        </p:xfrm>
        <a:graphic>
          <a:graphicData uri="http://schemas.openxmlformats.org/drawingml/2006/table">
            <a:tbl>
              <a:tblPr/>
              <a:tblGrid>
                <a:gridCol w="1825321">
                  <a:extLst>
                    <a:ext uri="{9D8B030D-6E8A-4147-A177-3AD203B41FA5}">
                      <a16:colId xmlns:a16="http://schemas.microsoft.com/office/drawing/2014/main" val="2397218913"/>
                    </a:ext>
                  </a:extLst>
                </a:gridCol>
                <a:gridCol w="9717677">
                  <a:extLst>
                    <a:ext uri="{9D8B030D-6E8A-4147-A177-3AD203B41FA5}">
                      <a16:colId xmlns:a16="http://schemas.microsoft.com/office/drawing/2014/main" val="4132428498"/>
                    </a:ext>
                  </a:extLst>
                </a:gridCol>
              </a:tblGrid>
              <a:tr h="384928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명세서</a:t>
                      </a:r>
                    </a:p>
                  </a:txBody>
                  <a:tcPr marL="94662" marR="94662" marT="47331" marB="47331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016836"/>
                  </a:ext>
                </a:extLst>
              </a:tr>
              <a:tr h="2738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레시피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084518"/>
                  </a:ext>
                </a:extLst>
              </a:tr>
              <a:tr h="2738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개요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다양한 레시피를 탐색하고 활용한다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482721"/>
                  </a:ext>
                </a:extLst>
              </a:tr>
              <a:tr h="2738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</a:t>
                      </a:r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액터</a:t>
                      </a:r>
                      <a:endParaRPr lang="ko-KR" alt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066475"/>
                  </a:ext>
                </a:extLst>
              </a:tr>
              <a:tr h="2738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 조건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레시피 섹션에 접근할 수 있어야 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989038"/>
                  </a:ext>
                </a:extLst>
              </a:tr>
              <a:tr h="311801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흐름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레시피 카테고리와 검색 옵션을 이용해 레시피를 검색한다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시스템은 사용자의 선택 및 검색 조건에 맞는 레시피 목록을 제시한다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관심 있는 레시피를 선택하여 상세 정보를 볼 수 있다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4.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시스템은 사용자의 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재료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목록과 레시피의 재료 목록을 비교한다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5.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시스템은 보유 중인 재료와 부족한 재료를 사용자에게 표시한다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6.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부족한 재료 목록을 바탕으로 쇼핑 리스트를 작성하거나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가지고 있는 재료로 다른 레시피를 검색할 수 있다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743411"/>
                  </a:ext>
                </a:extLst>
              </a:tr>
              <a:tr h="2738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사후 조건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사용자는 레시피 정보를 얻는다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277287"/>
                  </a:ext>
                </a:extLst>
              </a:tr>
              <a:tr h="2738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요구사항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862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661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312336C-0231-4A12-B79E-CD8DF95C4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825D879-759E-84F5-82ED-0415E30B67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2A8C9-8128-6058-E119-4AF64608D3BA}"/>
              </a:ext>
            </a:extLst>
          </p:cNvPr>
          <p:cNvSpPr txBox="1"/>
          <p:nvPr/>
        </p:nvSpPr>
        <p:spPr>
          <a:xfrm>
            <a:off x="3002187" y="2508010"/>
            <a:ext cx="6187625" cy="1841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9600" b="1" dirty="0">
                <a:solidFill>
                  <a:schemeClr val="bg1"/>
                </a:solidFill>
              </a:rPr>
              <a:t>-</a:t>
            </a:r>
            <a:r>
              <a:rPr lang="ko-KR" altLang="en-US" sz="9600" b="1" dirty="0">
                <a:solidFill>
                  <a:schemeClr val="bg1"/>
                </a:solidFill>
              </a:rPr>
              <a:t>끝</a:t>
            </a:r>
            <a:r>
              <a:rPr lang="en-US" altLang="ko-KR" sz="9600" b="1" dirty="0">
                <a:solidFill>
                  <a:schemeClr val="bg1"/>
                </a:solidFill>
              </a:rPr>
              <a:t>- 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8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2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식물을 든 펼친 손 단색으로 채워진">
            <a:extLst>
              <a:ext uri="{FF2B5EF4-FFF2-40B4-BE49-F238E27FC236}">
                <a16:creationId xmlns:a16="http://schemas.microsoft.com/office/drawing/2014/main" id="{E8592E9E-5ACA-0CD6-97FC-000CA6108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17477" y="1850471"/>
            <a:ext cx="3332714" cy="3332714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AFE25EE5-6F0D-E188-3E14-1DAB3E25E22D}"/>
              </a:ext>
            </a:extLst>
          </p:cNvPr>
          <p:cNvSpPr/>
          <p:nvPr/>
        </p:nvSpPr>
        <p:spPr>
          <a:xfrm>
            <a:off x="6464300" y="1443252"/>
            <a:ext cx="3971491" cy="3971491"/>
          </a:xfrm>
          <a:prstGeom prst="ellipse">
            <a:avLst/>
          </a:prstGeom>
          <a:noFill/>
          <a:ln w="31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BE02D3-3F7F-AA7C-492F-159EDFDE726A}"/>
              </a:ext>
            </a:extLst>
          </p:cNvPr>
          <p:cNvSpPr txBox="1"/>
          <p:nvPr/>
        </p:nvSpPr>
        <p:spPr>
          <a:xfrm>
            <a:off x="639826" y="1983404"/>
            <a:ext cx="27286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  <a:latin typeface="+mj-ea"/>
                <a:ea typeface="+mj-ea"/>
              </a:rPr>
              <a:t>Part 1</a:t>
            </a:r>
            <a:endParaRPr lang="ko-KR" altLang="en-US" sz="7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ABD1D1-614C-EA3E-E939-89059616B79A}"/>
              </a:ext>
            </a:extLst>
          </p:cNvPr>
          <p:cNvSpPr txBox="1"/>
          <p:nvPr/>
        </p:nvSpPr>
        <p:spPr>
          <a:xfrm>
            <a:off x="2570951" y="3183733"/>
            <a:ext cx="2180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spc="-300" dirty="0">
                <a:solidFill>
                  <a:schemeClr val="bg1"/>
                </a:solidFill>
                <a:latin typeface="+mn-ea"/>
              </a:rPr>
              <a:t>소개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919855" y="6266873"/>
            <a:ext cx="2272145" cy="591127"/>
          </a:xfrm>
          <a:prstGeom prst="rect">
            <a:avLst/>
          </a:prstGeom>
          <a:solidFill>
            <a:srgbClr val="406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82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607127" y="1343814"/>
            <a:ext cx="8977745" cy="4170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endParaRPr lang="en-US" altLang="ko-KR" sz="2000" b="1" dirty="0">
              <a:solidFill>
                <a:srgbClr val="40623D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lvl="0" algn="ctr"/>
            <a:r>
              <a:rPr lang="en-US" altLang="ko-KR" sz="2500" b="1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Zero Waste: </a:t>
            </a:r>
            <a:r>
              <a:rPr lang="ko-KR" altLang="en-US" sz="2500" b="1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지속 가능한 생활을 위한 당신의 선택</a:t>
            </a:r>
            <a:endParaRPr lang="en-US" altLang="ko-KR" sz="2500" b="1" dirty="0">
              <a:solidFill>
                <a:srgbClr val="40623D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lvl="0"/>
            <a:endParaRPr lang="en-US" altLang="ko-KR" sz="2000" b="1" dirty="0">
              <a:solidFill>
                <a:srgbClr val="40623D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ko-KR" altLang="en-US" sz="2000" b="1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환경적 영향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재료의 효율적 사용을 통해 음식물 쓰레기와 탄소 발자국을 줄이며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지구 환경 보호에 기여합니다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지속 가능한 식생활을 촉진하고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경제적 절감 효과를 제공합니다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endParaRPr lang="en-US" altLang="ko-KR" sz="2000" b="1" dirty="0">
              <a:solidFill>
                <a:srgbClr val="40623D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ko-KR" altLang="en-US" sz="2000" b="1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사용자 경험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직관적이고 사용자 친화적인 인터페이스를 통해 모든 연령대가 쉽게 사용할 수 있습니다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커뮤니티 기능을 통해 사용자들이 레시피를 공유하고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환경 보호에 대한 인식을 함께 높일 수 있습니다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9E463BF-95AB-69BD-9AD1-DE13917E0FE7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F576B4C6-C487-7ACF-8602-05A4B9A16C70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AC180C9-E08D-1661-1956-BE100A4B0368}"/>
                </a:ext>
              </a:extLst>
            </p:cNvPr>
            <p:cNvSpPr txBox="1"/>
            <p:nvPr/>
          </p:nvSpPr>
          <p:spPr>
            <a:xfrm>
              <a:off x="557562" y="316312"/>
              <a:ext cx="74924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1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CAECB70-5C59-0AD4-BA86-C8544812953B}"/>
              </a:ext>
            </a:extLst>
          </p:cNvPr>
          <p:cNvSpPr txBox="1"/>
          <p:nvPr/>
        </p:nvSpPr>
        <p:spPr>
          <a:xfrm flipH="1">
            <a:off x="1735021" y="263494"/>
            <a:ext cx="3319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>
                <a:solidFill>
                  <a:srgbClr val="40623D"/>
                </a:solidFill>
                <a:latin typeface="+mj-ea"/>
                <a:ea typeface="+mj-ea"/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363566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2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그룹 성공 단색으로 채워진">
            <a:extLst>
              <a:ext uri="{FF2B5EF4-FFF2-40B4-BE49-F238E27FC236}">
                <a16:creationId xmlns:a16="http://schemas.microsoft.com/office/drawing/2014/main" id="{E8592E9E-5ACA-0CD6-97FC-000CA6108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017477" y="1850471"/>
            <a:ext cx="3332714" cy="3332714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AFE25EE5-6F0D-E188-3E14-1DAB3E25E22D}"/>
              </a:ext>
            </a:extLst>
          </p:cNvPr>
          <p:cNvSpPr/>
          <p:nvPr/>
        </p:nvSpPr>
        <p:spPr>
          <a:xfrm>
            <a:off x="6464300" y="1443252"/>
            <a:ext cx="3971491" cy="3971491"/>
          </a:xfrm>
          <a:prstGeom prst="ellipse">
            <a:avLst/>
          </a:prstGeom>
          <a:noFill/>
          <a:ln w="31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BE02D3-3F7F-AA7C-492F-159EDFDE726A}"/>
              </a:ext>
            </a:extLst>
          </p:cNvPr>
          <p:cNvSpPr txBox="1"/>
          <p:nvPr/>
        </p:nvSpPr>
        <p:spPr>
          <a:xfrm>
            <a:off x="639826" y="1983404"/>
            <a:ext cx="27286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  <a:latin typeface="+mj-ea"/>
                <a:ea typeface="+mj-ea"/>
              </a:rPr>
              <a:t>Part 2</a:t>
            </a:r>
            <a:endParaRPr lang="ko-KR" altLang="en-US" sz="7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ABD1D1-614C-EA3E-E939-89059616B79A}"/>
              </a:ext>
            </a:extLst>
          </p:cNvPr>
          <p:cNvSpPr txBox="1"/>
          <p:nvPr/>
        </p:nvSpPr>
        <p:spPr>
          <a:xfrm>
            <a:off x="1548081" y="3183733"/>
            <a:ext cx="6636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spc="-300" dirty="0">
                <a:solidFill>
                  <a:schemeClr val="bg1"/>
                </a:solidFill>
                <a:latin typeface="+mn-ea"/>
              </a:rPr>
              <a:t>요구사항 정의서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9919855" y="6266873"/>
            <a:ext cx="2272145" cy="591127"/>
          </a:xfrm>
          <a:prstGeom prst="rect">
            <a:avLst/>
          </a:prstGeom>
          <a:solidFill>
            <a:srgbClr val="406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46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9E463BF-95AB-69BD-9AD1-DE13917E0FE7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F576B4C6-C487-7ACF-8602-05A4B9A16C70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AC180C9-E08D-1661-1956-BE100A4B0368}"/>
                </a:ext>
              </a:extLst>
            </p:cNvPr>
            <p:cNvSpPr txBox="1"/>
            <p:nvPr/>
          </p:nvSpPr>
          <p:spPr>
            <a:xfrm>
              <a:off x="557562" y="316312"/>
              <a:ext cx="74924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2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CAECB70-5C59-0AD4-BA86-C8544812953B}"/>
              </a:ext>
            </a:extLst>
          </p:cNvPr>
          <p:cNvSpPr txBox="1"/>
          <p:nvPr/>
        </p:nvSpPr>
        <p:spPr>
          <a:xfrm flipH="1">
            <a:off x="1735020" y="263494"/>
            <a:ext cx="4360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>
                <a:solidFill>
                  <a:srgbClr val="40623D"/>
                </a:solidFill>
                <a:latin typeface="+mj-ea"/>
                <a:ea typeface="+mj-ea"/>
              </a:rPr>
              <a:t>프로젝트 요구사항 정의서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56345A4-337D-4890-D2F9-CC6C533F0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635652"/>
              </p:ext>
            </p:extLst>
          </p:nvPr>
        </p:nvGraphicFramePr>
        <p:xfrm>
          <a:off x="633807" y="961053"/>
          <a:ext cx="10924383" cy="5724597"/>
        </p:xfrm>
        <a:graphic>
          <a:graphicData uri="http://schemas.openxmlformats.org/drawingml/2006/table">
            <a:tbl>
              <a:tblPr/>
              <a:tblGrid>
                <a:gridCol w="1727500">
                  <a:extLst>
                    <a:ext uri="{9D8B030D-6E8A-4147-A177-3AD203B41FA5}">
                      <a16:colId xmlns:a16="http://schemas.microsoft.com/office/drawing/2014/main" val="2397218913"/>
                    </a:ext>
                  </a:extLst>
                </a:gridCol>
                <a:gridCol w="1830925">
                  <a:extLst>
                    <a:ext uri="{9D8B030D-6E8A-4147-A177-3AD203B41FA5}">
                      <a16:colId xmlns:a16="http://schemas.microsoft.com/office/drawing/2014/main" val="4132428498"/>
                    </a:ext>
                  </a:extLst>
                </a:gridCol>
                <a:gridCol w="2275983">
                  <a:extLst>
                    <a:ext uri="{9D8B030D-6E8A-4147-A177-3AD203B41FA5}">
                      <a16:colId xmlns:a16="http://schemas.microsoft.com/office/drawing/2014/main" val="37593838"/>
                    </a:ext>
                  </a:extLst>
                </a:gridCol>
                <a:gridCol w="5089975">
                  <a:extLst>
                    <a:ext uri="{9D8B030D-6E8A-4147-A177-3AD203B41FA5}">
                      <a16:colId xmlns:a16="http://schemas.microsoft.com/office/drawing/2014/main" val="4014703803"/>
                    </a:ext>
                  </a:extLst>
                </a:gridCol>
              </a:tblGrid>
              <a:tr h="451485"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Zero Waste </a:t>
                      </a:r>
                      <a:r>
                        <a:rPr lang="ko-KR" alt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정의서</a:t>
                      </a:r>
                    </a:p>
                  </a:txBody>
                  <a:tcPr marL="95215" marR="95215" marT="47607" marB="47607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016836"/>
                  </a:ext>
                </a:extLst>
              </a:tr>
              <a:tr h="32125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개요 및 목적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rgbClr val="40623D"/>
                          </a:solidFill>
                          <a:latin typeface="맑은 고딕" panose="020F0502020204030204"/>
                          <a:ea typeface="맑은 고딕" panose="020B0503020000020004" pitchFamily="50" charset="-127"/>
                        </a:rPr>
                        <a:t>식품 낭비 감소와 환경 보호를 위한 개인 맞춤형 재료 관리 및 레시피 추천</a:t>
                      </a:r>
                      <a:endParaRPr lang="ko-KR" altLang="en-US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084518"/>
                  </a:ext>
                </a:extLst>
              </a:tr>
              <a:tr h="426905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요구사항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재료 관리</a:t>
                      </a:r>
                      <a:endParaRPr lang="en-US" altLang="ko-KR" sz="1400" b="1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0623D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사용자의 냉장고에 있는 재료를 쉽게 입력하고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0623D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0623D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유통 기한을 추적하여 재료의 낭비를 방지합니다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0623D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10096" marR="10096" marT="10096" marB="0" anchor="ctr">
                    <a:lnL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482721"/>
                  </a:ext>
                </a:extLst>
              </a:tr>
              <a:tr h="5221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맞춤 레시피 추천</a:t>
                      </a:r>
                      <a:endParaRPr lang="en-US" altLang="ko-KR" sz="1400" b="1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rgbClr val="40623D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사용자가 입력한 재료를 바탕으로</a:t>
                      </a:r>
                      <a:r>
                        <a:rPr lang="en-US" altLang="ko-KR" sz="1400" dirty="0">
                          <a:solidFill>
                            <a:srgbClr val="40623D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40623D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가능한 레시피를 제안하여 남은 재료를 최대한 활용할 수 있도록 돕는다</a:t>
                      </a:r>
                      <a:r>
                        <a:rPr lang="en-US" altLang="ko-KR" sz="1400" dirty="0">
                          <a:solidFill>
                            <a:srgbClr val="40623D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10096" marR="10096" marT="10096" marB="0" anchor="ctr">
                    <a:lnL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639720"/>
                  </a:ext>
                </a:extLst>
              </a:tr>
              <a:tr h="5221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재료 기반 쇼핑 리스트</a:t>
                      </a:r>
                      <a:endParaRPr lang="en-US" altLang="ko-KR" sz="1400" b="1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ko-KR" altLang="en-US" sz="1400" dirty="0">
                          <a:solidFill>
                            <a:srgbClr val="40623D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선택한 레시피에 필요한 부족한 재료를 자동으로 파악하여 쇼핑 리스트를 제공</a:t>
                      </a:r>
                      <a:r>
                        <a:rPr lang="en-US" altLang="ko-KR" sz="1400" dirty="0">
                          <a:solidFill>
                            <a:srgbClr val="40623D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40623D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불필요한 구매 방지에 기여한다</a:t>
                      </a:r>
                      <a:r>
                        <a:rPr lang="en-US" altLang="ko-KR" sz="1400" dirty="0">
                          <a:solidFill>
                            <a:srgbClr val="40623D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400" dirty="0">
                        <a:solidFill>
                          <a:srgbClr val="40623D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96" marR="10096" marT="10096" marB="0" anchor="ctr">
                    <a:lnL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934122"/>
                  </a:ext>
                </a:extLst>
              </a:tr>
              <a:tr h="8230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 기능</a:t>
                      </a:r>
                      <a:endParaRPr lang="en-US" altLang="ko-KR" sz="16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85750" indent="-285750" algn="l" rtl="0" fontAlgn="ctr">
                        <a:lnSpc>
                          <a:spcPct val="13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동시 접속자수가 증가해도 서비스의 성능에 영향을 주지 않아야 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285750" indent="-285750" algn="l" rtl="0" fontAlgn="ctr">
                        <a:lnSpc>
                          <a:spcPct val="13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사용자가 입력한 개인 정보 및 검색 기록은 사용자 동의 없이 공개되지 않아야 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285750" indent="-285750" algn="l" rtl="0" fontAlgn="ctr">
                        <a:lnSpc>
                          <a:spcPct val="13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다양한 기기와 환경에서 웹사이트에 쉽게 접근할 수 있어야 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989038"/>
                  </a:ext>
                </a:extLst>
              </a:tr>
              <a:tr h="1094166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</a:t>
                      </a:r>
                      <a:endParaRPr lang="en-US" altLang="ko-KR" sz="16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인터페이스</a:t>
                      </a:r>
                      <a:endParaRPr lang="en-US" altLang="ko-KR" sz="16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SPA(Single Page Application)</a:t>
                      </a:r>
                      <a:r>
                        <a:rPr lang="ko-KR" altLang="en-US" sz="14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이용해서 구현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400" b="1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96" marR="10096" marT="10096" marB="0" anchor="ctr">
                    <a:lnL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lnSpc>
                          <a:spcPct val="13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헤더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로고 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전체검색창 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 아이콘 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프로필 아이콘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285750" indent="-285750" algn="l" rtl="0" fontAlgn="ctr">
                        <a:lnSpc>
                          <a:spcPct val="13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 바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왼쪽 끝 최대한 얇게 구현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–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평상시에는 아이콘이 나열되어 있다가 마우스를 가져갈 때 창이 넓어지며 글자가 나타나게 구현한다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96" marR="10096" marT="10096" marB="0" anchor="ctr">
                    <a:lnL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743411"/>
                  </a:ext>
                </a:extLst>
              </a:tr>
              <a:tr h="8230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반응형 웹 서비스 방식을 이용해서 구현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400" b="1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96" marR="10096" marT="10096" marB="0" anchor="ctr">
                    <a:lnL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lnSpc>
                          <a:spcPct val="13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웹 서비스의 서비스 특성상 모바일 환경에서의 사용이 많을 것으로 생각되므로 여러 환경에서 사용이 편리하도록 하는 것이 중요하다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96" marR="10096" marT="10096" marB="0" anchor="ctr">
                    <a:lnL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5255233"/>
                  </a:ext>
                </a:extLst>
              </a:tr>
              <a:tr h="32125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요구사항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 테이블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 테이블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My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 테이블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 테이블</a:t>
                      </a:r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347375"/>
                  </a:ext>
                </a:extLst>
              </a:tr>
              <a:tr h="32125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사항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58183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1369814-7A3E-F5B9-E6C4-748C0BFE9E1A}"/>
              </a:ext>
            </a:extLst>
          </p:cNvPr>
          <p:cNvSpPr txBox="1"/>
          <p:nvPr/>
        </p:nvSpPr>
        <p:spPr>
          <a:xfrm>
            <a:off x="230977" y="7168135"/>
            <a:ext cx="60960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ko-KR" altLang="en-US" sz="2000" b="1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핵심 기능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b="1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재료 관리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사용자의 냉장고에 있는 재료를 쉽게 입력하고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유통 기한을 추적하여 재료의 낭비를 방지합니다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b="1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맞춤 레시피 추천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사용자가 입력한 재료를 바탕으로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가능한 레시피를 제안하여 남은 재료를 최대한 활용할 수 있도록 </a:t>
            </a:r>
            <a:r>
              <a:rPr lang="ko-KR" altLang="en-US" sz="2000" dirty="0" err="1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돕습니다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b="1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재료 기반 쇼핑 리스트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선택한 레시피에 필요한 부족한 재료를 자동으로 파악하여 쇼핑 리스트를 제공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불필요한 구매 방지에 기여합니다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900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2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4245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>
                <a:solidFill>
                  <a:srgbClr val="40623D"/>
                </a:solidFill>
                <a:latin typeface="+mj-ea"/>
                <a:ea typeface="+mj-ea"/>
              </a:rPr>
              <a:t>페이지별 요구사항 정의서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19183"/>
              </p:ext>
            </p:extLst>
          </p:nvPr>
        </p:nvGraphicFramePr>
        <p:xfrm>
          <a:off x="1104313" y="1047606"/>
          <a:ext cx="9960852" cy="5279303"/>
        </p:xfrm>
        <a:graphic>
          <a:graphicData uri="http://schemas.openxmlformats.org/drawingml/2006/table">
            <a:tbl>
              <a:tblPr/>
              <a:tblGrid>
                <a:gridCol w="1635122">
                  <a:extLst>
                    <a:ext uri="{9D8B030D-6E8A-4147-A177-3AD203B41FA5}">
                      <a16:colId xmlns:a16="http://schemas.microsoft.com/office/drawing/2014/main" val="2360242518"/>
                    </a:ext>
                  </a:extLst>
                </a:gridCol>
                <a:gridCol w="1635122">
                  <a:extLst>
                    <a:ext uri="{9D8B030D-6E8A-4147-A177-3AD203B41FA5}">
                      <a16:colId xmlns:a16="http://schemas.microsoft.com/office/drawing/2014/main" val="1729003038"/>
                    </a:ext>
                  </a:extLst>
                </a:gridCol>
                <a:gridCol w="1773693">
                  <a:extLst>
                    <a:ext uri="{9D8B030D-6E8A-4147-A177-3AD203B41FA5}">
                      <a16:colId xmlns:a16="http://schemas.microsoft.com/office/drawing/2014/main" val="3040305448"/>
                    </a:ext>
                  </a:extLst>
                </a:gridCol>
                <a:gridCol w="2457303">
                  <a:extLst>
                    <a:ext uri="{9D8B030D-6E8A-4147-A177-3AD203B41FA5}">
                      <a16:colId xmlns:a16="http://schemas.microsoft.com/office/drawing/2014/main" val="3659645211"/>
                    </a:ext>
                  </a:extLst>
                </a:gridCol>
                <a:gridCol w="2459612">
                  <a:extLst>
                    <a:ext uri="{9D8B030D-6E8A-4147-A177-3AD203B41FA5}">
                      <a16:colId xmlns:a16="http://schemas.microsoft.com/office/drawing/2014/main" val="4002932460"/>
                    </a:ext>
                  </a:extLst>
                </a:gridCol>
              </a:tblGrid>
              <a:tr h="22516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대분류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중분류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소분류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26388"/>
                  </a:ext>
                </a:extLst>
              </a:tr>
              <a:tr h="225161">
                <a:tc rowSpan="20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사용자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1021653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비밀번호찾기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찾기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80614"/>
                  </a:ext>
                </a:extLst>
              </a:tr>
              <a:tr h="2251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128368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 설정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언어</a:t>
                      </a:r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</a:t>
                      </a:r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테마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다양한 설정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379488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커뮤니티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자유게시판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필터 검색 기능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자유게시판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009059"/>
                  </a:ext>
                </a:extLst>
              </a:tr>
              <a:tr h="3775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 공유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필터 검색 기능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나만의 레시피 작성 및 댓글을 이용한 다른 이용자와의 소통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620764"/>
                  </a:ext>
                </a:extLst>
              </a:tr>
              <a:tr h="2251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확인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67" marR="7767" marT="7767" marB="0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조회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4940766"/>
                  </a:ext>
                </a:extLst>
              </a:tr>
              <a:tr h="3775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재료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재료 현황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유통기한 관리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 추천</a:t>
                      </a:r>
                    </a:p>
                  </a:txBody>
                  <a:tcPr marL="7767" marR="7767" marT="7767" marB="0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유통기한</a:t>
                      </a:r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보유재료수량 </a:t>
                      </a:r>
                      <a:b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정보기반 레시피 추천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5161544"/>
                  </a:ext>
                </a:extLst>
              </a:tr>
              <a:tr h="3775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재료 입력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재료 추가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편집 </a:t>
                      </a:r>
                      <a:b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유통기한 입력</a:t>
                      </a:r>
                    </a:p>
                  </a:txBody>
                  <a:tcPr marL="7767" marR="7767" marT="7767" marB="0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재료 입력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66273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대시보드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다양한 통계 및 지표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다양한 정보 제공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3555016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프로필 설정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닉네임</a:t>
                      </a:r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</a:t>
                      </a:r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프로필 이미지</a:t>
                      </a:r>
                    </a:p>
                  </a:txBody>
                  <a:tcPr marL="7767" marR="7767" marT="7767" marB="0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공개정보 설정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8864390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 설정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변경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</a:p>
                  </a:txBody>
                  <a:tcPr marL="7767" marR="7767" marT="7767" marB="0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민감정보 설정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6896760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 본 레시피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67" marR="7767" marT="7767" marB="0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 본 레시피 리스트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5724707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내가 쓴 글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67" marR="7767" marT="7767" marB="0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내가 쓴 글 리스트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929954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r>
                        <a:rPr lang="ko-KR" altLang="en-US" sz="9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</a:t>
                      </a:r>
                      <a:r>
                        <a:rPr lang="en-US" altLang="ko-KR" sz="9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즐겨찾기</a:t>
                      </a:r>
                      <a:r>
                        <a:rPr lang="en-US" altLang="ko-KR" sz="9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내가 찜 한 레시피 리스트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825528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zerowaste  </a:t>
                      </a:r>
                      <a:r>
                        <a:rPr lang="ko-KR" altLang="en-US" sz="9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남은 잔반 활용 레시피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필터 별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나라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재료 등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 검색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b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 별 부족한 재료 표시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380951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 레시피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남은 재료 활용 레시피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378093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공유 레시피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699452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소개 및 사용법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 목적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사용법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87205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 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 제목</a:t>
                      </a:r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 입력</a:t>
                      </a:r>
                    </a:p>
                  </a:txBody>
                  <a:tcPr marL="7767" marR="7767" marT="7767" marB="0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개선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건의 사항 리포트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652481"/>
                  </a:ext>
                </a:extLst>
              </a:tr>
              <a:tr h="22516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관리자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수정</a:t>
                      </a:r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67" marR="7767" marT="7767" marB="0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수정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530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591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2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건배 단색으로 채워진">
            <a:extLst>
              <a:ext uri="{FF2B5EF4-FFF2-40B4-BE49-F238E27FC236}">
                <a16:creationId xmlns:a16="http://schemas.microsoft.com/office/drawing/2014/main" id="{E8592E9E-5ACA-0CD6-97FC-000CA6108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017477" y="1850471"/>
            <a:ext cx="3332714" cy="3332714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AFE25EE5-6F0D-E188-3E14-1DAB3E25E22D}"/>
              </a:ext>
            </a:extLst>
          </p:cNvPr>
          <p:cNvSpPr/>
          <p:nvPr/>
        </p:nvSpPr>
        <p:spPr>
          <a:xfrm>
            <a:off x="6464300" y="1443252"/>
            <a:ext cx="3971491" cy="3971491"/>
          </a:xfrm>
          <a:prstGeom prst="ellipse">
            <a:avLst/>
          </a:prstGeom>
          <a:noFill/>
          <a:ln w="31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BE02D3-3F7F-AA7C-492F-159EDFDE726A}"/>
              </a:ext>
            </a:extLst>
          </p:cNvPr>
          <p:cNvSpPr txBox="1"/>
          <p:nvPr/>
        </p:nvSpPr>
        <p:spPr>
          <a:xfrm>
            <a:off x="639826" y="1983404"/>
            <a:ext cx="27286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  <a:latin typeface="+mj-ea"/>
                <a:ea typeface="+mj-ea"/>
              </a:rPr>
              <a:t>Part 3</a:t>
            </a:r>
            <a:endParaRPr lang="ko-KR" altLang="en-US" sz="7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ABD1D1-614C-EA3E-E939-89059616B79A}"/>
              </a:ext>
            </a:extLst>
          </p:cNvPr>
          <p:cNvSpPr txBox="1"/>
          <p:nvPr/>
        </p:nvSpPr>
        <p:spPr>
          <a:xfrm>
            <a:off x="2231625" y="3183733"/>
            <a:ext cx="6636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spc="-300" dirty="0" err="1">
                <a:solidFill>
                  <a:schemeClr val="bg1"/>
                </a:solidFill>
                <a:latin typeface="+mn-ea"/>
              </a:rPr>
              <a:t>유스케이스</a:t>
            </a:r>
            <a:endParaRPr lang="ko-KR" altLang="en-US" sz="72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919855" y="6266873"/>
            <a:ext cx="2272145" cy="591127"/>
          </a:xfrm>
          <a:prstGeom prst="rect">
            <a:avLst/>
          </a:prstGeom>
          <a:solidFill>
            <a:srgbClr val="406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62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21" y="263494"/>
            <a:ext cx="3319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리스트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766753" y="1388663"/>
            <a:ext cx="449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dirty="0">
                <a:solidFill>
                  <a:srgbClr val="40623D"/>
                </a:solidFill>
                <a:latin typeface="+mj-ea"/>
                <a:ea typeface="+mj-ea"/>
              </a:rPr>
              <a:t>1</a:t>
            </a:r>
            <a:endParaRPr lang="ko-KR" altLang="en-US" sz="36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1215915" y="138866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dirty="0">
                <a:solidFill>
                  <a:srgbClr val="40623D"/>
                </a:solidFill>
                <a:latin typeface="+mj-ea"/>
                <a:ea typeface="+mj-ea"/>
              </a:rPr>
              <a:t>로그인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766753" y="2170650"/>
            <a:ext cx="449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dirty="0">
                <a:solidFill>
                  <a:srgbClr val="40623D"/>
                </a:solidFill>
                <a:latin typeface="+mj-ea"/>
                <a:ea typeface="+mj-ea"/>
              </a:rPr>
              <a:t>2</a:t>
            </a:r>
            <a:endParaRPr lang="ko-KR" altLang="en-US" sz="36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1215915" y="2170649"/>
            <a:ext cx="2031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dirty="0">
                <a:solidFill>
                  <a:srgbClr val="40623D"/>
                </a:solidFill>
                <a:latin typeface="+mj-ea"/>
                <a:ea typeface="+mj-ea"/>
              </a:rPr>
              <a:t>고객센터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766753" y="2955586"/>
            <a:ext cx="449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dirty="0">
                <a:solidFill>
                  <a:srgbClr val="40623D"/>
                </a:solidFill>
                <a:latin typeface="+mj-ea"/>
                <a:ea typeface="+mj-ea"/>
              </a:rPr>
              <a:t>3</a:t>
            </a:r>
            <a:endParaRPr lang="ko-KR" altLang="en-US" sz="36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1215915" y="2955586"/>
            <a:ext cx="2031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dirty="0">
                <a:solidFill>
                  <a:srgbClr val="40623D"/>
                </a:solidFill>
                <a:latin typeface="+mj-ea"/>
                <a:ea typeface="+mj-ea"/>
              </a:rPr>
              <a:t>커뮤니티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767922" y="3744519"/>
            <a:ext cx="449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dirty="0">
                <a:solidFill>
                  <a:srgbClr val="40623D"/>
                </a:solidFill>
                <a:latin typeface="+mj-ea"/>
                <a:ea typeface="+mj-ea"/>
              </a:rPr>
              <a:t>4</a:t>
            </a:r>
            <a:endParaRPr lang="ko-KR" altLang="en-US" sz="36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1214277" y="374451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dirty="0" err="1">
                <a:solidFill>
                  <a:srgbClr val="40623D"/>
                </a:solidFill>
                <a:latin typeface="+mj-ea"/>
                <a:ea typeface="+mj-ea"/>
              </a:rPr>
              <a:t>마이페이지</a:t>
            </a:r>
            <a:endParaRPr lang="ko-KR" altLang="en-US" sz="36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766753" y="4529456"/>
            <a:ext cx="449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dirty="0">
                <a:solidFill>
                  <a:srgbClr val="40623D"/>
                </a:solidFill>
                <a:latin typeface="+mj-ea"/>
                <a:ea typeface="+mj-ea"/>
              </a:rPr>
              <a:t>5</a:t>
            </a:r>
            <a:endParaRPr lang="ko-KR" altLang="en-US" sz="36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1214277" y="4529456"/>
            <a:ext cx="2135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dirty="0">
                <a:solidFill>
                  <a:srgbClr val="40623D"/>
                </a:solidFill>
                <a:latin typeface="+mj-ea"/>
                <a:ea typeface="+mj-ea"/>
              </a:rPr>
              <a:t>나의 재료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766753" y="5314393"/>
            <a:ext cx="449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dirty="0">
                <a:solidFill>
                  <a:srgbClr val="40623D"/>
                </a:solidFill>
                <a:latin typeface="+mj-ea"/>
                <a:ea typeface="+mj-ea"/>
              </a:rPr>
              <a:t>6</a:t>
            </a:r>
            <a:endParaRPr lang="ko-KR" altLang="en-US" sz="36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1215915" y="531439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dirty="0">
                <a:solidFill>
                  <a:srgbClr val="40623D"/>
                </a:solidFill>
                <a:latin typeface="+mj-ea"/>
                <a:ea typeface="+mj-ea"/>
              </a:rPr>
              <a:t>레시피</a:t>
            </a:r>
          </a:p>
        </p:txBody>
      </p:sp>
    </p:spTree>
    <p:extLst>
      <p:ext uri="{BB962C8B-B14F-4D97-AF65-F5344CB8AC3E}">
        <p14:creationId xmlns:p14="http://schemas.microsoft.com/office/powerpoint/2010/main" val="395878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ES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09E09"/>
      </a:accent1>
      <a:accent2>
        <a:srgbClr val="6CC932"/>
      </a:accent2>
      <a:accent3>
        <a:srgbClr val="00F156"/>
      </a:accent3>
      <a:accent4>
        <a:srgbClr val="E0E0E0"/>
      </a:accent4>
      <a:accent5>
        <a:srgbClr val="00ADAC"/>
      </a:accent5>
      <a:accent6>
        <a:srgbClr val="35627B"/>
      </a:accent6>
      <a:hlink>
        <a:srgbClr val="3F3F3F"/>
      </a:hlink>
      <a:folHlink>
        <a:srgbClr val="3F3F3F"/>
      </a:folHlink>
    </a:clrScheme>
    <a:fontScheme name="LINE Seed Sans KR Thin">
      <a:majorFont>
        <a:latin typeface="LINE Seed Sans KR Bold"/>
        <a:ea typeface="LINE Seed Sans KR Bold"/>
        <a:cs typeface=""/>
      </a:majorFont>
      <a:minorFont>
        <a:latin typeface="LINE Seed Sans KR Thin"/>
        <a:ea typeface="LINE Seed Sans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1382</Words>
  <Application>Microsoft Office PowerPoint</Application>
  <PresentationFormat>와이드스크린</PresentationFormat>
  <Paragraphs>315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LINE Seed Sans KR Bold</vt:lpstr>
      <vt:lpstr>LINE Seed Sans KR Thin</vt:lpstr>
      <vt:lpstr>맑은 고딕</vt:lpstr>
      <vt:lpstr>함초롬돋움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재민 윤</cp:lastModifiedBy>
  <cp:revision>51</cp:revision>
  <dcterms:created xsi:type="dcterms:W3CDTF">2022-10-11T03:30:09Z</dcterms:created>
  <dcterms:modified xsi:type="dcterms:W3CDTF">2024-03-15T13:50:44Z</dcterms:modified>
</cp:coreProperties>
</file>