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2" r:id="rId2"/>
    <p:sldId id="269" r:id="rId3"/>
    <p:sldId id="257" r:id="rId4"/>
    <p:sldId id="278" r:id="rId5"/>
    <p:sldId id="295" r:id="rId6"/>
    <p:sldId id="271" r:id="rId7"/>
    <p:sldId id="280" r:id="rId8"/>
    <p:sldId id="275" r:id="rId9"/>
    <p:sldId id="279" r:id="rId10"/>
    <p:sldId id="281" r:id="rId11"/>
    <p:sldId id="289" r:id="rId12"/>
    <p:sldId id="284" r:id="rId13"/>
    <p:sldId id="290" r:id="rId14"/>
    <p:sldId id="285" r:id="rId15"/>
    <p:sldId id="291" r:id="rId16"/>
    <p:sldId id="286" r:id="rId17"/>
    <p:sldId id="292" r:id="rId18"/>
    <p:sldId id="287" r:id="rId19"/>
    <p:sldId id="293" r:id="rId20"/>
    <p:sldId id="288" r:id="rId21"/>
    <p:sldId id="294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23D"/>
    <a:srgbClr val="FF9999"/>
    <a:srgbClr val="FFECAF"/>
    <a:srgbClr val="FF8989"/>
    <a:srgbClr val="6CC932"/>
    <a:srgbClr val="14944B"/>
    <a:srgbClr val="F2F2F2"/>
    <a:srgbClr val="E0E0E0"/>
    <a:srgbClr val="EAEAEA"/>
    <a:srgbClr val="E2E2E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8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E669B-82F6-413F-A53E-B4CD39A19C5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52B57-B68A-471B-9EFC-7C7B3A2BCA7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9" name="슬라이드 노트 개체 틀 8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7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2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5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36587A-2893-07A6-6E2F-44935EF920B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73956D-E7C8-391A-01B2-7D843E26A7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3462908" y="2151727"/>
            <a:ext cx="52661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  <a:latin typeface="+mj-ea"/>
                <a:ea typeface="+mj-ea"/>
              </a:rPr>
              <a:t>Zero Waste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4266012" y="3429000"/>
            <a:ext cx="3659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  <a:latin typeface="+mj-ea"/>
                <a:ea typeface="+mj-ea"/>
              </a:rPr>
              <a:t>food waste prevention</a:t>
            </a:r>
          </a:p>
        </p:txBody>
      </p:sp>
    </p:spTree>
    <p:extLst>
      <p:ext uri="{BB962C8B-B14F-4D97-AF65-F5344CB8AC3E}">
        <p14:creationId xmlns:p14="http://schemas.microsoft.com/office/powerpoint/2010/main" val="31569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368C0B-4FA5-1A4C-EADB-3942C6725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38" y="1932992"/>
            <a:ext cx="8244324" cy="31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716545-DAC4-A697-6C02-780DA3DBD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75392"/>
              </p:ext>
            </p:extLst>
          </p:nvPr>
        </p:nvGraphicFramePr>
        <p:xfrm>
          <a:off x="938117" y="1139006"/>
          <a:ext cx="10315766" cy="4998103"/>
        </p:xfrm>
        <a:graphic>
          <a:graphicData uri="http://schemas.openxmlformats.org/drawingml/2006/table">
            <a:tbl>
              <a:tblPr/>
              <a:tblGrid>
                <a:gridCol w="1631258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684508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24997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5215" marR="95215" marT="47607" marB="47607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시스템에 안전하게 접속하도록 인증한다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회원가입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23177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로그인 페이지에서 아이디와 비밀번호를 입력한다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“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로그인” 버튼을 클릭하여 인증이 성공하면 사용자는 홈페이지로 이동된다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인증에 실패하면 시스템은 오류 메시지를 표시하고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사용자에게 다시 로그인을 시도하도록 요청한다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아이디나 비밀번호를 잊었을 경우 아이디 또는 비밀번호 찾기 프로세스를 진행한다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 아닌 사람은 회원가입 버튼을 통해 회원가입 페이지로 이동한다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로그인이 완료되면 홈페이지의 메인 화면으로 이동한다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347375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58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48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고객센터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D0B0AA-F984-8B60-EF8F-3D43EA67D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26" y="1238710"/>
            <a:ext cx="7812347" cy="46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8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고객센터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09A6B6D-4F83-AF45-C7B1-D61BA03C2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71637"/>
              </p:ext>
            </p:extLst>
          </p:nvPr>
        </p:nvGraphicFramePr>
        <p:xfrm>
          <a:off x="1190231" y="1307783"/>
          <a:ext cx="9811537" cy="4821825"/>
        </p:xfrm>
        <a:graphic>
          <a:graphicData uri="http://schemas.openxmlformats.org/drawingml/2006/table">
            <a:tbl>
              <a:tblPr/>
              <a:tblGrid>
                <a:gridCol w="1551522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260015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3004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6130" marR="96130" marT="48065" marB="4806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도움을 받거나 문의를 할 수 있는 채널을 제공한다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028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고객센터 페이지에 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간단한 고객센터 사용법을 알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자주 묻는 질문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 등의 옵션을 사용할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사항이나 웹 실행 시 버그나 개선사항을 발견하면 사용자는 문의 양식을 작성하고 제출한다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사용자의 문의는 시스템에 기록되며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담당자가 후속 조치를 취한다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46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4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커뮤니티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DF9FE8-938C-3FDB-7D20-9D5A668CA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32" y="1790699"/>
            <a:ext cx="8691735" cy="39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5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커뮤니티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887D86-3CBA-E043-2228-0EB02C1A0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81299"/>
              </p:ext>
            </p:extLst>
          </p:nvPr>
        </p:nvGraphicFramePr>
        <p:xfrm>
          <a:off x="1223553" y="1057881"/>
          <a:ext cx="9744893" cy="5376228"/>
        </p:xfrm>
        <a:graphic>
          <a:graphicData uri="http://schemas.openxmlformats.org/drawingml/2006/table">
            <a:tbl>
              <a:tblPr/>
              <a:tblGrid>
                <a:gridCol w="1540984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203909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49211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89252" marR="89252" marT="44626" marB="44626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rgbClr val="40623D"/>
                          </a:solidFill>
                          <a:latin typeface="맑은 고딕"/>
                          <a:ea typeface="맑은 고딕"/>
                        </a:rPr>
                        <a:t>커뮤니티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사용자들이 레시피를 공유하고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서로 평가할 수 있게 한다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7167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커뮤니티 섹션에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공지사항을 확인한다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필터를 이용해 게시글을 검색할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게시글을 읽거나 새로운 게시글을 작성한다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ko-KR" altLang="en-US" sz="1400" b="0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게시글에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댓글을 달거나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누를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부적절한 내용을 발견할 경우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사용하여 관리자에게 알린다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사용자의 활동이 커뮤니티에 기록되고 다른 사용자와 공유된다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87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2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607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CC7E13-439B-CD35-374A-CF2B048B6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9" y="1471612"/>
            <a:ext cx="9106246" cy="42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685AAB-95AC-3852-DA97-1779E9B80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28722"/>
              </p:ext>
            </p:extLst>
          </p:nvPr>
        </p:nvGraphicFramePr>
        <p:xfrm>
          <a:off x="899703" y="1076931"/>
          <a:ext cx="10392594" cy="5440043"/>
        </p:xfrm>
        <a:graphic>
          <a:graphicData uri="http://schemas.openxmlformats.org/drawingml/2006/table">
            <a:tbl>
              <a:tblPr/>
              <a:tblGrid>
                <a:gridCol w="1643407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74918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041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116350" marR="116350" marT="58175" marB="5817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마이페이지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개인 정보 및 계정 설정을 관리한다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1405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rtl="0" fontAlgn="ctr">
                        <a:buNone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설정으로 이동하여 프로필 정보를 변경한다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342900" indent="-342900" algn="l" rtl="0" fontAlgn="ctr">
                        <a:buAutoNum type="arabicPeriod"/>
                      </a:pP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계정 설정으로 이동하여 비밀번호를 입력하고 계정 정보를 변경한다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회원 탈퇴로 이동하여 비밀번호를 입력하고 “회원탈퇴” 버튼을 눌러 회원탈퇴를 완료한다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My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레시피로 이동하여 즐겨찾기 했던 레시피들을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레시피마다 </a:t>
                      </a:r>
                      <a:r>
                        <a:rPr lang="ko-KR" altLang="en-US" sz="1400" b="0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즐겨찾기를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해제할 수 있으며 즐겨찾기 해제를 통해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리스트에서 제거할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봤던 레시피를 통해 내가 봤던 레시피들을 한 번에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변경된 정보가 시스템에 저장되고 적용된다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로그인하지 않은 회원은 마이페이지 아이콘을 클릭하면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페이지로 이동된다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4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나의 재료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43E194-2FDE-152F-3B8B-600C392A4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43" y="1672661"/>
            <a:ext cx="7806914" cy="38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나의 재료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8251D9-F688-919E-20D5-9CE8559F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89446"/>
              </p:ext>
            </p:extLst>
          </p:nvPr>
        </p:nvGraphicFramePr>
        <p:xfrm>
          <a:off x="899703" y="1543656"/>
          <a:ext cx="10392594" cy="4159883"/>
        </p:xfrm>
        <a:graphic>
          <a:graphicData uri="http://schemas.openxmlformats.org/drawingml/2006/table">
            <a:tbl>
              <a:tblPr/>
              <a:tblGrid>
                <a:gridCol w="1643407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74918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041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116350" marR="116350" marT="58175" marB="5817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나의 재료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자신의 재료 목록을 관리한다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사용자는 로그인 상태여야 하며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섹션에 접근할 수 있어야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1405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섹션에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재료를 입력한 후 “추가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버튼을 눌러 재료 현황에 재료를 추가한다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입력한 재료를 “재료 현황“ 섹션에서 편집한다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변경된 재료 목록이 저장된다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6B40C0D-BBC7-2447-7C49-E5BD01D1D616}"/>
              </a:ext>
            </a:extLst>
          </p:cNvPr>
          <p:cNvGrpSpPr/>
          <p:nvPr/>
        </p:nvGrpSpPr>
        <p:grpSpPr>
          <a:xfrm>
            <a:off x="334537" y="292343"/>
            <a:ext cx="4710896" cy="951841"/>
            <a:chOff x="334537" y="267629"/>
            <a:chExt cx="2446764" cy="494371"/>
          </a:xfrm>
          <a:solidFill>
            <a:srgbClr val="40623D"/>
          </a:solidFill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586FA49-566D-C66F-3819-8DDF01DB2CD9}"/>
                </a:ext>
              </a:extLst>
            </p:cNvPr>
            <p:cNvSpPr/>
            <p:nvPr/>
          </p:nvSpPr>
          <p:spPr>
            <a:xfrm>
              <a:off x="334537" y="267629"/>
              <a:ext cx="2446764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F9497F-A6F0-6184-411F-AB524AB803D4}"/>
                </a:ext>
              </a:extLst>
            </p:cNvPr>
            <p:cNvSpPr txBox="1"/>
            <p:nvPr/>
          </p:nvSpPr>
          <p:spPr>
            <a:xfrm>
              <a:off x="579864" y="316312"/>
              <a:ext cx="628760" cy="367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bg1"/>
                  </a:solidFill>
                  <a:latin typeface="+mj-ea"/>
                  <a:ea typeface="+mj-ea"/>
                </a:rPr>
                <a:t>목차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3260BC-3729-2F4D-E545-F2E7DD42DD5B}"/>
                </a:ext>
              </a:extLst>
            </p:cNvPr>
            <p:cNvSpPr txBox="1"/>
            <p:nvPr/>
          </p:nvSpPr>
          <p:spPr>
            <a:xfrm>
              <a:off x="1414612" y="476166"/>
              <a:ext cx="1155779" cy="20781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table of contents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527776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1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1145451" y="352133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40623D"/>
                </a:solidFill>
                <a:latin typeface="+mn-ea"/>
              </a:rPr>
              <a:t>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3760468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2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4378143" y="3521334"/>
            <a:ext cx="3193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40623D"/>
                </a:solidFill>
                <a:latin typeface="+mn-ea"/>
              </a:rPr>
              <a:t>요구사항 기술서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8430090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3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9047765" y="352133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40623D"/>
                </a:solidFill>
                <a:latin typeface="+mn-ea"/>
              </a:rPr>
              <a:t>유스케이스</a:t>
            </a:r>
            <a:endParaRPr lang="ko-KR" altLang="en-US" sz="3200" b="1" dirty="0">
              <a:solidFill>
                <a:srgbClr val="40623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93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레시피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76B22F-D79D-3F22-9FBA-561DFCC2F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1909762"/>
            <a:ext cx="9365667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0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레시피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09BA9D-0AC8-0C07-5E53-33673A917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3264"/>
              </p:ext>
            </p:extLst>
          </p:nvPr>
        </p:nvGraphicFramePr>
        <p:xfrm>
          <a:off x="324501" y="1122431"/>
          <a:ext cx="11542998" cy="5160824"/>
        </p:xfrm>
        <a:graphic>
          <a:graphicData uri="http://schemas.openxmlformats.org/drawingml/2006/table">
            <a:tbl>
              <a:tblPr/>
              <a:tblGrid>
                <a:gridCol w="1825321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971767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38492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4662" marR="94662" marT="47331" marB="47331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레시피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다양한 레시피를 탐색하고 활용한다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레시피 섹션에 접근할 수 있어야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311801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레시피 카테고리와 검색 옵션을 이용해 레시피를 검색한다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사용자의 선택 및 검색 조건에 맞는 레시피 목록을 제시한다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관심 있는 레시피를 선택하여 상세 정보를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사용자의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목록과 레시피의 재료 목록을 비교한다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보유 중인 재료와 부족한 재료를 사용자에게 표시한다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부족한 재료 목록을 바탕으로 쇼핑 리스트를 작성하거나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가지고 있는 재료로 다른 레시피를 검색할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사용자는 레시피 정보를 얻는다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6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312336C-0231-4A12-B79E-CD8DF95C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25D879-759E-84F5-82ED-0415E30B67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2A8C9-8128-6058-E119-4AF64608D3BA}"/>
              </a:ext>
            </a:extLst>
          </p:cNvPr>
          <p:cNvSpPr txBox="1"/>
          <p:nvPr/>
        </p:nvSpPr>
        <p:spPr>
          <a:xfrm>
            <a:off x="3002187" y="2508010"/>
            <a:ext cx="6187625" cy="184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9600" b="1" dirty="0">
                <a:solidFill>
                  <a:schemeClr val="bg1"/>
                </a:solidFill>
              </a:rPr>
              <a:t>-</a:t>
            </a:r>
            <a:r>
              <a:rPr lang="ko-KR" altLang="en-US" sz="9600" b="1" dirty="0" smtClean="0">
                <a:solidFill>
                  <a:schemeClr val="bg1"/>
                </a:solidFill>
              </a:rPr>
              <a:t>끝</a:t>
            </a:r>
            <a:r>
              <a:rPr lang="en-US" altLang="ko-KR" sz="9600" b="1" dirty="0">
                <a:solidFill>
                  <a:schemeClr val="bg1"/>
                </a:solidFill>
              </a:rPr>
              <a:t>-</a:t>
            </a:r>
            <a:r>
              <a:rPr lang="en-US" altLang="ko-KR" sz="9600" b="1" dirty="0" smtClean="0">
                <a:solidFill>
                  <a:schemeClr val="bg1"/>
                </a:solidFill>
              </a:rPr>
              <a:t> 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식물을 든 펼친 손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2570951" y="3183733"/>
            <a:ext cx="218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>
                <a:solidFill>
                  <a:schemeClr val="bg1"/>
                </a:solidFill>
                <a:latin typeface="+mn-ea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919855" y="6266873"/>
            <a:ext cx="2272145" cy="591127"/>
          </a:xfrm>
          <a:prstGeom prst="rect">
            <a:avLst/>
          </a:prstGeom>
          <a:solidFill>
            <a:srgbClr val="406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2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16927" y="1086517"/>
            <a:ext cx="8977745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5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Zero Waste: </a:t>
            </a:r>
            <a:r>
              <a:rPr lang="ko-KR" altLang="en-US" sz="25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지속 가능한 생활을 위한 당신의 선택</a:t>
            </a:r>
            <a:endParaRPr lang="en-US" altLang="ko-KR" sz="25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목적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식품 낭비 감소와 환경 보호를 위한 개인 맞춤형 재료 관리 및 레시피 추천 앱</a:t>
            </a:r>
            <a:r>
              <a:rPr lang="en-US" altLang="ko-KR" sz="2000" dirty="0" smtClean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altLang="ko-KR" sz="2000" dirty="0" smtClean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핵심 기능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 관리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사용자의 냉장고에 있는 재료를 쉽게 입력하고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유통 기한을 추적하여 재료의 낭비를 방지합니다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맞춤 레시피 추천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사용자가 입력한 재료를 바탕으로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가능한 레시피를 제안하여 남은 재료를 최대한 활용할 수 있도록 돕습니다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 기반 쇼핑 리스트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선택한 레시피에 필요한 부족한 재료를 자동으로 파악하여 쇼핑 리스트를 제공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불필요한 구매 방지에 기여합니다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E463BF-95AB-69BD-9AD1-DE13917E0FE7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576B4C6-C487-7ACF-8602-05A4B9A16C70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C180C9-E08D-1661-1956-BE100A4B0368}"/>
                </a:ext>
              </a:extLst>
            </p:cNvPr>
            <p:cNvSpPr txBox="1"/>
            <p:nvPr/>
          </p:nvSpPr>
          <p:spPr>
            <a:xfrm>
              <a:off x="557562" y="316312"/>
              <a:ext cx="74924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AECB70-5C59-0AD4-BA86-C8544812953B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rgbClr val="40623D"/>
                </a:solidFill>
                <a:latin typeface="+mj-ea"/>
                <a:ea typeface="+mj-ea"/>
              </a:rPr>
              <a:t>소개</a:t>
            </a:r>
            <a:r>
              <a:rPr lang="en-US" altLang="ko-KR" sz="2800" b="1" spc="-150" dirty="0">
                <a:solidFill>
                  <a:srgbClr val="40623D"/>
                </a:solidFill>
                <a:latin typeface="+mj-ea"/>
                <a:ea typeface="+mj-ea"/>
              </a:rPr>
              <a:t> </a:t>
            </a:r>
            <a:r>
              <a:rPr lang="en-US" altLang="ko-KR" sz="2800" b="1" spc="-150" dirty="0" smtClean="0">
                <a:solidFill>
                  <a:srgbClr val="40623D"/>
                </a:solidFill>
                <a:latin typeface="+mj-ea"/>
                <a:ea typeface="+mj-ea"/>
              </a:rPr>
              <a:t>- 1</a:t>
            </a:r>
            <a:endParaRPr lang="ko-KR" altLang="en-US" sz="2800" b="1" spc="-15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69814-7A3E-F5B9-E6C4-748C0BFE9E1A}"/>
              </a:ext>
            </a:extLst>
          </p:cNvPr>
          <p:cNvSpPr txBox="1"/>
          <p:nvPr/>
        </p:nvSpPr>
        <p:spPr>
          <a:xfrm>
            <a:off x="230977" y="7168135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핵심 기능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 관리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사용자의 냉장고에 있는 재료를 쉽게 입력하고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유통 기한을 추적하여 재료의 낭비를 방지합니다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맞춤 레시피 추천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사용자가 입력한 재료를 바탕으로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가능한 레시피를 제안하여 남은 재료를 최대한 활용할 수 있도록 </a:t>
            </a:r>
            <a:r>
              <a:rPr lang="ko-KR" altLang="en-US" sz="2000" dirty="0" err="1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돕습니다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 기반 쇼핑 리스트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선택한 레시피에 필요한 부족한 재료를 자동으로 파악하여 쇼핑 리스트를 제공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불필요한 구매 방지에 기여합니다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566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9E463BF-95AB-69BD-9AD1-DE13917E0FE7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576B4C6-C487-7ACF-8602-05A4B9A16C70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C180C9-E08D-1661-1956-BE100A4B0368}"/>
                </a:ext>
              </a:extLst>
            </p:cNvPr>
            <p:cNvSpPr txBox="1"/>
            <p:nvPr/>
          </p:nvSpPr>
          <p:spPr>
            <a:xfrm>
              <a:off x="557562" y="316312"/>
              <a:ext cx="74924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AECB70-5C59-0AD4-BA86-C8544812953B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rgbClr val="40623D"/>
                </a:solidFill>
                <a:latin typeface="+mj-ea"/>
                <a:ea typeface="+mj-ea"/>
              </a:rPr>
              <a:t>소개</a:t>
            </a:r>
            <a:r>
              <a:rPr lang="en-US" altLang="ko-KR" sz="2800" b="1" spc="-150" dirty="0">
                <a:solidFill>
                  <a:srgbClr val="40623D"/>
                </a:solidFill>
                <a:latin typeface="+mj-ea"/>
                <a:ea typeface="+mj-ea"/>
              </a:rPr>
              <a:t> </a:t>
            </a:r>
            <a:r>
              <a:rPr lang="en-US" altLang="ko-KR" sz="2800" b="1" spc="-150" dirty="0" smtClean="0">
                <a:solidFill>
                  <a:srgbClr val="40623D"/>
                </a:solidFill>
                <a:latin typeface="+mj-ea"/>
                <a:ea typeface="+mj-ea"/>
              </a:rPr>
              <a:t>- 2</a:t>
            </a:r>
            <a:endParaRPr lang="ko-KR" altLang="en-US" sz="2800" b="1" spc="-15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6927" y="1710602"/>
            <a:ext cx="83467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환경적 영향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재료의 효율적 사용을 통해 음식물 쓰레기와 탄소 발자국을 줄이며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지구 환경 보호에 기여합니다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지속 가능한 식생활을 촉진하고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경제적 절감 효과를 제공합니다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 경험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직관적이고 사용자 친화적인 인터페이스를 통해 모든 연령대가 쉽게 사용할 수 있습니다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커뮤니티 기능을 통해 사용자들이 레시피를 공유하고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환경 보호에 대한 인식을 함께 높일 수 있습니다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900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그룹 성공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2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1548081" y="3183733"/>
            <a:ext cx="663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>
                <a:solidFill>
                  <a:schemeClr val="bg1"/>
                </a:solidFill>
                <a:latin typeface="+mn-ea"/>
              </a:rPr>
              <a:t>요구사항 기술서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919855" y="6266873"/>
            <a:ext cx="2272145" cy="591127"/>
          </a:xfrm>
          <a:prstGeom prst="rect">
            <a:avLst/>
          </a:prstGeom>
          <a:solidFill>
            <a:srgbClr val="406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2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rgbClr val="40623D"/>
                </a:solidFill>
                <a:latin typeface="+mj-ea"/>
                <a:ea typeface="+mj-ea"/>
              </a:rPr>
              <a:t>요구사항 기술서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9183"/>
              </p:ext>
            </p:extLst>
          </p:nvPr>
        </p:nvGraphicFramePr>
        <p:xfrm>
          <a:off x="1104313" y="1047606"/>
          <a:ext cx="9960852" cy="5279303"/>
        </p:xfrm>
        <a:graphic>
          <a:graphicData uri="http://schemas.openxmlformats.org/drawingml/2006/table">
            <a:tbl>
              <a:tblPr/>
              <a:tblGrid>
                <a:gridCol w="1635122">
                  <a:extLst>
                    <a:ext uri="{9D8B030D-6E8A-4147-A177-3AD203B41FA5}">
                      <a16:colId xmlns:a16="http://schemas.microsoft.com/office/drawing/2014/main" val="2360242518"/>
                    </a:ext>
                  </a:extLst>
                </a:gridCol>
                <a:gridCol w="1635122">
                  <a:extLst>
                    <a:ext uri="{9D8B030D-6E8A-4147-A177-3AD203B41FA5}">
                      <a16:colId xmlns:a16="http://schemas.microsoft.com/office/drawing/2014/main" val="1729003038"/>
                    </a:ext>
                  </a:extLst>
                </a:gridCol>
                <a:gridCol w="1773693">
                  <a:extLst>
                    <a:ext uri="{9D8B030D-6E8A-4147-A177-3AD203B41FA5}">
                      <a16:colId xmlns:a16="http://schemas.microsoft.com/office/drawing/2014/main" val="3040305448"/>
                    </a:ext>
                  </a:extLst>
                </a:gridCol>
                <a:gridCol w="2457303">
                  <a:extLst>
                    <a:ext uri="{9D8B030D-6E8A-4147-A177-3AD203B41FA5}">
                      <a16:colId xmlns:a16="http://schemas.microsoft.com/office/drawing/2014/main" val="3659645211"/>
                    </a:ext>
                  </a:extLst>
                </a:gridCol>
                <a:gridCol w="2459612">
                  <a:extLst>
                    <a:ext uri="{9D8B030D-6E8A-4147-A177-3AD203B41FA5}">
                      <a16:colId xmlns:a16="http://schemas.microsoft.com/office/drawing/2014/main" val="4002932460"/>
                    </a:ext>
                  </a:extLst>
                </a:gridCol>
              </a:tblGrid>
              <a:tr h="225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중분류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소분류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26388"/>
                  </a:ext>
                </a:extLst>
              </a:tr>
              <a:tr h="225161">
                <a:tc rowSpan="20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02165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비밀번호찾기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0614"/>
                  </a:ext>
                </a:extLst>
              </a:tr>
              <a:tr h="22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12836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948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검색 기능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009059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공유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검색 기능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나만의 레시피 작성 및 댓글을 이용한 다른 이용자와의 소통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0764"/>
                  </a:ext>
                </a:extLst>
              </a:tr>
              <a:tr h="22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확인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조회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0766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현황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 관리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추천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보유재료수량 </a:t>
                      </a:r>
                      <a:b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정보기반 레시피 추천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161544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입력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추가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 </a:t>
                      </a:r>
                      <a:b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 입력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입력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627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통계 및 지표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정보 제공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555016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이미지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공개정보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864390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변경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민감정보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896760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본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본 레시피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724707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쓴 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쓴 글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29954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</a:t>
                      </a:r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 한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82552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zerowaste  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잔반 활용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별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나라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등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검색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별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부족한 재료 표시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380951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재료 활용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7809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공유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99452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 및 사용법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목적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87205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제목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입력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 사항 리포트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52481"/>
                  </a:ext>
                </a:extLst>
              </a:tr>
              <a:tr h="225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30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91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건배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2231625" y="3183733"/>
            <a:ext cx="663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 err="1">
                <a:solidFill>
                  <a:schemeClr val="bg1"/>
                </a:solidFill>
                <a:latin typeface="+mn-ea"/>
              </a:rPr>
              <a:t>유스케이스</a:t>
            </a:r>
            <a:endParaRPr lang="ko-KR" altLang="en-US" sz="7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19855" y="6266873"/>
            <a:ext cx="2272145" cy="591127"/>
          </a:xfrm>
          <a:prstGeom prst="rect">
            <a:avLst/>
          </a:prstGeom>
          <a:solidFill>
            <a:srgbClr val="406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2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리스트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1388663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1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13886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2170650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2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2170649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고객센터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295558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3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2955586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커뮤니티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7922" y="3744519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4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4277" y="374451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 err="1">
                <a:solidFill>
                  <a:srgbClr val="40623D"/>
                </a:solidFill>
                <a:latin typeface="+mj-ea"/>
                <a:ea typeface="+mj-ea"/>
              </a:rPr>
              <a:t>마이페이지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452945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5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4277" y="4529456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나의 재료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5314393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6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531439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레시피</a:t>
            </a:r>
          </a:p>
        </p:txBody>
      </p:sp>
    </p:spTree>
    <p:extLst>
      <p:ext uri="{BB962C8B-B14F-4D97-AF65-F5344CB8AC3E}">
        <p14:creationId xmlns:p14="http://schemas.microsoft.com/office/powerpoint/2010/main" val="39587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1107</Words>
  <Application>Microsoft Office PowerPoint</Application>
  <PresentationFormat>와이드스크린</PresentationFormat>
  <Paragraphs>294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LINE Seed Sans KR Bold</vt:lpstr>
      <vt:lpstr>LINE Seed Sans KR Regular</vt:lpstr>
      <vt:lpstr>LINE Seed Sans KR Thin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505</cp:lastModifiedBy>
  <cp:revision>48</cp:revision>
  <dcterms:created xsi:type="dcterms:W3CDTF">2022-10-11T03:30:09Z</dcterms:created>
  <dcterms:modified xsi:type="dcterms:W3CDTF">2024-03-15T02:15:00Z</dcterms:modified>
</cp:coreProperties>
</file>