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818" r:id="rId2"/>
    <p:sldId id="819" r:id="rId3"/>
    <p:sldId id="820" r:id="rId4"/>
    <p:sldId id="793" r:id="rId5"/>
    <p:sldId id="801" r:id="rId6"/>
    <p:sldId id="803" r:id="rId7"/>
    <p:sldId id="804" r:id="rId8"/>
    <p:sldId id="805" r:id="rId9"/>
    <p:sldId id="817" r:id="rId10"/>
    <p:sldId id="800" r:id="rId11"/>
    <p:sldId id="811" r:id="rId12"/>
    <p:sldId id="806" r:id="rId13"/>
    <p:sldId id="808" r:id="rId14"/>
    <p:sldId id="809" r:id="rId15"/>
    <p:sldId id="81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2C8"/>
    <a:srgbClr val="E367A5"/>
    <a:srgbClr val="F3BBD7"/>
    <a:srgbClr val="EEA0C7"/>
    <a:srgbClr val="BF2371"/>
    <a:srgbClr val="CDB189"/>
    <a:srgbClr val="5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86427" autoAdjust="0"/>
  </p:normalViewPr>
  <p:slideViewPr>
    <p:cSldViewPr snapToGrid="0">
      <p:cViewPr>
        <p:scale>
          <a:sx n="66" d="100"/>
          <a:sy n="66" d="100"/>
        </p:scale>
        <p:origin x="-36" y="-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E5C-8609-4749-86B4-8323BC54133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9F08-F2C9-491E-BBEB-2B13BFEAF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7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57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3E3A-067D-4A2A-A0EE-41D9522C14E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83" y="129325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smtClean="0"/>
              <a:t>프로젝트 </a:t>
            </a:r>
            <a:endParaRPr lang="en-US" altLang="ko-KR" sz="24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9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3. Easy and Clean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유스케이스</a:t>
            </a:r>
            <a:r>
              <a:rPr lang="ko-KR" altLang="en-US" sz="1600" b="1" dirty="0" smtClean="0"/>
              <a:t>  다이어그램</a:t>
            </a:r>
            <a:endParaRPr lang="ko-KR" altLang="en-US" sz="1600" b="1" dirty="0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06877"/>
              </p:ext>
            </p:extLst>
          </p:nvPr>
        </p:nvGraphicFramePr>
        <p:xfrm>
          <a:off x="1194091" y="1844824"/>
          <a:ext cx="9030368" cy="446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16"/>
                <a:gridCol w="710435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세탁 예약 및 확인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2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6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31150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1. </a:t>
            </a:r>
            <a:r>
              <a:rPr lang="ko-KR" altLang="en-US" sz="1400" b="1" dirty="0"/>
              <a:t>세탁 예약 및 확인</a:t>
            </a:r>
          </a:p>
        </p:txBody>
      </p:sp>
      <p:sp>
        <p:nvSpPr>
          <p:cNvPr id="167" name="타원 166"/>
          <p:cNvSpPr/>
          <p:nvPr/>
        </p:nvSpPr>
        <p:spPr>
          <a:xfrm>
            <a:off x="3599722" y="2553792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세탁 예약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1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3025637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4990828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21" idx="3"/>
            <a:endCxn id="167" idx="2"/>
          </p:cNvCxnSpPr>
          <p:nvPr/>
        </p:nvCxnSpPr>
        <p:spPr>
          <a:xfrm flipV="1">
            <a:off x="2328731" y="2747502"/>
            <a:ext cx="1270991" cy="6067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3"/>
            <a:endCxn id="55" idx="2"/>
          </p:cNvCxnSpPr>
          <p:nvPr/>
        </p:nvCxnSpPr>
        <p:spPr>
          <a:xfrm flipV="1">
            <a:off x="2328731" y="3192077"/>
            <a:ext cx="1270988" cy="1621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3"/>
            <a:endCxn id="65" idx="2"/>
          </p:cNvCxnSpPr>
          <p:nvPr/>
        </p:nvCxnSpPr>
        <p:spPr>
          <a:xfrm>
            <a:off x="2328731" y="3354250"/>
            <a:ext cx="1270989" cy="290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  <a:endCxn id="75" idx="2"/>
          </p:cNvCxnSpPr>
          <p:nvPr/>
        </p:nvCxnSpPr>
        <p:spPr>
          <a:xfrm>
            <a:off x="2328731" y="3354250"/>
            <a:ext cx="1270987" cy="7613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96409" y="4502519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예약 취소</a:t>
            </a:r>
          </a:p>
        </p:txBody>
      </p:sp>
      <p:sp>
        <p:nvSpPr>
          <p:cNvPr id="55" name="타원 54"/>
          <p:cNvSpPr/>
          <p:nvPr/>
        </p:nvSpPr>
        <p:spPr>
          <a:xfrm>
            <a:off x="3599719" y="2998367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341295" y="3180933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로그인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5" idx="6"/>
            <a:endCxn id="56" idx="2"/>
          </p:cNvCxnSpPr>
          <p:nvPr/>
        </p:nvCxnSpPr>
        <p:spPr>
          <a:xfrm>
            <a:off x="5605150" y="3192077"/>
            <a:ext cx="1736145" cy="183215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599720" y="3451314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취소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599718" y="3921880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조회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22" idx="3"/>
            <a:endCxn id="50" idx="2"/>
          </p:cNvCxnSpPr>
          <p:nvPr/>
        </p:nvCxnSpPr>
        <p:spPr>
          <a:xfrm flipV="1">
            <a:off x="2328731" y="4696229"/>
            <a:ext cx="1167678" cy="6232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496410" y="5099622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예약 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96410" y="5712247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예약 조회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248133" y="5042690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 로그인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47" idx="6"/>
            <a:endCxn id="48" idx="2"/>
          </p:cNvCxnSpPr>
          <p:nvPr/>
        </p:nvCxnSpPr>
        <p:spPr>
          <a:xfrm flipV="1">
            <a:off x="5501841" y="5237049"/>
            <a:ext cx="1746292" cy="668908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41" idx="2"/>
          </p:cNvCxnSpPr>
          <p:nvPr/>
        </p:nvCxnSpPr>
        <p:spPr>
          <a:xfrm flipV="1">
            <a:off x="2328731" y="5293332"/>
            <a:ext cx="1167679" cy="26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2" idx="3"/>
            <a:endCxn id="47" idx="2"/>
          </p:cNvCxnSpPr>
          <p:nvPr/>
        </p:nvCxnSpPr>
        <p:spPr>
          <a:xfrm>
            <a:off x="2328731" y="5319441"/>
            <a:ext cx="1167679" cy="5865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41" idx="6"/>
            <a:endCxn id="48" idx="2"/>
          </p:cNvCxnSpPr>
          <p:nvPr/>
        </p:nvCxnSpPr>
        <p:spPr>
          <a:xfrm flipV="1">
            <a:off x="5501841" y="5237049"/>
            <a:ext cx="1746292" cy="56283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0" idx="6"/>
            <a:endCxn id="48" idx="2"/>
          </p:cNvCxnSpPr>
          <p:nvPr/>
        </p:nvCxnSpPr>
        <p:spPr>
          <a:xfrm>
            <a:off x="5501840" y="4696229"/>
            <a:ext cx="1746293" cy="54082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67" idx="6"/>
            <a:endCxn id="56" idx="2"/>
          </p:cNvCxnSpPr>
          <p:nvPr/>
        </p:nvCxnSpPr>
        <p:spPr>
          <a:xfrm>
            <a:off x="5605153" y="2747502"/>
            <a:ext cx="1736142" cy="62779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6"/>
            <a:endCxn id="56" idx="2"/>
          </p:cNvCxnSpPr>
          <p:nvPr/>
        </p:nvCxnSpPr>
        <p:spPr>
          <a:xfrm flipV="1">
            <a:off x="5605151" y="3375292"/>
            <a:ext cx="1736144" cy="269732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5" idx="6"/>
            <a:endCxn id="56" idx="2"/>
          </p:cNvCxnSpPr>
          <p:nvPr/>
        </p:nvCxnSpPr>
        <p:spPr>
          <a:xfrm flipV="1">
            <a:off x="5605149" y="3375292"/>
            <a:ext cx="1736146" cy="740298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186057" y="2352410"/>
            <a:ext cx="1982346" cy="246221"/>
            <a:chOff x="8186057" y="2352410"/>
            <a:chExt cx="1982346" cy="246221"/>
          </a:xfrm>
        </p:grpSpPr>
        <p:sp>
          <p:nvSpPr>
            <p:cNvPr id="45" name="TextBox 44"/>
            <p:cNvSpPr txBox="1"/>
            <p:nvPr/>
          </p:nvSpPr>
          <p:spPr>
            <a:xfrm>
              <a:off x="8186057" y="2352410"/>
              <a:ext cx="19823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●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참조</a:t>
              </a:r>
              <a:r>
                <a:rPr lang="en-US" altLang="ko-KR" sz="1000" dirty="0" smtClean="0"/>
                <a:t>                </a:t>
              </a:r>
              <a:r>
                <a:rPr lang="en-US" altLang="ko-KR" sz="1000" dirty="0" smtClean="0"/>
                <a:t> = include</a:t>
              </a:r>
              <a:endParaRPr lang="ko-KR" altLang="en-US" sz="10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8758705" y="2475520"/>
              <a:ext cx="576841" cy="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8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7.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JAVA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72043"/>
              </p:ext>
            </p:extLst>
          </p:nvPr>
        </p:nvGraphicFramePr>
        <p:xfrm>
          <a:off x="1192154" y="1795161"/>
          <a:ext cx="9720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/>
                <a:gridCol w="1800000"/>
                <a:gridCol w="1080000"/>
                <a:gridCol w="1080000"/>
                <a:gridCol w="720000"/>
                <a:gridCol w="1800000"/>
                <a:gridCol w="144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memNum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생년월일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memBirth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memKind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memGen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memEmail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memPwd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memPhone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/>
              <a:t>가</a:t>
            </a:r>
            <a:r>
              <a:rPr lang="en-US" altLang="ko-KR" sz="1400" b="1" dirty="0" smtClean="0"/>
              <a:t>.  </a:t>
            </a:r>
            <a:r>
              <a:rPr lang="ko-KR" altLang="en-US" sz="1400" b="1" dirty="0"/>
              <a:t>사용자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관리자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회원</a:t>
            </a:r>
            <a:r>
              <a:rPr lang="en-US" altLang="ko-KR" sz="1400" b="1" dirty="0"/>
              <a:t>) </a:t>
            </a:r>
            <a:r>
              <a:rPr lang="en-US" altLang="ko-KR" sz="1400" b="1" dirty="0" smtClean="0"/>
              <a:t>- Member</a:t>
            </a:r>
            <a:endParaRPr lang="ko-KR" altLang="en-US" sz="14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5977" y="4119870"/>
            <a:ext cx="4415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/>
            <a:r>
              <a:rPr lang="ko-KR" altLang="en-US" sz="1400" b="1" dirty="0" smtClean="0"/>
              <a:t>나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세탁 예약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Reserve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4573"/>
              </p:ext>
            </p:extLst>
          </p:nvPr>
        </p:nvGraphicFramePr>
        <p:xfrm>
          <a:off x="1192154" y="4436709"/>
          <a:ext cx="9720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/>
                <a:gridCol w="1800000"/>
                <a:gridCol w="1080000"/>
                <a:gridCol w="1080000"/>
                <a:gridCol w="720000"/>
                <a:gridCol w="1800000"/>
                <a:gridCol w="144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예약 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resId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resNum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 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resCharge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proId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resPay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7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JAVA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69241"/>
              </p:ext>
            </p:extLst>
          </p:nvPr>
        </p:nvGraphicFramePr>
        <p:xfrm>
          <a:off x="1192154" y="4436709"/>
          <a:ext cx="9720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/>
                <a:gridCol w="1800000"/>
                <a:gridCol w="1080000"/>
                <a:gridCol w="1080000"/>
                <a:gridCol w="720000"/>
                <a:gridCol w="1800000"/>
                <a:gridCol w="144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작성자의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bRegdate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조회수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bViewCnt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댓글수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bReCnt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445976" y="4066483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 smtClean="0"/>
              <a:t>라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게시판 </a:t>
            </a:r>
            <a:r>
              <a:rPr lang="en-US" altLang="ko-KR" sz="1400" b="1" dirty="0" smtClean="0"/>
              <a:t>- Board</a:t>
            </a:r>
            <a:endParaRPr lang="ko-KR" altLang="en-US" sz="14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0045"/>
              </p:ext>
            </p:extLst>
          </p:nvPr>
        </p:nvGraphicFramePr>
        <p:xfrm>
          <a:off x="1199414" y="1729851"/>
          <a:ext cx="4680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/>
                <a:gridCol w="180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proId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proType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proName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proPrice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53236" y="135962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/>
              <a:t>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세탁 상품</a:t>
            </a:r>
            <a:r>
              <a:rPr lang="en-US" altLang="ko-KR" sz="1400" b="1" dirty="0"/>
              <a:t> - </a:t>
            </a:r>
            <a:r>
              <a:rPr lang="en-US" altLang="ko-KR" sz="1400" b="1" dirty="0" smtClean="0"/>
              <a:t>Product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33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8.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데이터베이스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테이블</a:t>
            </a:r>
            <a:endParaRPr lang="en-US" altLang="ko-KR" sz="1600" b="1" dirty="0" smtClean="0"/>
          </a:p>
          <a:p>
            <a:pPr eaLnBrk="1" hangingPunct="1"/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64951"/>
              </p:ext>
            </p:extLst>
          </p:nvPr>
        </p:nvGraphicFramePr>
        <p:xfrm>
          <a:off x="1192154" y="1844137"/>
          <a:ext cx="10387685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566"/>
                <a:gridCol w="1332026"/>
                <a:gridCol w="1440000"/>
                <a:gridCol w="928717"/>
                <a:gridCol w="617934"/>
                <a:gridCol w="1363977"/>
                <a:gridCol w="1217836"/>
                <a:gridCol w="767237"/>
                <a:gridCol w="1071696"/>
                <a:gridCol w="1071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memNum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memKind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Y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memPwd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memBirth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memGen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memEmail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memPhone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/>
              <a:t>가</a:t>
            </a:r>
            <a:r>
              <a:rPr lang="en-US" altLang="ko-KR" sz="1400" b="1" dirty="0" smtClean="0"/>
              <a:t>. 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사용자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관리자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회원</a:t>
            </a:r>
            <a:r>
              <a:rPr lang="en-US" altLang="ko-KR" sz="1400" b="1" dirty="0" smtClean="0"/>
              <a:t>) – Member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71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데이터베이스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테이블</a:t>
            </a:r>
            <a:endParaRPr lang="en-US" altLang="ko-KR" sz="1600" b="1" dirty="0" smtClean="0"/>
          </a:p>
          <a:p>
            <a:pPr eaLnBrk="1" hangingPunct="1"/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76032"/>
              </p:ext>
            </p:extLst>
          </p:nvPr>
        </p:nvGraphicFramePr>
        <p:xfrm>
          <a:off x="1192154" y="1844137"/>
          <a:ext cx="1038768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566"/>
                <a:gridCol w="1332026"/>
                <a:gridCol w="1440000"/>
                <a:gridCol w="928717"/>
                <a:gridCol w="617934"/>
                <a:gridCol w="1363977"/>
                <a:gridCol w="1217836"/>
                <a:gridCol w="767237"/>
                <a:gridCol w="1071696"/>
                <a:gridCol w="1071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번호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코드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proId</a:t>
                      </a:r>
                      <a:endParaRPr lang="ko-KR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product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resNum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resCharge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resPay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 smtClean="0"/>
              <a:t>나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세탁 예약 </a:t>
            </a:r>
            <a:r>
              <a:rPr lang="en-US" altLang="ko-KR" sz="1400" b="1" dirty="0" smtClean="0"/>
              <a:t>- Reserve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870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데이터베이스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테이블</a:t>
            </a:r>
            <a:endParaRPr lang="en-US" altLang="ko-KR" sz="1600" b="1" dirty="0" smtClean="0"/>
          </a:p>
          <a:p>
            <a:pPr eaLnBrk="1" hangingPunct="1"/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58494"/>
              </p:ext>
            </p:extLst>
          </p:nvPr>
        </p:nvGraphicFramePr>
        <p:xfrm>
          <a:off x="1192154" y="1844137"/>
          <a:ext cx="1074768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566"/>
                <a:gridCol w="1332026"/>
                <a:gridCol w="1800000"/>
                <a:gridCol w="928717"/>
                <a:gridCol w="617934"/>
                <a:gridCol w="1363977"/>
                <a:gridCol w="1217836"/>
                <a:gridCol w="767237"/>
                <a:gridCol w="1071696"/>
                <a:gridCol w="1071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proId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proType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smtClean="0"/>
                        <a:t>proName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proPrice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/>
              <a:t>다</a:t>
            </a:r>
            <a:r>
              <a:rPr lang="en-US" altLang="ko-KR" sz="1400" b="1" dirty="0" smtClean="0"/>
              <a:t>.  </a:t>
            </a:r>
            <a:r>
              <a:rPr lang="ko-KR" altLang="en-US" sz="1400" b="1" dirty="0" smtClean="0"/>
              <a:t>세탁 상품 </a:t>
            </a:r>
            <a:r>
              <a:rPr lang="en-US" altLang="ko-KR" sz="1400" b="1" dirty="0" smtClean="0"/>
              <a:t>- Product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817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Easy and Clean </a:t>
            </a:r>
            <a:r>
              <a:rPr lang="ko-KR" altLang="en-US" sz="2400" b="1" dirty="0"/>
              <a:t>프로젝트</a:t>
            </a:r>
            <a:endParaRPr lang="en-US" altLang="ko-KR" sz="24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데이터베이스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테이블</a:t>
            </a:r>
            <a:endParaRPr lang="en-US" altLang="ko-KR" sz="1600" b="1" dirty="0" smtClean="0"/>
          </a:p>
          <a:p>
            <a:pPr eaLnBrk="1" hangingPunct="1"/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8985"/>
              </p:ext>
            </p:extLst>
          </p:nvPr>
        </p:nvGraphicFramePr>
        <p:xfrm>
          <a:off x="1192154" y="1844137"/>
          <a:ext cx="10747685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566"/>
                <a:gridCol w="1332026"/>
                <a:gridCol w="1800000"/>
                <a:gridCol w="928717"/>
                <a:gridCol w="617934"/>
                <a:gridCol w="1363977"/>
                <a:gridCol w="1217836"/>
                <a:gridCol w="767237"/>
                <a:gridCol w="1071696"/>
                <a:gridCol w="10716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작성자의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bName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작성일자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bRegdate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조회수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bViewCnt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댓글수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bReCnt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6230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 b="1" dirty="0"/>
              <a:t>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게시판 </a:t>
            </a:r>
            <a:r>
              <a:rPr lang="en-US" altLang="ko-KR" sz="1400" b="1" dirty="0" smtClean="0"/>
              <a:t>- Board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6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83" y="129325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9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3. Easy and Clean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 다이어그램</a:t>
            </a: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7768"/>
              </p:ext>
            </p:extLst>
          </p:nvPr>
        </p:nvGraphicFramePr>
        <p:xfrm>
          <a:off x="1194091" y="1844824"/>
          <a:ext cx="9030368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16"/>
                <a:gridCol w="710435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고객센터 운영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3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6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18692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2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고객센터 운영</a:t>
            </a:r>
            <a:endParaRPr lang="ko-KR" altLang="en-US" sz="1400" b="1" dirty="0"/>
          </a:p>
        </p:txBody>
      </p:sp>
      <p:sp>
        <p:nvSpPr>
          <p:cNvPr id="167" name="타원 166"/>
          <p:cNvSpPr/>
          <p:nvPr/>
        </p:nvSpPr>
        <p:spPr>
          <a:xfrm>
            <a:off x="3599721" y="2333500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공지사항 게시판 열람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1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3025637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21" idx="3"/>
            <a:endCxn id="167" idx="2"/>
          </p:cNvCxnSpPr>
          <p:nvPr/>
        </p:nvCxnSpPr>
        <p:spPr>
          <a:xfrm flipV="1">
            <a:off x="2328731" y="2527210"/>
            <a:ext cx="1270990" cy="827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3"/>
            <a:endCxn id="55" idx="2"/>
          </p:cNvCxnSpPr>
          <p:nvPr/>
        </p:nvCxnSpPr>
        <p:spPr>
          <a:xfrm flipV="1">
            <a:off x="2328731" y="3010478"/>
            <a:ext cx="1270985" cy="3437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3"/>
            <a:endCxn id="65" idx="2"/>
          </p:cNvCxnSpPr>
          <p:nvPr/>
        </p:nvCxnSpPr>
        <p:spPr>
          <a:xfrm>
            <a:off x="2328731" y="3354250"/>
            <a:ext cx="1270990" cy="116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  <a:endCxn id="75" idx="2"/>
          </p:cNvCxnSpPr>
          <p:nvPr/>
        </p:nvCxnSpPr>
        <p:spPr>
          <a:xfrm>
            <a:off x="2328731" y="3354250"/>
            <a:ext cx="1270990" cy="6460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599727" y="4387418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공지사항 게시판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99716" y="2816768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할인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이벤트 게시판 열람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599727" y="4879642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할인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이벤트 게시판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599721" y="3277309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건의사항 게시판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 및 열람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599715" y="5356643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건의사항 게시판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</a:t>
            </a:r>
            <a:r>
              <a:rPr lang="ko-KR" altLang="en-US" sz="10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71" name="타원 70"/>
          <p:cNvSpPr/>
          <p:nvPr/>
        </p:nvSpPr>
        <p:spPr>
          <a:xfrm>
            <a:off x="7248133" y="5105478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 로그인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70" idx="6"/>
            <a:endCxn id="71" idx="2"/>
          </p:cNvCxnSpPr>
          <p:nvPr/>
        </p:nvCxnSpPr>
        <p:spPr>
          <a:xfrm flipV="1">
            <a:off x="5605146" y="5299837"/>
            <a:ext cx="1642987" cy="250516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599721" y="3806633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서비스 불만족 신고 게시판 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625732" y="5861201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서비스 불만족 신고 게시판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122" idx="3"/>
            <a:endCxn id="50" idx="2"/>
          </p:cNvCxnSpPr>
          <p:nvPr/>
        </p:nvCxnSpPr>
        <p:spPr>
          <a:xfrm flipV="1">
            <a:off x="2328731" y="4581128"/>
            <a:ext cx="1270996" cy="8657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22" idx="3"/>
            <a:endCxn id="60" idx="2"/>
          </p:cNvCxnSpPr>
          <p:nvPr/>
        </p:nvCxnSpPr>
        <p:spPr>
          <a:xfrm flipV="1">
            <a:off x="2328731" y="5073352"/>
            <a:ext cx="1270996" cy="373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22" idx="3"/>
            <a:endCxn id="70" idx="2"/>
          </p:cNvCxnSpPr>
          <p:nvPr/>
        </p:nvCxnSpPr>
        <p:spPr>
          <a:xfrm>
            <a:off x="2328731" y="5446927"/>
            <a:ext cx="1270984" cy="1034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22" idx="3"/>
            <a:endCxn id="80" idx="2"/>
          </p:cNvCxnSpPr>
          <p:nvPr/>
        </p:nvCxnSpPr>
        <p:spPr>
          <a:xfrm>
            <a:off x="2328731" y="5446927"/>
            <a:ext cx="1297001" cy="607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95" idx="2"/>
          </p:cNvCxnSpPr>
          <p:nvPr/>
        </p:nvCxnSpPr>
        <p:spPr>
          <a:xfrm>
            <a:off x="5605146" y="2527210"/>
            <a:ext cx="1642985" cy="60787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7248131" y="2940730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로그인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55" idx="6"/>
            <a:endCxn id="95" idx="2"/>
          </p:cNvCxnSpPr>
          <p:nvPr/>
        </p:nvCxnSpPr>
        <p:spPr>
          <a:xfrm>
            <a:off x="5605147" y="3010478"/>
            <a:ext cx="1642984" cy="124611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5" idx="6"/>
            <a:endCxn id="95" idx="2"/>
          </p:cNvCxnSpPr>
          <p:nvPr/>
        </p:nvCxnSpPr>
        <p:spPr>
          <a:xfrm flipV="1">
            <a:off x="5605152" y="3135089"/>
            <a:ext cx="1642979" cy="33593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5" idx="6"/>
            <a:endCxn id="95" idx="2"/>
          </p:cNvCxnSpPr>
          <p:nvPr/>
        </p:nvCxnSpPr>
        <p:spPr>
          <a:xfrm flipV="1">
            <a:off x="5605152" y="3135089"/>
            <a:ext cx="1642979" cy="865254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50" idx="6"/>
            <a:endCxn id="71" idx="2"/>
          </p:cNvCxnSpPr>
          <p:nvPr/>
        </p:nvCxnSpPr>
        <p:spPr>
          <a:xfrm>
            <a:off x="5605158" y="4581128"/>
            <a:ext cx="1642975" cy="71870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60" idx="6"/>
            <a:endCxn id="71" idx="2"/>
          </p:cNvCxnSpPr>
          <p:nvPr/>
        </p:nvCxnSpPr>
        <p:spPr>
          <a:xfrm>
            <a:off x="5605158" y="5073352"/>
            <a:ext cx="1642975" cy="226485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80" idx="6"/>
            <a:endCxn id="71" idx="2"/>
          </p:cNvCxnSpPr>
          <p:nvPr/>
        </p:nvCxnSpPr>
        <p:spPr>
          <a:xfrm flipV="1">
            <a:off x="5631163" y="5299837"/>
            <a:ext cx="1616970" cy="755074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5118314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8186057" y="2352410"/>
            <a:ext cx="1982346" cy="246221"/>
            <a:chOff x="8186057" y="2352410"/>
            <a:chExt cx="1982346" cy="246221"/>
          </a:xfrm>
        </p:grpSpPr>
        <p:sp>
          <p:nvSpPr>
            <p:cNvPr id="51" name="TextBox 50"/>
            <p:cNvSpPr txBox="1"/>
            <p:nvPr/>
          </p:nvSpPr>
          <p:spPr>
            <a:xfrm>
              <a:off x="8186057" y="2352410"/>
              <a:ext cx="19823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●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참조</a:t>
              </a:r>
              <a:r>
                <a:rPr lang="en-US" altLang="ko-KR" sz="1000" dirty="0" smtClean="0"/>
                <a:t>                </a:t>
              </a:r>
              <a:r>
                <a:rPr lang="en-US" altLang="ko-KR" sz="1000" dirty="0" smtClean="0"/>
                <a:t> = include</a:t>
              </a:r>
              <a:endParaRPr lang="ko-KR" altLang="en-US" sz="10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8758705" y="2475520"/>
              <a:ext cx="576841" cy="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4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83" y="129325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9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3. Easy and Clean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 다이어그램</a:t>
            </a: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8842"/>
              </p:ext>
            </p:extLst>
          </p:nvPr>
        </p:nvGraphicFramePr>
        <p:xfrm>
          <a:off x="1194091" y="1844824"/>
          <a:ext cx="9030368" cy="446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16"/>
                <a:gridCol w="710435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관리</a:t>
                      </a:r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2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6" name="TextBox 15"/>
          <p:cNvSpPr txBox="1">
            <a:spLocks noChangeArrowheads="1"/>
          </p:cNvSpPr>
          <p:nvPr/>
        </p:nvSpPr>
        <p:spPr bwMode="auto">
          <a:xfrm>
            <a:off x="1445976" y="1424935"/>
            <a:ext cx="4032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사용자 관리</a:t>
            </a:r>
            <a:endParaRPr lang="ko-KR" altLang="en-US" sz="1400" b="1" dirty="0"/>
          </a:p>
        </p:txBody>
      </p:sp>
      <p:sp>
        <p:nvSpPr>
          <p:cNvPr id="167" name="타원 166"/>
          <p:cNvSpPr/>
          <p:nvPr/>
        </p:nvSpPr>
        <p:spPr>
          <a:xfrm>
            <a:off x="3599727" y="2355993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가입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1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32" y="2734735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dministrator\Desktop\java 혜성\사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59" y="4954705"/>
            <a:ext cx="457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21" idx="3"/>
            <a:endCxn id="167" idx="2"/>
          </p:cNvCxnSpPr>
          <p:nvPr/>
        </p:nvCxnSpPr>
        <p:spPr>
          <a:xfrm flipV="1">
            <a:off x="2347232" y="2549703"/>
            <a:ext cx="1252495" cy="5136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3"/>
            <a:endCxn id="55" idx="2"/>
          </p:cNvCxnSpPr>
          <p:nvPr/>
        </p:nvCxnSpPr>
        <p:spPr>
          <a:xfrm>
            <a:off x="2347232" y="3063348"/>
            <a:ext cx="1252495" cy="56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  <a:endCxn id="75" idx="2"/>
          </p:cNvCxnSpPr>
          <p:nvPr/>
        </p:nvCxnSpPr>
        <p:spPr>
          <a:xfrm>
            <a:off x="2347232" y="3063348"/>
            <a:ext cx="1252495" cy="4949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599727" y="4526375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전체 회원 조회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99727" y="2875257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탈퇴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87817" y="2868988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로그인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599727" y="3364596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회원정보 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22" idx="3"/>
            <a:endCxn id="50" idx="2"/>
          </p:cNvCxnSpPr>
          <p:nvPr/>
        </p:nvCxnSpPr>
        <p:spPr>
          <a:xfrm flipV="1">
            <a:off x="2342359" y="4720085"/>
            <a:ext cx="1257368" cy="563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599727" y="5078716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강제 추방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599727" y="5611930"/>
            <a:ext cx="2005431" cy="387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 정보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강제 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287817" y="5077418"/>
            <a:ext cx="2005431" cy="388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 로그인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0" idx="6"/>
            <a:endCxn id="61" idx="2"/>
          </p:cNvCxnSpPr>
          <p:nvPr/>
        </p:nvCxnSpPr>
        <p:spPr>
          <a:xfrm flipV="1">
            <a:off x="5605158" y="5271777"/>
            <a:ext cx="1682659" cy="533863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2" idx="3"/>
            <a:endCxn id="44" idx="2"/>
          </p:cNvCxnSpPr>
          <p:nvPr/>
        </p:nvCxnSpPr>
        <p:spPr>
          <a:xfrm flipV="1">
            <a:off x="2342359" y="5272426"/>
            <a:ext cx="1257368" cy="108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2" idx="3"/>
            <a:endCxn id="60" idx="2"/>
          </p:cNvCxnSpPr>
          <p:nvPr/>
        </p:nvCxnSpPr>
        <p:spPr>
          <a:xfrm>
            <a:off x="2342359" y="5283318"/>
            <a:ext cx="1257368" cy="5223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4" idx="6"/>
            <a:endCxn id="61" idx="2"/>
          </p:cNvCxnSpPr>
          <p:nvPr/>
        </p:nvCxnSpPr>
        <p:spPr>
          <a:xfrm flipV="1">
            <a:off x="5605158" y="5271777"/>
            <a:ext cx="1682659" cy="64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0" idx="6"/>
            <a:endCxn id="61" idx="2"/>
          </p:cNvCxnSpPr>
          <p:nvPr/>
        </p:nvCxnSpPr>
        <p:spPr>
          <a:xfrm>
            <a:off x="5605158" y="4720085"/>
            <a:ext cx="1682659" cy="551692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5" idx="6"/>
            <a:endCxn id="56" idx="2"/>
          </p:cNvCxnSpPr>
          <p:nvPr/>
        </p:nvCxnSpPr>
        <p:spPr>
          <a:xfrm flipV="1">
            <a:off x="5605158" y="3063347"/>
            <a:ext cx="1682659" cy="562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5" idx="6"/>
            <a:endCxn id="56" idx="2"/>
          </p:cNvCxnSpPr>
          <p:nvPr/>
        </p:nvCxnSpPr>
        <p:spPr>
          <a:xfrm flipV="1">
            <a:off x="5605158" y="3063347"/>
            <a:ext cx="1682659" cy="49495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56" idx="2"/>
          </p:cNvCxnSpPr>
          <p:nvPr/>
        </p:nvCxnSpPr>
        <p:spPr>
          <a:xfrm>
            <a:off x="5605158" y="2549703"/>
            <a:ext cx="1682659" cy="513644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186057" y="2352410"/>
            <a:ext cx="1982346" cy="246221"/>
            <a:chOff x="8186057" y="2352410"/>
            <a:chExt cx="1982346" cy="246221"/>
          </a:xfrm>
        </p:grpSpPr>
        <p:sp>
          <p:nvSpPr>
            <p:cNvPr id="103" name="TextBox 102"/>
            <p:cNvSpPr txBox="1"/>
            <p:nvPr/>
          </p:nvSpPr>
          <p:spPr>
            <a:xfrm>
              <a:off x="8186057" y="2352410"/>
              <a:ext cx="19823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●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참조</a:t>
              </a:r>
              <a:r>
                <a:rPr lang="en-US" altLang="ko-KR" sz="1000" dirty="0" smtClean="0"/>
                <a:t>                </a:t>
              </a:r>
              <a:r>
                <a:rPr lang="en-US" altLang="ko-KR" sz="1000" dirty="0" smtClean="0"/>
                <a:t> = include</a:t>
              </a:r>
              <a:endParaRPr lang="ko-KR" altLang="en-US" sz="1000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8758705" y="2475520"/>
              <a:ext cx="576841" cy="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49299"/>
              </p:ext>
            </p:extLst>
          </p:nvPr>
        </p:nvGraphicFramePr>
        <p:xfrm>
          <a:off x="1541151" y="1854200"/>
          <a:ext cx="10080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/>
                <a:gridCol w="1800000"/>
                <a:gridCol w="1800000"/>
                <a:gridCol w="1800000"/>
              </a:tblGrid>
              <a:tr h="24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 날짜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 날짜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프로젝트 개요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프로젝트 요구사항 분석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err="1" smtClean="0"/>
                        <a:t>유스케이스</a:t>
                      </a:r>
                      <a:r>
                        <a:rPr lang="ko-KR" altLang="en-US" dirty="0" smtClean="0"/>
                        <a:t> 다이어그램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프로젝트 계획서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프로젝트 테스트 케이스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err="1" smtClean="0"/>
                        <a:t>사이트맵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smtClean="0"/>
                        <a:t>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7. JAVA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코드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8. </a:t>
                      </a:r>
                      <a:r>
                        <a:rPr lang="ko-KR" altLang="en-US" dirty="0" smtClean="0"/>
                        <a:t>데이터베이스 테이블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9. </a:t>
                      </a:r>
                      <a:r>
                        <a:rPr lang="ko-KR" altLang="en-US" dirty="0" smtClean="0"/>
                        <a:t>클래스 다이어그램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10.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11. </a:t>
                      </a:r>
                      <a:r>
                        <a:rPr lang="ko-KR" altLang="en-US" dirty="0" smtClean="0"/>
                        <a:t>사후검토 및 유지보수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4. 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프로젝트 계획서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579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5. Easy and Clean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프로젝트 테스트 케이스</a:t>
            </a:r>
            <a:endParaRPr lang="ko-KR" altLang="en-US" sz="1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02454"/>
              </p:ext>
            </p:extLst>
          </p:nvPr>
        </p:nvGraphicFramePr>
        <p:xfrm>
          <a:off x="817251" y="1397000"/>
          <a:ext cx="11074394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4"/>
                <a:gridCol w="1260000"/>
                <a:gridCol w="3600000"/>
                <a:gridCol w="1800000"/>
                <a:gridCol w="3600000"/>
              </a:tblGrid>
              <a:tr h="24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테스트 결과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 ‘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메인 페이지의 메뉴 중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회원이 올바른 로그인 정보로 로그인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올바른</a:t>
                      </a:r>
                      <a:r>
                        <a:rPr lang="ko-KR" altLang="en-US" sz="1200" baseline="0" dirty="0" smtClean="0"/>
                        <a:t>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페이지에서 벗어나 메인 페이지로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회원이 잘못된 로그인 정보로 로그인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페이지에서 </a:t>
                      </a:r>
                      <a:r>
                        <a:rPr lang="en-US" altLang="ko-KR" sz="1200" dirty="0" smtClean="0"/>
                        <a:t>‘ID </a:t>
                      </a:r>
                      <a:r>
                        <a:rPr lang="ko-KR" altLang="en-US" sz="1200" dirty="0" smtClean="0"/>
                        <a:t>혹은 </a:t>
                      </a:r>
                      <a:r>
                        <a:rPr lang="en-US" altLang="ko-KR" sz="1200" dirty="0" smtClean="0"/>
                        <a:t>PWD</a:t>
                      </a:r>
                      <a:r>
                        <a:rPr lang="ko-KR" altLang="en-US" sz="1200" dirty="0" smtClean="0"/>
                        <a:t>를 확인하세요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팝업 생성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관리자가 올바른 로그인 정보로 로그인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올바른</a:t>
                      </a:r>
                      <a:r>
                        <a:rPr lang="ko-KR" altLang="en-US" sz="1200" baseline="0" dirty="0" smtClean="0"/>
                        <a:t>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페이지에서 벗어나 메인 페이지로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관리자가 잘못된 로그인 정보로 로그인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페이지에서 </a:t>
                      </a:r>
                      <a:r>
                        <a:rPr lang="en-US" altLang="ko-KR" sz="1200" dirty="0" smtClean="0"/>
                        <a:t>‘ID </a:t>
                      </a:r>
                      <a:r>
                        <a:rPr lang="ko-KR" altLang="en-US" sz="1200" dirty="0" smtClean="0"/>
                        <a:t>혹은 </a:t>
                      </a:r>
                      <a:r>
                        <a:rPr lang="en-US" altLang="ko-KR" sz="1200" dirty="0" smtClean="0"/>
                        <a:t>PWD</a:t>
                      </a:r>
                      <a:r>
                        <a:rPr lang="ko-KR" altLang="en-US" sz="1200" dirty="0" smtClean="0"/>
                        <a:t>를 확인하세요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팝업 생성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err="1" smtClean="0"/>
                        <a:t>마이페이지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로그인 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前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메인 페이지의 메뉴 중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err="1" smtClean="0"/>
                        <a:t>마이페이지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로그인 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메인 페이지의 메뉴 중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마이페이지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의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올바른 정보로 회원정보</a:t>
                      </a:r>
                      <a:r>
                        <a:rPr lang="ko-KR" altLang="en-US" sz="1200" baseline="0" dirty="0" smtClean="0"/>
                        <a:t>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올바른 정보로 개인정보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페이지에서 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의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잘못된 정보로 회원정보</a:t>
                      </a:r>
                      <a:r>
                        <a:rPr lang="ko-KR" altLang="en-US" sz="1200" baseline="0" dirty="0" smtClean="0"/>
                        <a:t>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정보로 개인정보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페이지에서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올바른 값을 입력하세요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팝업 생성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904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4261"/>
              </p:ext>
            </p:extLst>
          </p:nvPr>
        </p:nvGraphicFramePr>
        <p:xfrm>
          <a:off x="817251" y="1384300"/>
          <a:ext cx="11074394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4"/>
                <a:gridCol w="1260000"/>
                <a:gridCol w="3600000"/>
                <a:gridCol w="1800000"/>
                <a:gridCol w="3600000"/>
              </a:tblGrid>
              <a:tr h="24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테스트 결과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예약 조회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의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나의 예약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나의 예약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메뉴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현재 회원의 예약 내용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의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잘못된 정보로 회원정보</a:t>
                      </a:r>
                      <a:r>
                        <a:rPr lang="ko-KR" altLang="en-US" sz="1200" baseline="0" dirty="0" smtClean="0"/>
                        <a:t>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정보로 개인정보 수정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개인정보수정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페이지에서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올바른 값을 입력하세요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팝업 생성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smtClean="0"/>
                        <a:t>회원가입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회원이 올바른 정보로 회원가입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올바른</a:t>
                      </a:r>
                      <a:r>
                        <a:rPr lang="ko-KR" altLang="en-US" sz="1200" baseline="0" dirty="0" smtClean="0"/>
                        <a:t>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회원가입 페이지에서 벗어나 메인 페이지로 이동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후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회원가입을 환영합니다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팝업 생성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회원이 잘못된 정보로 회원가입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aseline="0" dirty="0" smtClean="0"/>
                        <a:t>중복된 </a:t>
                      </a:r>
                      <a:r>
                        <a:rPr lang="en-US" altLang="ko-KR" sz="1000" baseline="0" dirty="0" smtClean="0"/>
                        <a:t>ID</a:t>
                      </a:r>
                      <a:r>
                        <a:rPr lang="ko-KR" altLang="en-US" sz="1000" baseline="0" dirty="0" smtClean="0"/>
                        <a:t>로 시도할 경우 </a:t>
                      </a:r>
                      <a:r>
                        <a:rPr lang="en-US" altLang="ko-KR" sz="1000" baseline="0" dirty="0" smtClean="0"/>
                        <a:t>: ‘</a:t>
                      </a:r>
                      <a:r>
                        <a:rPr lang="ko-KR" altLang="en-US" sz="1000" baseline="0" dirty="0" smtClean="0"/>
                        <a:t>중복된 </a:t>
                      </a:r>
                      <a:r>
                        <a:rPr lang="en-US" altLang="ko-KR" sz="1000" baseline="0" dirty="0" smtClean="0"/>
                        <a:t>ID</a:t>
                      </a:r>
                      <a:r>
                        <a:rPr lang="ko-KR" altLang="en-US" sz="1000" baseline="0" dirty="0" smtClean="0"/>
                        <a:t>입니다</a:t>
                      </a:r>
                      <a:r>
                        <a:rPr lang="en-US" altLang="ko-KR" sz="1000" baseline="0" dirty="0" smtClean="0"/>
                        <a:t>’ </a:t>
                      </a:r>
                      <a:r>
                        <a:rPr lang="ko-KR" altLang="en-US" sz="1000" baseline="0" dirty="0" smtClean="0"/>
                        <a:t>팝업 생성</a:t>
                      </a:r>
                      <a:endParaRPr lang="en-US" altLang="ko-KR" sz="10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올바르지 않은 값을 입력했을 경우 </a:t>
                      </a:r>
                      <a:r>
                        <a:rPr lang="en-US" altLang="ko-KR" sz="1000" baseline="0" dirty="0" smtClean="0"/>
                        <a:t>‘</a:t>
                      </a:r>
                      <a:r>
                        <a:rPr lang="ko-KR" altLang="en-US" sz="1000" dirty="0" smtClean="0"/>
                        <a:t>올바른 값을 입력하세요</a:t>
                      </a:r>
                      <a:r>
                        <a:rPr lang="en-US" altLang="ko-KR" sz="1000" dirty="0" smtClean="0"/>
                        <a:t>’</a:t>
                      </a:r>
                      <a:r>
                        <a:rPr lang="ko-KR" altLang="en-US" sz="1000" dirty="0" smtClean="0"/>
                        <a:t> 팝업 생성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 ‘Easy</a:t>
                      </a:r>
                      <a:r>
                        <a:rPr lang="en-US" altLang="ko-KR" sz="1200" baseline="0" dirty="0" smtClean="0"/>
                        <a:t> and Clean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메인 페이지의 메뉴 중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  <a:r>
                        <a:rPr lang="en-US" altLang="ko-KR" sz="1200" dirty="0" smtClean="0"/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 and Clean</a:t>
                      </a:r>
                      <a:r>
                        <a:rPr lang="ko-KR" altLang="en-US" sz="1200" baseline="0" dirty="0" smtClean="0"/>
                        <a:t>의 서브 </a:t>
                      </a:r>
                      <a:r>
                        <a:rPr lang="ko-KR" altLang="en-US" sz="1200" baseline="0" dirty="0" err="1" smtClean="0"/>
                        <a:t>메뉴창</a:t>
                      </a:r>
                      <a:r>
                        <a:rPr lang="ko-KR" altLang="en-US" sz="1200" baseline="0" dirty="0" smtClean="0"/>
                        <a:t>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세탁예약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올바른 정보로 세탁 예약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올바른</a:t>
                      </a:r>
                      <a:r>
                        <a:rPr lang="ko-KR" altLang="en-US" sz="1200" baseline="0" dirty="0" smtClean="0"/>
                        <a:t>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페이지를 벗어나 메인 페이지로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세탁예약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잘못된 정보로 세탁 예약 시도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잘못된 정보 입력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and Clean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페이지에서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올바른 값을 입력하세요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팝업 생성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smtClean="0"/>
                        <a:t>세탁정보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세탁정보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세탁정보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세탁정보의 서브 </a:t>
                      </a:r>
                      <a:r>
                        <a:rPr lang="ko-KR" altLang="en-US" sz="1200" dirty="0" err="1" smtClean="0"/>
                        <a:t>메뉴창</a:t>
                      </a:r>
                      <a:r>
                        <a:rPr lang="ko-KR" altLang="en-US" sz="1200" dirty="0" smtClean="0"/>
                        <a:t>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메뉴 </a:t>
                      </a:r>
                      <a:r>
                        <a:rPr lang="en-US" altLang="ko-KR" sz="1100" dirty="0" smtClean="0"/>
                        <a:t>–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ko-KR" altLang="en-US" sz="1100" baseline="0" dirty="0" smtClean="0"/>
                        <a:t>세탁정보</a:t>
                      </a:r>
                      <a:r>
                        <a:rPr lang="en-US" altLang="ko-KR" sz="1100" baseline="0" dirty="0" smtClean="0"/>
                        <a:t>’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or ‘</a:t>
                      </a:r>
                      <a:r>
                        <a:rPr lang="ko-KR" altLang="en-US" sz="1100" baseline="0" dirty="0" err="1" smtClean="0"/>
                        <a:t>드라이크리닝</a:t>
                      </a:r>
                      <a:r>
                        <a:rPr lang="ko-KR" altLang="en-US" sz="1100" baseline="0" dirty="0" smtClean="0"/>
                        <a:t> 정보</a:t>
                      </a:r>
                      <a:r>
                        <a:rPr lang="en-US" altLang="ko-KR" sz="1100" baseline="0" dirty="0" smtClean="0"/>
                        <a:t>’</a:t>
                      </a:r>
                      <a:r>
                        <a:rPr lang="ko-KR" altLang="en-US" sz="1100" baseline="0" dirty="0" smtClean="0"/>
                        <a:t>클릭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세탁정보</a:t>
                      </a:r>
                      <a:r>
                        <a:rPr lang="en-US" altLang="ko-KR" sz="1200" dirty="0" smtClean="0"/>
                        <a:t>’ or ‘</a:t>
                      </a:r>
                      <a:r>
                        <a:rPr lang="ko-KR" altLang="en-US" sz="1200" dirty="0" err="1" smtClean="0"/>
                        <a:t>드라이크리닝</a:t>
                      </a:r>
                      <a:r>
                        <a:rPr lang="ko-KR" altLang="en-US" sz="1200" dirty="0" smtClean="0"/>
                        <a:t> 정보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세탁정보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or ‘</a:t>
                      </a:r>
                      <a:r>
                        <a:rPr lang="ko-KR" altLang="en-US" sz="1200" baseline="0" dirty="0" err="1" smtClean="0"/>
                        <a:t>드라이크리닝</a:t>
                      </a:r>
                      <a:r>
                        <a:rPr lang="ko-KR" altLang="en-US" sz="1200" baseline="0" dirty="0" smtClean="0"/>
                        <a:t> 정보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dirty="0" smtClean="0"/>
                        <a:t>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세탁정보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en-US" altLang="ko-KR" sz="1200" dirty="0" smtClean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드라이크리닝</a:t>
                      </a:r>
                      <a:r>
                        <a:rPr lang="ko-KR" altLang="en-US" sz="1200" dirty="0" smtClean="0"/>
                        <a:t> 정보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페이지로 이동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5. Easy and Clean</a:t>
            </a:r>
            <a:r>
              <a:rPr lang="ko-KR" altLang="en-US" sz="1600" b="1" dirty="0"/>
              <a:t> 프로젝트 테스트 케이스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648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98717"/>
              </p:ext>
            </p:extLst>
          </p:nvPr>
        </p:nvGraphicFramePr>
        <p:xfrm>
          <a:off x="817251" y="1384300"/>
          <a:ext cx="11074394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4"/>
                <a:gridCol w="1260000"/>
                <a:gridCol w="3600000"/>
                <a:gridCol w="1800000"/>
                <a:gridCol w="3600000"/>
              </a:tblGrid>
              <a:tr h="24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시나리오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테스트 결과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 ‘</a:t>
                      </a:r>
                      <a:r>
                        <a:rPr lang="ko-KR" altLang="en-US" sz="1200" dirty="0" smtClean="0"/>
                        <a:t>고객센터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메인 페이지의 메뉴 중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고객센터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고객센터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고객센터의 서브 </a:t>
                      </a:r>
                      <a:r>
                        <a:rPr lang="ko-KR" altLang="en-US" sz="1200" baseline="0" dirty="0" err="1" smtClean="0"/>
                        <a:t>메뉴창</a:t>
                      </a:r>
                      <a:r>
                        <a:rPr lang="ko-KR" altLang="en-US" sz="1200" baseline="0" dirty="0" smtClean="0"/>
                        <a:t>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공지사항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공지사항 게시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작성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게시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할인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이벤트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작성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건의사항 작성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건의사항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메뉴에서 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글쓰기 버튼 클릭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건의사항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작성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건의사항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건의사항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건의사항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서비스</a:t>
                      </a:r>
                      <a:r>
                        <a:rPr lang="ko-KR" altLang="en-US" sz="1200" baseline="0" dirty="0" smtClean="0"/>
                        <a:t> 불만족 신고</a:t>
                      </a:r>
                      <a:r>
                        <a:rPr lang="ko-KR" altLang="en-US" sz="1200" dirty="0" smtClean="0"/>
                        <a:t> 작성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회원이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서비스 불만족 신고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메뉴에서 글쓰기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글쓰기 버튼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서비스 불만족 신고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 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작성 페이지로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서비스</a:t>
                      </a:r>
                      <a:r>
                        <a:rPr lang="ko-KR" altLang="en-US" sz="1200" baseline="0" dirty="0" smtClean="0"/>
                        <a:t> 불만족 신고</a:t>
                      </a:r>
                      <a:r>
                        <a:rPr lang="ko-KR" altLang="en-US" sz="1200" dirty="0" smtClean="0"/>
                        <a:t> 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서비스 불만족 신고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 메뉴에서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열람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서비스 불만족 신고</a:t>
                      </a:r>
                      <a:r>
                        <a:rPr lang="en-US" altLang="ko-KR" sz="1200" dirty="0" smtClean="0"/>
                        <a:t>’  </a:t>
                      </a:r>
                      <a:r>
                        <a:rPr lang="ko-KR" altLang="en-US" sz="1200" dirty="0" smtClean="0"/>
                        <a:t>페이지를 벗어나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메뉴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‘</a:t>
                      </a:r>
                      <a:r>
                        <a:rPr lang="ko-KR" altLang="en-US" sz="1200" baseline="0" dirty="0" smtClean="0"/>
                        <a:t>회원관리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관리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관리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관리의 서브 </a:t>
                      </a:r>
                      <a:r>
                        <a:rPr lang="ko-KR" altLang="en-US" sz="1200" dirty="0" err="1" smtClean="0"/>
                        <a:t>메뉴창</a:t>
                      </a:r>
                      <a:r>
                        <a:rPr lang="ko-KR" altLang="en-US" sz="1200" dirty="0" smtClean="0"/>
                        <a:t>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회원관리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회원관리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메뉴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전체 회원 정보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예약관리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관리자가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예약관리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메뉴 버튼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예약관리</a:t>
                      </a:r>
                      <a:r>
                        <a:rPr lang="en-US" altLang="ko-KR" sz="1200" dirty="0" smtClean="0"/>
                        <a:t>’ </a:t>
                      </a:r>
                      <a:r>
                        <a:rPr lang="ko-KR" altLang="en-US" sz="1200" dirty="0" smtClean="0"/>
                        <a:t>메뉴 클릭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전체 예약 정보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5. Easy and Clean</a:t>
            </a:r>
            <a:r>
              <a:rPr lang="ko-KR" altLang="en-US" sz="1600" b="1" dirty="0"/>
              <a:t> 프로젝트 테스트 케이스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773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63019"/>
              </p:ext>
            </p:extLst>
          </p:nvPr>
        </p:nvGraphicFramePr>
        <p:xfrm>
          <a:off x="1541151" y="1422400"/>
          <a:ext cx="980780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5040000"/>
                <a:gridCol w="1229268"/>
                <a:gridCol w="1229268"/>
                <a:gridCol w="1229268"/>
              </a:tblGrid>
              <a:tr h="24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성공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실패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5. Easy and Clean</a:t>
            </a:r>
            <a:r>
              <a:rPr lang="ko-KR" altLang="en-US" sz="1600" b="1" dirty="0"/>
              <a:t> 프로젝트 테스트 </a:t>
            </a:r>
            <a:r>
              <a:rPr lang="ko-KR" altLang="en-US" sz="1600" b="1" dirty="0" smtClean="0"/>
              <a:t>케이스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결과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83" y="129325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Easy and Clean </a:t>
            </a:r>
            <a:r>
              <a:rPr lang="ko-KR" altLang="en-US" sz="2400" b="1" dirty="0" smtClean="0"/>
              <a:t>프로젝트</a:t>
            </a:r>
            <a:endParaRPr lang="en-US" altLang="ko-KR" sz="24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9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5" y="1064138"/>
            <a:ext cx="623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6. </a:t>
            </a:r>
            <a:r>
              <a:rPr lang="en-US" altLang="ko-KR" sz="1600" b="1" dirty="0"/>
              <a:t>Easy and Clean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사이트맵</a:t>
            </a:r>
            <a:endParaRPr lang="ko-KR" altLang="en-US" sz="1600" b="1" dirty="0"/>
          </a:p>
        </p:txBody>
      </p:sp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426075" y="3455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426075" y="3311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149725" y="280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8" name="Picture 4" descr="D:\프로젝트ㅡㅡㅡㅡㅡ\사이트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65" y="1450114"/>
            <a:ext cx="10246261" cy="51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108458</TotalTime>
  <Words>1682</Words>
  <Application>Microsoft Office PowerPoint</Application>
  <PresentationFormat>사용자 지정</PresentationFormat>
  <Paragraphs>666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8383</cp:revision>
  <dcterms:created xsi:type="dcterms:W3CDTF">2015-07-03T07:03:28Z</dcterms:created>
  <dcterms:modified xsi:type="dcterms:W3CDTF">2020-06-03T05:39:49Z</dcterms:modified>
</cp:coreProperties>
</file>