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8" r:id="rId7"/>
    <p:sldId id="260" r:id="rId8"/>
    <p:sldId id="257" r:id="rId9"/>
    <p:sldId id="267" r:id="rId10"/>
    <p:sldId id="268" r:id="rId11"/>
    <p:sldId id="271" r:id="rId12"/>
    <p:sldId id="272" r:id="rId13"/>
    <p:sldId id="261" r:id="rId14"/>
    <p:sldId id="263" r:id="rId15"/>
    <p:sldId id="279" r:id="rId16"/>
    <p:sldId id="273" r:id="rId17"/>
    <p:sldId id="264" r:id="rId18"/>
    <p:sldId id="269" r:id="rId19"/>
    <p:sldId id="270" r:id="rId20"/>
    <p:sldId id="258" r:id="rId21"/>
    <p:sldId id="265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2DBE-A9EC-41D8-A675-FF43B983C93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579D8-E861-4D11-A7D2-FF8E79CBA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6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79D8-E861-4D11-A7D2-FF8E79CBA8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9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117B-0880-4727-A384-8B048FE96067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DBAD-415B-46F6-9B4E-AD1A128191BE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98C1-6BC4-4BB6-AF79-70EFA94B0FCC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9629-EAD1-4143-A9CB-E65E75FFFBF3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9F24-085F-4602-867E-CBE415B6CC89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3312-DE33-462E-A6A4-B97C84C318C1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6864-E505-4C08-A93C-C6142E5B2A22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BC08-FDD7-46F9-AB51-1B994BE8DE96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1AF9-FC59-4F98-955C-5E2B24BC1470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E9F8-DA91-47C2-ADA1-250D09A34A4C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F065-F811-47C1-A22B-96DF95A81D31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2CCF-05B2-4896-92A0-86ABE24CBD24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15FE-9A64-4B23-9DEC-84653AEDE8BF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9E5BFA8-2F04-4CC4-BB9D-0BE64854F981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E7E62C-AEF1-4456-9793-636BBDBE6DE9}" type="datetime1">
              <a:rPr lang="en-US" altLang="ko-KR" smtClean="0"/>
              <a:t>5/3/2018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43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Talent Bank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6872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201501226</a:t>
            </a:r>
            <a:r>
              <a:rPr lang="ko-KR" altLang="en-US" dirty="0">
                <a:latin typeface="+mn-ea"/>
              </a:rPr>
              <a:t>하승아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201301277</a:t>
            </a:r>
            <a:r>
              <a:rPr lang="ko-KR" altLang="en-US" dirty="0">
                <a:latin typeface="+mn-ea"/>
              </a:rPr>
              <a:t>윤철기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E30CD3-2E5A-4C38-92C2-0E9C13CE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7AAD0E7-BD80-4A6A-B6E1-87FEFAE326E4}"/>
              </a:ext>
            </a:extLst>
          </p:cNvPr>
          <p:cNvGrpSpPr/>
          <p:nvPr/>
        </p:nvGrpSpPr>
        <p:grpSpPr>
          <a:xfrm>
            <a:off x="973123" y="2347706"/>
            <a:ext cx="2184113" cy="2003396"/>
            <a:chOff x="7619246" y="3236484"/>
            <a:chExt cx="3901061" cy="31198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7F4FB20-465A-40EE-99E1-7C4EE30D6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246" y="3236484"/>
              <a:ext cx="3901061" cy="311986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7B41B31E-BC64-4EE7-9528-D44F694E7D57}"/>
                </a:ext>
              </a:extLst>
            </p:cNvPr>
            <p:cNvSpPr/>
            <p:nvPr/>
          </p:nvSpPr>
          <p:spPr>
            <a:xfrm>
              <a:off x="10605907" y="3880143"/>
              <a:ext cx="914400" cy="85413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재능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57112580-4B1A-4798-8024-4EC721BFC83D}"/>
                </a:ext>
              </a:extLst>
            </p:cNvPr>
            <p:cNvSpPr/>
            <p:nvPr/>
          </p:nvSpPr>
          <p:spPr>
            <a:xfrm>
              <a:off x="8610600" y="4296424"/>
              <a:ext cx="914400" cy="85413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재능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F0256373-20BF-4E4B-BD95-3D219F0971C6}"/>
                </a:ext>
              </a:extLst>
            </p:cNvPr>
            <p:cNvSpPr/>
            <p:nvPr/>
          </p:nvSpPr>
          <p:spPr>
            <a:xfrm>
              <a:off x="9647234" y="3409858"/>
              <a:ext cx="914400" cy="85413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재능</a:t>
              </a:r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6D748D6E-11D4-4408-833F-9B9E58BC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482" y="2456710"/>
            <a:ext cx="3738162" cy="168283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n-ea"/>
              </a:rPr>
              <a:t>재능 교육 게시판</a:t>
            </a:r>
            <a:r>
              <a:rPr lang="en-US" altLang="ko-KR" dirty="0">
                <a:latin typeface="+mn-ea"/>
              </a:rPr>
              <a:t> 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재능의 완성된 결과물을 사는 것 이외에 재능강의 동영상을 판매하고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수강하면서 직접 결과물을 생성할 수 있도록 해주는  공간</a:t>
            </a:r>
            <a:endParaRPr lang="en-US" altLang="ko-KR" dirty="0"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재능교육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재능 강의</a:t>
            </a:r>
            <a:r>
              <a:rPr lang="en-US" altLang="ko-KR" dirty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8D0B4F3-F99C-4EF1-8B19-34EFC456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66" y="4351102"/>
            <a:ext cx="1979979" cy="197997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B468A5C9-1251-4874-AF5C-CD40EB2A8F63}"/>
              </a:ext>
            </a:extLst>
          </p:cNvPr>
          <p:cNvSpPr txBox="1">
            <a:spLocks/>
          </p:cNvSpPr>
          <p:nvPr/>
        </p:nvSpPr>
        <p:spPr>
          <a:xfrm>
            <a:off x="4651685" y="4493516"/>
            <a:ext cx="4383081" cy="19982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장바구니</a:t>
            </a:r>
            <a:endParaRPr lang="en-US" altLang="ko-KR" dirty="0"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편의성을 위한 장바구니 기능 제공</a:t>
            </a:r>
            <a:r>
              <a:rPr lang="en-US" altLang="ko-KR" dirty="0">
                <a:latin typeface="+mn-ea"/>
              </a:rPr>
              <a:t> 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로그인 한 사용자 </a:t>
            </a:r>
            <a:r>
              <a:rPr lang="en-US" altLang="ko-KR" dirty="0">
                <a:latin typeface="+mn-ea"/>
              </a:rPr>
              <a:t>: DB</a:t>
            </a:r>
            <a:r>
              <a:rPr lang="ko-KR" altLang="en-US" dirty="0">
                <a:latin typeface="+mn-ea"/>
              </a:rPr>
              <a:t>에 장바구니 리스트 저장</a:t>
            </a:r>
            <a:r>
              <a:rPr lang="en-US" altLang="ko-KR" dirty="0">
                <a:latin typeface="+mn-ea"/>
              </a:rPr>
              <a:t> 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로그인 하지 않은 사용자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쿠키 및 세션에 리스트 저장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49FC00-4561-48CD-A446-9EAFCA23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BD0A534-D90B-43EC-9964-D76F64F66A7E}"/>
              </a:ext>
            </a:extLst>
          </p:cNvPr>
          <p:cNvSpPr txBox="1">
            <a:spLocks/>
          </p:cNvSpPr>
          <p:nvPr/>
        </p:nvSpPr>
        <p:spPr>
          <a:xfrm>
            <a:off x="3049642" y="2521765"/>
            <a:ext cx="4383081" cy="16438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채팅 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판매자와 구매자의 의사소통 공간</a:t>
            </a:r>
            <a:endParaRPr lang="en-US" altLang="ko-KR" dirty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dirty="0">
                <a:latin typeface="+mn-ea"/>
              </a:rPr>
              <a:t>node.js </a:t>
            </a:r>
            <a:r>
              <a:rPr lang="ko-KR" altLang="en-US" dirty="0">
                <a:latin typeface="+mn-ea"/>
              </a:rPr>
              <a:t>채팅서버 만들기</a:t>
            </a:r>
            <a:endParaRPr lang="en-US" altLang="ko-KR" dirty="0">
              <a:latin typeface="+mn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D82E89-3969-4941-B381-D6F28B54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02" y="2458334"/>
            <a:ext cx="1535326" cy="15353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A80E67-D8B8-4054-8388-569D7047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203" y="3846804"/>
            <a:ext cx="1535326" cy="1535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648C44B-DA4F-49C1-BE33-11B8ABDD4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91" y="4694890"/>
            <a:ext cx="1535326" cy="153532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5AB9AE01-94DF-4BFE-847C-7181335E381C}"/>
              </a:ext>
            </a:extLst>
          </p:cNvPr>
          <p:cNvSpPr txBox="1">
            <a:spLocks/>
          </p:cNvSpPr>
          <p:nvPr/>
        </p:nvSpPr>
        <p:spPr>
          <a:xfrm>
            <a:off x="5935467" y="4165601"/>
            <a:ext cx="3463422" cy="11739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해시태그 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해시태그를 통한 검색 기능</a:t>
            </a:r>
            <a:endParaRPr lang="en-US" altLang="ko-KR" dirty="0">
              <a:latin typeface="+mn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356A0A3-4CAD-4184-9992-BC21EE370A76}"/>
              </a:ext>
            </a:extLst>
          </p:cNvPr>
          <p:cNvSpPr txBox="1">
            <a:spLocks/>
          </p:cNvSpPr>
          <p:nvPr/>
        </p:nvSpPr>
        <p:spPr>
          <a:xfrm>
            <a:off x="3058031" y="4921890"/>
            <a:ext cx="3463422" cy="11739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검색 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일반 검색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판매자 검색</a:t>
            </a:r>
            <a:endParaRPr lang="en-US" altLang="ko-KR" dirty="0">
              <a:latin typeface="+mn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6944C3-47F8-4178-BB0B-19E3BE4A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F8A5B3A-9E8A-4FD3-8486-5F996110C92E}"/>
              </a:ext>
            </a:extLst>
          </p:cNvPr>
          <p:cNvGrpSpPr/>
          <p:nvPr/>
        </p:nvGrpSpPr>
        <p:grpSpPr>
          <a:xfrm>
            <a:off x="942967" y="2520814"/>
            <a:ext cx="3798651" cy="1748446"/>
            <a:chOff x="1406502" y="2450115"/>
            <a:chExt cx="5758341" cy="24565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9933E07C-C023-4ABC-AEFF-78655DE8E033}"/>
                </a:ext>
              </a:extLst>
            </p:cNvPr>
            <p:cNvGrpSpPr/>
            <p:nvPr/>
          </p:nvGrpSpPr>
          <p:grpSpPr>
            <a:xfrm>
              <a:off x="1406502" y="2450115"/>
              <a:ext cx="5758341" cy="2456534"/>
              <a:chOff x="3640308" y="3932668"/>
              <a:chExt cx="6623242" cy="240631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B9415D24-F1F4-407E-8776-8A82EC3977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18" b="3277"/>
              <a:stretch/>
            </p:blipFill>
            <p:spPr>
              <a:xfrm>
                <a:off x="3640308" y="3932668"/>
                <a:ext cx="6623242" cy="240631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95C1E460-4887-4236-8818-7B8687EAFD48}"/>
                  </a:ext>
                </a:extLst>
              </p:cNvPr>
              <p:cNvSpPr/>
              <p:nvPr/>
            </p:nvSpPr>
            <p:spPr>
              <a:xfrm>
                <a:off x="3724977" y="4321742"/>
                <a:ext cx="726708" cy="298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986F322-E36D-4658-9553-AB7A0B12C369}"/>
                </a:ext>
              </a:extLst>
            </p:cNvPr>
            <p:cNvSpPr/>
            <p:nvPr/>
          </p:nvSpPr>
          <p:spPr>
            <a:xfrm>
              <a:off x="1480114" y="2770909"/>
              <a:ext cx="631810" cy="38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6EFCC4FE-0AC3-4267-8D6B-57A3F0BA68FD}"/>
              </a:ext>
            </a:extLst>
          </p:cNvPr>
          <p:cNvSpPr txBox="1">
            <a:spLocks/>
          </p:cNvSpPr>
          <p:nvPr/>
        </p:nvSpPr>
        <p:spPr>
          <a:xfrm>
            <a:off x="5295672" y="2520814"/>
            <a:ext cx="4383081" cy="16438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 판매자 상세정보</a:t>
            </a:r>
          </a:p>
          <a:p>
            <a:pPr lvl="1">
              <a:buFontTx/>
              <a:buChar char="-"/>
            </a:pPr>
            <a:r>
              <a:rPr lang="ko-KR" altLang="en-US" dirty="0">
                <a:latin typeface="+mn-ea"/>
              </a:rPr>
              <a:t>포트폴리오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라는 시스템을 구현하여 판매자의 경력을 검증 할 수 있음 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→ </a:t>
            </a:r>
            <a:r>
              <a:rPr lang="ko-KR" altLang="en-US" dirty="0">
                <a:latin typeface="+mn-ea"/>
              </a:rPr>
              <a:t>소비자의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신뢰도 향상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753" y="4269259"/>
            <a:ext cx="2010327" cy="233050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6EFCC4FE-0AC3-4267-8D6B-57A3F0BA68FD}"/>
              </a:ext>
            </a:extLst>
          </p:cNvPr>
          <p:cNvSpPr txBox="1">
            <a:spLocks/>
          </p:cNvSpPr>
          <p:nvPr/>
        </p:nvSpPr>
        <p:spPr>
          <a:xfrm>
            <a:off x="4741618" y="4612593"/>
            <a:ext cx="4383081" cy="16438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상품 추천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latin typeface="+mn-ea"/>
              </a:rPr>
              <a:t>연령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시간대별 상품 추천  </a:t>
            </a:r>
            <a:endParaRPr lang="en-US" altLang="ko-KR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→ </a:t>
            </a:r>
            <a:r>
              <a:rPr lang="ko-KR" altLang="en-US" dirty="0" smtClean="0">
                <a:latin typeface="+mn-ea"/>
              </a:rPr>
              <a:t>판매자 및 서비스 사업자의 </a:t>
            </a:r>
            <a:endParaRPr lang="en-US" altLang="ko-KR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					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매출 증가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BC354C-E742-4993-88CB-B6656E53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C966FD-CBF5-4C46-B6CD-AA210C4E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통신</a:t>
            </a:r>
            <a:r>
              <a:rPr lang="en-US" altLang="ko-KR" dirty="0"/>
              <a:t>: http </a:t>
            </a:r>
            <a:r>
              <a:rPr lang="ko-KR" altLang="en-US" dirty="0"/>
              <a:t>프로토콜 </a:t>
            </a:r>
            <a:r>
              <a:rPr lang="en-US" altLang="ko-KR" dirty="0"/>
              <a:t>(node.js </a:t>
            </a:r>
            <a:r>
              <a:rPr lang="ko-KR" altLang="en-US" dirty="0"/>
              <a:t>모듈에서 제공</a:t>
            </a:r>
            <a:r>
              <a:rPr lang="en-US" altLang="ko-KR" dirty="0"/>
              <a:t>) </a:t>
            </a:r>
            <a:r>
              <a:rPr lang="en-US" altLang="ko-KR" dirty="0" err="1"/>
              <a:t>const</a:t>
            </a:r>
            <a:r>
              <a:rPr lang="en-US" altLang="ko-KR" dirty="0"/>
              <a:t> http = require('http</a:t>
            </a:r>
            <a:r>
              <a:rPr lang="en-US" altLang="ko-KR" dirty="0" smtClean="0"/>
              <a:t>’);</a:t>
            </a:r>
            <a:br>
              <a:rPr lang="en-US" altLang="ko-KR" dirty="0" smtClean="0"/>
            </a:br>
            <a:r>
              <a:rPr lang="en-US" altLang="ko-KR" dirty="0" smtClean="0"/>
              <a:t>			     express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express = require(‘express’);</a:t>
            </a:r>
          </a:p>
          <a:p>
            <a:r>
              <a:rPr lang="ko-KR" altLang="en-US" dirty="0" err="1" smtClean="0"/>
              <a:t>미리보기</a:t>
            </a:r>
            <a:r>
              <a:rPr lang="ko-KR" altLang="en-US" dirty="0" smtClean="0"/>
              <a:t> </a:t>
            </a:r>
            <a:r>
              <a:rPr lang="ko-KR" altLang="en-US" dirty="0"/>
              <a:t>이미지 </a:t>
            </a:r>
            <a:r>
              <a:rPr lang="en-US" altLang="ko-KR" dirty="0"/>
              <a:t>- file upload( jpeg, </a:t>
            </a:r>
            <a:r>
              <a:rPr lang="en-US" altLang="ko-KR" dirty="0" err="1"/>
              <a:t>png</a:t>
            </a:r>
            <a:r>
              <a:rPr lang="en-US" altLang="ko-KR" dirty="0"/>
              <a:t> )	</a:t>
            </a:r>
            <a:endParaRPr lang="en-US" altLang="ko-KR" dirty="0" smtClean="0"/>
          </a:p>
          <a:p>
            <a:r>
              <a:rPr lang="ko-KR" altLang="en-US" dirty="0" smtClean="0"/>
              <a:t>카테고리 세분화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- </a:t>
            </a:r>
            <a:r>
              <a:rPr lang="ko-KR" altLang="en-US" dirty="0" smtClean="0"/>
              <a:t>분야별 세분화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EDD0CA-0E02-4722-A1D5-2FCC398A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C427B3-87B0-44A0-B248-7312B325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id/password </a:t>
            </a:r>
            <a:r>
              <a:rPr lang="ko-KR" altLang="en-US" dirty="0"/>
              <a:t>찾기</a:t>
            </a:r>
            <a:r>
              <a:rPr lang="en-US" altLang="ko-KR" dirty="0"/>
              <a:t>: AJAX (</a:t>
            </a:r>
            <a:r>
              <a:rPr lang="ko-KR" altLang="en-US" dirty="0"/>
              <a:t>화면을 </a:t>
            </a:r>
            <a:r>
              <a:rPr lang="en-US" altLang="ko-KR" dirty="0"/>
              <a:t>refresh </a:t>
            </a:r>
            <a:r>
              <a:rPr lang="ko-KR" altLang="en-US" dirty="0"/>
              <a:t>하지 않고 서버에서 회원 정보를 가져옴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회원 가입</a:t>
            </a:r>
            <a:r>
              <a:rPr lang="en-US" altLang="ko-KR" dirty="0"/>
              <a:t>: JavaScript (front)</a:t>
            </a:r>
          </a:p>
          <a:p>
            <a:pPr lvl="1">
              <a:buFontTx/>
              <a:buChar char="-"/>
            </a:pPr>
            <a:r>
              <a:rPr lang="en-US" altLang="ko-KR" dirty="0"/>
              <a:t>id: </a:t>
            </a:r>
            <a:r>
              <a:rPr lang="ko-KR" altLang="en-US" dirty="0" err="1"/>
              <a:t>정규식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첫 글자는 무조건 영어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alpha numeric) </a:t>
            </a:r>
            <a:r>
              <a:rPr lang="ko-KR" altLang="en-US" dirty="0"/>
              <a:t>글자수 최대 </a:t>
            </a:r>
            <a:r>
              <a:rPr lang="en-US" altLang="ko-KR" dirty="0"/>
              <a:t>20</a:t>
            </a:r>
          </a:p>
          <a:p>
            <a:pPr lvl="1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중복 확인</a:t>
            </a:r>
            <a:r>
              <a:rPr lang="en-US" altLang="ko-KR" dirty="0"/>
              <a:t>: AJAX (</a:t>
            </a:r>
            <a:r>
              <a:rPr lang="ko-KR" altLang="en-US" dirty="0"/>
              <a:t>화면을 </a:t>
            </a:r>
            <a:r>
              <a:rPr lang="en-US" altLang="ko-KR" dirty="0"/>
              <a:t>refresh </a:t>
            </a:r>
            <a:r>
              <a:rPr lang="ko-KR" altLang="en-US" dirty="0"/>
              <a:t>하지 않고 </a:t>
            </a:r>
            <a:r>
              <a:rPr lang="en-US" altLang="ko-KR" dirty="0"/>
              <a:t>DB</a:t>
            </a:r>
            <a:r>
              <a:rPr lang="ko-KR" altLang="en-US" dirty="0"/>
              <a:t>에서 회원 정보를 가져옴</a:t>
            </a:r>
            <a:r>
              <a:rPr lang="en-US" altLang="ko-KR" dirty="0"/>
              <a:t>) </a:t>
            </a:r>
          </a:p>
          <a:p>
            <a:pPr lvl="1">
              <a:buFontTx/>
              <a:buChar char="-"/>
            </a:pPr>
            <a:r>
              <a:rPr lang="en-US" altLang="ko-KR" dirty="0"/>
              <a:t>pw: </a:t>
            </a:r>
            <a:r>
              <a:rPr lang="ko-KR" altLang="en-US" dirty="0" err="1"/>
              <a:t>정규식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정규식</a:t>
            </a:r>
            <a:r>
              <a:rPr lang="ko-KR" altLang="en-US" dirty="0"/>
              <a:t> </a:t>
            </a:r>
            <a:r>
              <a:rPr lang="ko-KR" altLang="en-US" dirty="0" err="1"/>
              <a:t>메타케릭터</a:t>
            </a:r>
            <a:r>
              <a:rPr lang="ko-KR" altLang="en-US" dirty="0"/>
              <a:t> 제외</a:t>
            </a:r>
            <a:r>
              <a:rPr lang="en-US" altLang="ko-KR" dirty="0"/>
              <a:t>), </a:t>
            </a:r>
            <a:r>
              <a:rPr lang="ko-KR" altLang="en-US" dirty="0"/>
              <a:t>암호화 </a:t>
            </a:r>
            <a:r>
              <a:rPr lang="en-US" altLang="ko-KR" dirty="0"/>
              <a:t>(node.js crypto </a:t>
            </a:r>
            <a:r>
              <a:rPr lang="ko-KR" altLang="en-US" dirty="0"/>
              <a:t>모듈</a:t>
            </a:r>
            <a:r>
              <a:rPr lang="en-US" altLang="ko-KR" dirty="0"/>
              <a:t>) </a:t>
            </a:r>
            <a:r>
              <a:rPr lang="ko-KR" altLang="en-US" dirty="0"/>
              <a:t>글자수 최대 </a:t>
            </a:r>
            <a:r>
              <a:rPr lang="en-US" altLang="ko-KR" dirty="0"/>
              <a:t>20</a:t>
            </a:r>
          </a:p>
          <a:p>
            <a:pPr lvl="1">
              <a:buFontTx/>
              <a:buChar char="-"/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한글 </a:t>
            </a:r>
            <a:r>
              <a:rPr lang="ko-KR" altLang="en-US" dirty="0" err="1"/>
              <a:t>정규식</a:t>
            </a:r>
            <a:r>
              <a:rPr lang="ko-KR" altLang="en-US" dirty="0"/>
              <a:t> 글자수 최대 </a:t>
            </a:r>
            <a:r>
              <a:rPr lang="en-US" altLang="ko-KR" dirty="0"/>
              <a:t>15</a:t>
            </a:r>
            <a:r>
              <a:rPr lang="ko-KR" altLang="en-US" dirty="0"/>
              <a:t>글자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남  여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생년월일</a:t>
            </a:r>
            <a:r>
              <a:rPr lang="en-US" altLang="ko-KR" dirty="0"/>
              <a:t>: </a:t>
            </a:r>
            <a:r>
              <a:rPr lang="ko-KR" altLang="en-US" dirty="0" err="1"/>
              <a:t>정규식</a:t>
            </a:r>
            <a:r>
              <a:rPr lang="ko-KR" altLang="en-US" dirty="0"/>
              <a:t> </a:t>
            </a:r>
            <a:r>
              <a:rPr lang="en-US" altLang="ko-KR" dirty="0" err="1"/>
              <a:t>yyyy</a:t>
            </a:r>
            <a:r>
              <a:rPr lang="en-US" altLang="ko-KR" dirty="0"/>
              <a:t> MM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</a:p>
          <a:p>
            <a:pPr lvl="1">
              <a:buFontTx/>
              <a:buChar char="-"/>
            </a:pPr>
            <a:r>
              <a:rPr lang="ko-KR" altLang="en-US" dirty="0"/>
              <a:t>이메일</a:t>
            </a:r>
            <a:r>
              <a:rPr lang="en-US" altLang="ko-KR" dirty="0"/>
              <a:t>: </a:t>
            </a:r>
            <a:r>
              <a:rPr lang="ko-KR" altLang="en-US" dirty="0" err="1"/>
              <a:t>정규식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aaa.aaa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비밀번호 찾기 질문</a:t>
            </a:r>
            <a:r>
              <a:rPr lang="en-US" altLang="ko-KR" dirty="0"/>
              <a:t>: </a:t>
            </a:r>
            <a:r>
              <a:rPr lang="ko-KR" altLang="en-US" dirty="0" err="1"/>
              <a:t>정규식</a:t>
            </a:r>
            <a:r>
              <a:rPr lang="ko-KR" altLang="en-US" dirty="0"/>
              <a:t> 적용 </a:t>
            </a:r>
            <a:r>
              <a:rPr lang="en-US" altLang="ko-KR" dirty="0"/>
              <a:t>X</a:t>
            </a:r>
          </a:p>
          <a:p>
            <a:pPr lvl="1">
              <a:buFontTx/>
              <a:buChar char="-"/>
            </a:pPr>
            <a:r>
              <a:rPr lang="ko-KR" altLang="en-US" dirty="0"/>
              <a:t>비밀번호 찾기 답</a:t>
            </a:r>
            <a:r>
              <a:rPr lang="en-US" altLang="ko-KR" dirty="0"/>
              <a:t>: </a:t>
            </a:r>
            <a:r>
              <a:rPr lang="ko-KR" altLang="en-US" dirty="0" err="1"/>
              <a:t>정규식</a:t>
            </a:r>
            <a:r>
              <a:rPr lang="ko-KR" altLang="en-US" dirty="0"/>
              <a:t> 적용 </a:t>
            </a:r>
            <a:r>
              <a:rPr lang="en-US" altLang="ko-KR" dirty="0"/>
              <a:t>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EDD0CA-0E02-4722-A1D5-2FCC398A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C427B3-87B0-44A0-B248-7312B325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재능교육 게시판</a:t>
            </a:r>
            <a:r>
              <a:rPr lang="en-US" altLang="ko-KR" dirty="0" smtClean="0">
                <a:latin typeface="+mn-ea"/>
              </a:rPr>
              <a:t>: DB query</a:t>
            </a:r>
          </a:p>
          <a:p>
            <a:r>
              <a:rPr lang="ko-KR" altLang="en-US" dirty="0" smtClean="0">
                <a:latin typeface="+mn-ea"/>
              </a:rPr>
              <a:t>장바구니</a:t>
            </a:r>
            <a:r>
              <a:rPr lang="en-US" altLang="ko-KR" dirty="0" smtClean="0">
                <a:latin typeface="+mn-ea"/>
              </a:rPr>
              <a:t>: Cookie &amp; Session (node.js </a:t>
            </a: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채팅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node.js </a:t>
            </a:r>
            <a:r>
              <a:rPr lang="en-US" altLang="ko-KR" b="1" dirty="0">
                <a:latin typeface="+mn-ea"/>
              </a:rPr>
              <a:t>+ </a:t>
            </a:r>
            <a:r>
              <a:rPr lang="en-US" altLang="ko-KR" b="1" dirty="0" smtClean="0">
                <a:latin typeface="+mn-ea"/>
              </a:rPr>
              <a:t>socket.io</a:t>
            </a:r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해시태그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일반 검색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판매자 </a:t>
            </a:r>
            <a:r>
              <a:rPr lang="ko-KR" altLang="en-US" dirty="0" smtClean="0">
                <a:latin typeface="+mn-ea"/>
              </a:rPr>
              <a:t>검색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DB query</a:t>
            </a:r>
          </a:p>
          <a:p>
            <a:r>
              <a:rPr lang="ko-KR" altLang="en-US" dirty="0">
                <a:latin typeface="+mn-ea"/>
              </a:rPr>
              <a:t>간편 </a:t>
            </a:r>
            <a:r>
              <a:rPr lang="ko-KR" altLang="en-US" dirty="0" smtClean="0">
                <a:latin typeface="+mn-ea"/>
              </a:rPr>
              <a:t>로그인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(node.js </a:t>
            </a:r>
            <a:r>
              <a:rPr lang="ko-KR" altLang="en-US" dirty="0">
                <a:latin typeface="+mn-ea"/>
              </a:rPr>
              <a:t>모듈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실시간 </a:t>
            </a:r>
            <a:r>
              <a:rPr lang="ko-KR" altLang="en-US" dirty="0" err="1" smtClean="0">
                <a:latin typeface="+mn-ea"/>
              </a:rPr>
              <a:t>검색어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latin typeface="+mn-ea"/>
              </a:rPr>
              <a:t>DB query</a:t>
            </a:r>
          </a:p>
          <a:p>
            <a:r>
              <a:rPr lang="ko-KR" altLang="en-US" dirty="0">
                <a:latin typeface="+mn-ea"/>
              </a:rPr>
              <a:t>상품 </a:t>
            </a:r>
            <a:r>
              <a:rPr lang="ko-KR" altLang="en-US" dirty="0" smtClean="0">
                <a:latin typeface="+mn-ea"/>
              </a:rPr>
              <a:t>추천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데이터마이닝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/>
              <a:t> </a:t>
            </a:r>
            <a:r>
              <a:rPr lang="en-US" altLang="ko-KR" sz="1800" dirty="0" smtClean="0"/>
              <a:t>-</a:t>
            </a:r>
            <a:r>
              <a:rPr lang="ko-KR" altLang="en-US" sz="1400" dirty="0" smtClean="0"/>
              <a:t>메뉴 구조도</a:t>
            </a:r>
            <a:r>
              <a:rPr lang="en-US" altLang="ko-KR" sz="1400" dirty="0" smtClean="0"/>
              <a:t>-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64872" y="1920284"/>
            <a:ext cx="1250" cy="438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69886"/>
            <a:ext cx="1660525" cy="39624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859462" y="1629550"/>
            <a:ext cx="2323" cy="2810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764873" y="1891979"/>
            <a:ext cx="8692569" cy="133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45150" y="1949161"/>
            <a:ext cx="1250" cy="438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55903" y="1936291"/>
            <a:ext cx="9717" cy="3959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41585" y="1920284"/>
            <a:ext cx="1250" cy="438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273348" y="1920284"/>
            <a:ext cx="1250" cy="438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309004" y="1933920"/>
            <a:ext cx="0" cy="406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457442" y="1920284"/>
            <a:ext cx="1250" cy="438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77" y="3071161"/>
            <a:ext cx="1000132" cy="28999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 flipH="1">
            <a:off x="1825358" y="2807770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78" y="3947044"/>
            <a:ext cx="1000132" cy="274320"/>
          </a:xfrm>
          <a:prstGeom prst="rect">
            <a:avLst/>
          </a:prstGeom>
        </p:spPr>
      </p:pic>
      <p:pic>
        <p:nvPicPr>
          <p:cNvPr id="22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727" y="3502961"/>
            <a:ext cx="1000132" cy="289990"/>
          </a:xfrm>
          <a:prstGeom prst="rect">
            <a:avLst/>
          </a:prstGeom>
        </p:spPr>
      </p:pic>
      <p:pic>
        <p:nvPicPr>
          <p:cNvPr id="23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694" y="3069558"/>
            <a:ext cx="1094170" cy="289990"/>
          </a:xfrm>
          <a:prstGeom prst="rect">
            <a:avLst/>
          </a:prstGeom>
        </p:spPr>
      </p:pic>
      <p:pic>
        <p:nvPicPr>
          <p:cNvPr id="24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94" y="3945441"/>
            <a:ext cx="1094169" cy="274320"/>
          </a:xfrm>
          <a:prstGeom prst="rect">
            <a:avLst/>
          </a:prstGeom>
        </p:spPr>
      </p:pic>
      <p:pic>
        <p:nvPicPr>
          <p:cNvPr id="25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478" y="3501358"/>
            <a:ext cx="1099597" cy="289990"/>
          </a:xfrm>
          <a:prstGeom prst="rect">
            <a:avLst/>
          </a:prstGeom>
        </p:spPr>
      </p:pic>
      <p:pic>
        <p:nvPicPr>
          <p:cNvPr id="26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8968" y="4340093"/>
            <a:ext cx="1099602" cy="289990"/>
          </a:xfrm>
          <a:prstGeom prst="rect">
            <a:avLst/>
          </a:prstGeom>
        </p:spPr>
      </p:pic>
      <p:pic>
        <p:nvPicPr>
          <p:cNvPr id="27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969" y="5215976"/>
            <a:ext cx="1117752" cy="274320"/>
          </a:xfrm>
          <a:prstGeom prst="rect">
            <a:avLst/>
          </a:prstGeom>
        </p:spPr>
      </p:pic>
      <p:pic>
        <p:nvPicPr>
          <p:cNvPr id="28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618" y="4771893"/>
            <a:ext cx="1099602" cy="28999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H="1">
            <a:off x="2870184" y="2798145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953" y="3051249"/>
            <a:ext cx="1000132" cy="28999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231872" y="2328475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Home</a:t>
            </a:r>
            <a:endParaRPr lang="ko-KR" altLang="en-US" sz="1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5692" y="2327492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  <a:endParaRPr lang="ko-KR" altLang="en-US" sz="1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23152" y="2332281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마케팅</a:t>
            </a:r>
            <a:endParaRPr lang="ko-KR" altLang="en-US" sz="1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22220" y="2325144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1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3628" y="2326410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문서작성</a:t>
            </a:r>
            <a:endParaRPr lang="ko-KR" altLang="en-US" sz="1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96592" y="2327492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광고</a:t>
            </a:r>
            <a:r>
              <a:rPr lang="en-US" altLang="ko-KR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&amp;</a:t>
            </a:r>
          </a:p>
          <a:p>
            <a:pPr algn="ctr"/>
            <a:r>
              <a:rPr lang="ko-KR" altLang="en-US" sz="14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미디어</a:t>
            </a:r>
            <a:endParaRPr lang="ko-KR" altLang="en-US" sz="14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92459" y="2325144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엔터테인먼트</a:t>
            </a:r>
            <a:endParaRPr lang="ko-KR" altLang="en-US" sz="1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72731" y="2325144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재능강의</a:t>
            </a:r>
            <a:endParaRPr lang="ko-KR" altLang="en-US" sz="1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57883" y="2332281"/>
            <a:ext cx="1089416" cy="4754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질문게시판</a:t>
            </a:r>
            <a:endParaRPr lang="ko-KR" altLang="en-US" sz="12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72318" y="1904219"/>
            <a:ext cx="1250" cy="438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9302652" y="1910923"/>
            <a:ext cx="0" cy="406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tabl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9293" y="3069558"/>
            <a:ext cx="1063860" cy="289990"/>
          </a:xfrm>
          <a:prstGeom prst="rect">
            <a:avLst/>
          </a:prstGeom>
        </p:spPr>
      </p:pic>
      <p:pic>
        <p:nvPicPr>
          <p:cNvPr id="46" name="tabl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9293" y="3945441"/>
            <a:ext cx="1063859" cy="274320"/>
          </a:xfrm>
          <a:prstGeom prst="rect">
            <a:avLst/>
          </a:prstGeom>
        </p:spPr>
      </p:pic>
      <p:pic>
        <p:nvPicPr>
          <p:cNvPr id="47" name="tabl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3078" y="3501358"/>
            <a:ext cx="1069136" cy="289990"/>
          </a:xfrm>
          <a:prstGeom prst="rect">
            <a:avLst/>
          </a:prstGeom>
        </p:spPr>
      </p:pic>
      <p:pic>
        <p:nvPicPr>
          <p:cNvPr id="48" name="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68567" y="4340093"/>
            <a:ext cx="1069141" cy="289990"/>
          </a:xfrm>
          <a:prstGeom prst="rect">
            <a:avLst/>
          </a:prstGeom>
        </p:spPr>
      </p:pic>
      <p:pic>
        <p:nvPicPr>
          <p:cNvPr id="49" name="tabl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68567" y="5215976"/>
            <a:ext cx="1086789" cy="274320"/>
          </a:xfrm>
          <a:prstGeom prst="rect">
            <a:avLst/>
          </a:prstGeom>
        </p:spPr>
      </p:pic>
      <p:pic>
        <p:nvPicPr>
          <p:cNvPr id="50" name="tabl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62217" y="4771893"/>
            <a:ext cx="1069141" cy="289990"/>
          </a:xfrm>
          <a:prstGeom prst="rect">
            <a:avLst/>
          </a:prstGeom>
        </p:spPr>
      </p:pic>
      <p:cxnSp>
        <p:nvCxnSpPr>
          <p:cNvPr id="51" name="직선 연결선 50"/>
          <p:cNvCxnSpPr/>
          <p:nvPr/>
        </p:nvCxnSpPr>
        <p:spPr>
          <a:xfrm flipH="1">
            <a:off x="3985752" y="2798145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tabl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62669" y="3066510"/>
            <a:ext cx="1063860" cy="289990"/>
          </a:xfrm>
          <a:prstGeom prst="rect">
            <a:avLst/>
          </a:prstGeom>
        </p:spPr>
      </p:pic>
      <p:pic>
        <p:nvPicPr>
          <p:cNvPr id="53" name="tabl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62669" y="3942393"/>
            <a:ext cx="1063859" cy="274320"/>
          </a:xfrm>
          <a:prstGeom prst="rect">
            <a:avLst/>
          </a:prstGeom>
        </p:spPr>
      </p:pic>
      <p:pic>
        <p:nvPicPr>
          <p:cNvPr id="54" name="tabl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56454" y="3498310"/>
            <a:ext cx="1069136" cy="289990"/>
          </a:xfrm>
          <a:prstGeom prst="rect">
            <a:avLst/>
          </a:prstGeom>
        </p:spPr>
      </p:pic>
      <p:pic>
        <p:nvPicPr>
          <p:cNvPr id="55" name="tabl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5367" y="4337045"/>
            <a:ext cx="1177065" cy="289990"/>
          </a:xfrm>
          <a:prstGeom prst="rect">
            <a:avLst/>
          </a:prstGeom>
        </p:spPr>
      </p:pic>
      <p:pic>
        <p:nvPicPr>
          <p:cNvPr id="56" name="tabl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71943" y="5212928"/>
            <a:ext cx="1086789" cy="274320"/>
          </a:xfrm>
          <a:prstGeom prst="rect">
            <a:avLst/>
          </a:prstGeom>
        </p:spPr>
      </p:pic>
      <p:pic>
        <p:nvPicPr>
          <p:cNvPr id="57" name="tabl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65593" y="4768845"/>
            <a:ext cx="1069141" cy="289990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 flipH="1">
            <a:off x="5089128" y="2795097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064264" y="2785953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tabl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41181" y="3930201"/>
            <a:ext cx="1063859" cy="274320"/>
          </a:xfrm>
          <a:prstGeom prst="rect">
            <a:avLst/>
          </a:prstGeom>
        </p:spPr>
      </p:pic>
      <p:pic>
        <p:nvPicPr>
          <p:cNvPr id="67" name="tabl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34966" y="3486118"/>
            <a:ext cx="1069136" cy="289990"/>
          </a:xfrm>
          <a:prstGeom prst="rect">
            <a:avLst/>
          </a:prstGeom>
        </p:spPr>
      </p:pic>
      <p:pic>
        <p:nvPicPr>
          <p:cNvPr id="68" name="table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95591" y="4324853"/>
            <a:ext cx="1180486" cy="289990"/>
          </a:xfrm>
          <a:prstGeom prst="rect">
            <a:avLst/>
          </a:prstGeom>
        </p:spPr>
      </p:pic>
      <p:pic>
        <p:nvPicPr>
          <p:cNvPr id="69" name="table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50455" y="5200736"/>
            <a:ext cx="1086789" cy="274320"/>
          </a:xfrm>
          <a:prstGeom prst="rect">
            <a:avLst/>
          </a:prstGeom>
        </p:spPr>
      </p:pic>
      <p:pic>
        <p:nvPicPr>
          <p:cNvPr id="70" name="table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44105" y="4756653"/>
            <a:ext cx="1069141" cy="289990"/>
          </a:xfrm>
          <a:prstGeom prst="rect">
            <a:avLst/>
          </a:prstGeom>
        </p:spPr>
      </p:pic>
      <p:cxnSp>
        <p:nvCxnSpPr>
          <p:cNvPr id="71" name="직선 연결선 70"/>
          <p:cNvCxnSpPr/>
          <p:nvPr/>
        </p:nvCxnSpPr>
        <p:spPr>
          <a:xfrm flipH="1">
            <a:off x="6167640" y="2782905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table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590392" y="3054318"/>
            <a:ext cx="1238642" cy="289990"/>
          </a:xfrm>
          <a:prstGeom prst="rect">
            <a:avLst/>
          </a:prstGeom>
        </p:spPr>
      </p:pic>
      <p:pic>
        <p:nvPicPr>
          <p:cNvPr id="73" name="table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692741" y="3930201"/>
            <a:ext cx="1063859" cy="274320"/>
          </a:xfrm>
          <a:prstGeom prst="rect">
            <a:avLst/>
          </a:prstGeom>
        </p:spPr>
      </p:pic>
      <p:pic>
        <p:nvPicPr>
          <p:cNvPr id="74" name="table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86526" y="3486118"/>
            <a:ext cx="1069136" cy="289990"/>
          </a:xfrm>
          <a:prstGeom prst="rect">
            <a:avLst/>
          </a:prstGeom>
        </p:spPr>
      </p:pic>
      <p:pic>
        <p:nvPicPr>
          <p:cNvPr id="75" name="tabl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702015" y="4324853"/>
            <a:ext cx="1069141" cy="289990"/>
          </a:xfrm>
          <a:prstGeom prst="rect">
            <a:avLst/>
          </a:prstGeom>
        </p:spPr>
      </p:pic>
      <p:pic>
        <p:nvPicPr>
          <p:cNvPr id="76" name="tabl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02015" y="5200736"/>
            <a:ext cx="1086789" cy="274320"/>
          </a:xfrm>
          <a:prstGeom prst="rect">
            <a:avLst/>
          </a:prstGeom>
        </p:spPr>
      </p:pic>
      <p:pic>
        <p:nvPicPr>
          <p:cNvPr id="77" name="tabl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695665" y="4756653"/>
            <a:ext cx="1069141" cy="289990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 flipH="1">
            <a:off x="7219200" y="2782905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table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641181" y="3054318"/>
            <a:ext cx="1063860" cy="289990"/>
          </a:xfrm>
          <a:prstGeom prst="rect">
            <a:avLst/>
          </a:prstGeom>
        </p:spPr>
      </p:pic>
      <p:pic>
        <p:nvPicPr>
          <p:cNvPr id="87" name="table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853480" y="3054318"/>
            <a:ext cx="1063860" cy="289990"/>
          </a:xfrm>
          <a:prstGeom prst="rect">
            <a:avLst/>
          </a:prstGeom>
        </p:spPr>
      </p:pic>
      <p:pic>
        <p:nvPicPr>
          <p:cNvPr id="88" name="table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862624" y="3921057"/>
            <a:ext cx="1063859" cy="274320"/>
          </a:xfrm>
          <a:prstGeom prst="rect">
            <a:avLst/>
          </a:prstGeom>
        </p:spPr>
      </p:pic>
      <p:pic>
        <p:nvPicPr>
          <p:cNvPr id="89" name="table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856409" y="3476974"/>
            <a:ext cx="1069136" cy="289990"/>
          </a:xfrm>
          <a:prstGeom prst="rect">
            <a:avLst/>
          </a:prstGeom>
        </p:spPr>
      </p:pic>
      <p:pic>
        <p:nvPicPr>
          <p:cNvPr id="90" name="table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871898" y="4315709"/>
            <a:ext cx="1069141" cy="289990"/>
          </a:xfrm>
          <a:prstGeom prst="rect">
            <a:avLst/>
          </a:prstGeom>
        </p:spPr>
      </p:pic>
      <p:pic>
        <p:nvPicPr>
          <p:cNvPr id="91" name="table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871898" y="5191592"/>
            <a:ext cx="1086789" cy="274320"/>
          </a:xfrm>
          <a:prstGeom prst="rect">
            <a:avLst/>
          </a:prstGeom>
        </p:spPr>
      </p:pic>
      <p:pic>
        <p:nvPicPr>
          <p:cNvPr id="92" name="table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865548" y="4747509"/>
            <a:ext cx="1069141" cy="289990"/>
          </a:xfrm>
          <a:prstGeom prst="rect">
            <a:avLst/>
          </a:prstGeom>
        </p:spPr>
      </p:pic>
      <p:cxnSp>
        <p:nvCxnSpPr>
          <p:cNvPr id="93" name="직선 연결선 92"/>
          <p:cNvCxnSpPr/>
          <p:nvPr/>
        </p:nvCxnSpPr>
        <p:spPr>
          <a:xfrm flipH="1">
            <a:off x="8379939" y="2782905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table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914184" y="3045174"/>
            <a:ext cx="1063860" cy="289990"/>
          </a:xfrm>
          <a:prstGeom prst="rect">
            <a:avLst/>
          </a:prstGeom>
        </p:spPr>
      </p:pic>
      <p:pic>
        <p:nvPicPr>
          <p:cNvPr id="95" name="table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907969" y="3476974"/>
            <a:ext cx="1069136" cy="289990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 flipH="1">
            <a:off x="9440643" y="2782905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10498299" y="2816433"/>
            <a:ext cx="2" cy="252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1FCD19-BB8A-4F8C-8910-AB3D65C6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CDDE6B58-DD09-4889-994E-7420C0D9D593}"/>
              </a:ext>
            </a:extLst>
          </p:cNvPr>
          <p:cNvGrpSpPr/>
          <p:nvPr/>
        </p:nvGrpSpPr>
        <p:grpSpPr>
          <a:xfrm>
            <a:off x="1086756" y="2338715"/>
            <a:ext cx="9171709" cy="4072097"/>
            <a:chOff x="1086756" y="2338715"/>
            <a:chExt cx="9171709" cy="4072097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F084EB33-EAD1-4C0B-B9C0-63374AEBCF34}"/>
                </a:ext>
              </a:extLst>
            </p:cNvPr>
            <p:cNvGrpSpPr/>
            <p:nvPr/>
          </p:nvGrpSpPr>
          <p:grpSpPr>
            <a:xfrm>
              <a:off x="1086756" y="2371949"/>
              <a:ext cx="9171709" cy="4038863"/>
              <a:chOff x="1330037" y="2259304"/>
              <a:chExt cx="9171709" cy="4038863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xmlns="" id="{EDE51CA0-3305-47E2-90D4-C9A6A9EF2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0037" y="2259304"/>
                <a:ext cx="9171709" cy="4038863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E185D027-DD85-43EE-BDC1-96EAD38E1C3B}"/>
                  </a:ext>
                </a:extLst>
              </p:cNvPr>
              <p:cNvSpPr/>
              <p:nvPr/>
            </p:nvSpPr>
            <p:spPr>
              <a:xfrm>
                <a:off x="2332139" y="2382982"/>
                <a:ext cx="2350697" cy="3325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825B3F4-DA84-47EC-A0AC-9203BBA136D7}"/>
                </a:ext>
              </a:extLst>
            </p:cNvPr>
            <p:cNvSpPr/>
            <p:nvPr/>
          </p:nvSpPr>
          <p:spPr>
            <a:xfrm>
              <a:off x="1599229" y="2338715"/>
              <a:ext cx="332995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Talent Bank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59252E-FCF0-4E73-8A4E-6CC81AC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AF70ABF-2BFE-417D-BF4C-713A29AEF2B3}"/>
              </a:ext>
            </a:extLst>
          </p:cNvPr>
          <p:cNvGrpSpPr/>
          <p:nvPr/>
        </p:nvGrpSpPr>
        <p:grpSpPr>
          <a:xfrm>
            <a:off x="1182256" y="2245280"/>
            <a:ext cx="9421090" cy="4239275"/>
            <a:chOff x="1182256" y="2245280"/>
            <a:chExt cx="9421090" cy="4239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152D24A-B270-4D69-98FF-ED51BB7C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256" y="2298903"/>
              <a:ext cx="9421090" cy="418565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148B61D-16F6-481C-8C79-9F6A20BFFC80}"/>
                </a:ext>
              </a:extLst>
            </p:cNvPr>
            <p:cNvSpPr/>
            <p:nvPr/>
          </p:nvSpPr>
          <p:spPr>
            <a:xfrm>
              <a:off x="2181138" y="2382473"/>
              <a:ext cx="2416029" cy="310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FD18E24-38C6-424E-84E6-36FBEC52D289}"/>
                </a:ext>
              </a:extLst>
            </p:cNvPr>
            <p:cNvSpPr/>
            <p:nvPr/>
          </p:nvSpPr>
          <p:spPr>
            <a:xfrm>
              <a:off x="1393972" y="2382472"/>
              <a:ext cx="258660" cy="310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620ACE5-1F85-4BD7-89DB-9D09E8EB5E95}"/>
                </a:ext>
              </a:extLst>
            </p:cNvPr>
            <p:cNvSpPr/>
            <p:nvPr/>
          </p:nvSpPr>
          <p:spPr>
            <a:xfrm>
              <a:off x="1724175" y="2245280"/>
              <a:ext cx="332995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Talent Bank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6CF727-39D2-49EE-960C-C692339F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4BBC023-3DF4-47EA-9CD0-3D2511B52687}"/>
              </a:ext>
            </a:extLst>
          </p:cNvPr>
          <p:cNvGrpSpPr/>
          <p:nvPr/>
        </p:nvGrpSpPr>
        <p:grpSpPr>
          <a:xfrm>
            <a:off x="810000" y="2232698"/>
            <a:ext cx="9737927" cy="4321048"/>
            <a:chOff x="810000" y="2232698"/>
            <a:chExt cx="9737927" cy="43210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B47F80EE-8DD8-484F-BA5B-FAB1B2158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00" y="2285152"/>
              <a:ext cx="9737927" cy="42685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E3691B2-6FA7-4D91-A344-6DB8B91BC048}"/>
                </a:ext>
              </a:extLst>
            </p:cNvPr>
            <p:cNvSpPr/>
            <p:nvPr/>
          </p:nvSpPr>
          <p:spPr>
            <a:xfrm>
              <a:off x="1770077" y="2348917"/>
              <a:ext cx="2634143" cy="352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67DB87E-D4B6-4A96-A7CA-63AFA926BF79}"/>
                </a:ext>
              </a:extLst>
            </p:cNvPr>
            <p:cNvSpPr/>
            <p:nvPr/>
          </p:nvSpPr>
          <p:spPr>
            <a:xfrm>
              <a:off x="1490172" y="2232698"/>
              <a:ext cx="332995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Talent Bank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Capstone </a:t>
            </a:r>
            <a:r>
              <a:rPr lang="en-US" altLang="ko-KR" dirty="0" smtClean="0"/>
              <a:t>Design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514600"/>
            <a:ext cx="10554574" cy="33441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 err="1" smtClean="0"/>
              <a:t>캡스톤</a:t>
            </a:r>
            <a:r>
              <a:rPr lang="ko-KR" altLang="en-US" sz="3200" dirty="0" smtClean="0"/>
              <a:t> 디자인이란</a:t>
            </a:r>
            <a:r>
              <a:rPr lang="en-US" altLang="ko-KR" sz="3200" dirty="0" smtClean="0">
                <a:latin typeface="+mj-ea"/>
                <a:ea typeface="+mj-ea"/>
              </a:rPr>
              <a:t>?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dirty="0"/>
              <a:t>4</a:t>
            </a:r>
            <a:r>
              <a:rPr lang="ko-KR" altLang="en-US" dirty="0"/>
              <a:t>년간의 학부 교육을 통해 직접 작품을 기획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제작하는 전 과정을 경험하는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이러한 경험을 통해 산업 현장의 수요에 적합한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인재로 양성하는 교육프로그램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언어 및 구현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HTML5/CSS3/Bootstrap</a:t>
            </a:r>
          </a:p>
          <a:p>
            <a:r>
              <a:rPr lang="en-US" altLang="ko-KR" dirty="0"/>
              <a:t>JavaScript(ES6) : front-end</a:t>
            </a:r>
          </a:p>
          <a:p>
            <a:r>
              <a:rPr lang="en-US" altLang="ko-KR" dirty="0"/>
              <a:t>JavaScript(ES6) : back-end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7DD8A5-F9DC-46EB-82E6-15781DCC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6FC31C-5572-4345-83B6-FC508EAF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/bootstrap: </a:t>
            </a:r>
            <a:r>
              <a:rPr lang="ko-KR" altLang="en-US" dirty="0"/>
              <a:t>절반씩 분담</a:t>
            </a:r>
          </a:p>
          <a:p>
            <a:r>
              <a:rPr lang="en-US" altLang="ko-KR" dirty="0" err="1"/>
              <a:t>javascript</a:t>
            </a:r>
            <a:r>
              <a:rPr lang="en-US" altLang="ko-KR" dirty="0"/>
              <a:t>(front-end): </a:t>
            </a:r>
            <a:r>
              <a:rPr lang="ko-KR" altLang="en-US" dirty="0"/>
              <a:t>페이지 단위로 분담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node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모듈 또는 기능별 </a:t>
            </a:r>
            <a:r>
              <a:rPr lang="ko-KR" altLang="en-US" dirty="0" smtClean="0"/>
              <a:t>분담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 : PC</a:t>
            </a:r>
          </a:p>
          <a:p>
            <a:r>
              <a:rPr lang="en-US" altLang="ko-KR" dirty="0"/>
              <a:t>S/W : Eclipse, MySQL, </a:t>
            </a:r>
            <a:r>
              <a:rPr lang="en-US" altLang="ko-KR" dirty="0" err="1"/>
              <a:t>HeidiSQL</a:t>
            </a:r>
            <a:r>
              <a:rPr lang="en-US" altLang="ko-KR" dirty="0"/>
              <a:t>, Bracket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2248930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모양 설명선 10"/>
          <p:cNvSpPr/>
          <p:nvPr/>
        </p:nvSpPr>
        <p:spPr>
          <a:xfrm>
            <a:off x="2500596" y="1124465"/>
            <a:ext cx="6385560" cy="4328160"/>
          </a:xfrm>
          <a:prstGeom prst="cloudCallout">
            <a:avLst>
              <a:gd name="adj1" fmla="val -37778"/>
              <a:gd name="adj2" fmla="val 6109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웹 </a:t>
            </a:r>
            <a:r>
              <a:rPr lang="ko-KR" altLang="en-US" sz="2800" dirty="0" smtClean="0">
                <a:solidFill>
                  <a:schemeClr val="bg1"/>
                </a:solidFill>
              </a:rPr>
              <a:t>프로그래머가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되기 위해 </a:t>
            </a:r>
            <a:r>
              <a:rPr lang="ko-KR" altLang="en-US" sz="2800" dirty="0">
                <a:solidFill>
                  <a:schemeClr val="bg1"/>
                </a:solidFill>
              </a:rPr>
              <a:t>웹을 개발하고자 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Programmer </a:t>
            </a:r>
            <a:r>
              <a:rPr lang="ko-KR" altLang="en-US" dirty="0"/>
              <a:t>구비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/>
              <a:t> </a:t>
            </a:r>
            <a:r>
              <a:rPr lang="en-US" altLang="ko-KR" sz="1600" dirty="0" smtClean="0"/>
              <a:t>-Front </a:t>
            </a:r>
            <a:r>
              <a:rPr lang="en-US" altLang="ko-KR" sz="1600" dirty="0"/>
              <a:t>-end-</a:t>
            </a:r>
            <a:endParaRPr lang="ko-KR" altLang="en-US" sz="1600" dirty="0"/>
          </a:p>
        </p:txBody>
      </p:sp>
      <p:pic>
        <p:nvPicPr>
          <p:cNvPr id="1032" name="Picture 8" descr="html5 css3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00" y="2628378"/>
            <a:ext cx="2587625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19400" y="388992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bootstrap</a:t>
            </a:r>
            <a:endParaRPr lang="ko-KR" altLang="en-US" dirty="0">
              <a:solidFill>
                <a:schemeClr val="bg1"/>
              </a:solidFill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1034" name="Picture 10" descr="angular 2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42" y="2782227"/>
            <a:ext cx="1153418" cy="11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17267" y="248943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Angular 2</a:t>
            </a:r>
            <a:endParaRPr lang="ko-KR" altLang="en-US" dirty="0">
              <a:solidFill>
                <a:schemeClr val="bg1"/>
              </a:solidFill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1038" name="Picture 14" descr="vue j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63" y="4074590"/>
            <a:ext cx="1107697" cy="110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9862" y="3889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Vue.js</a:t>
            </a:r>
            <a:endParaRPr lang="ko-KR" altLang="en-US" dirty="0">
              <a:solidFill>
                <a:schemeClr val="bg1"/>
              </a:solidFill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1040" name="Picture 16" descr="Ember logo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57" y="2928304"/>
            <a:ext cx="1951961" cy="86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635749" y="5295486"/>
            <a:ext cx="46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ember</a:t>
            </a:r>
            <a:endParaRPr lang="ko-KR" altLang="en-US" dirty="0">
              <a:solidFill>
                <a:schemeClr val="bg1"/>
              </a:solidFill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1042" name="Picture 18" descr="Aurelia logo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3" y="2565919"/>
            <a:ext cx="2188899" cy="16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480359" y="256591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ember</a:t>
            </a:r>
            <a:endParaRPr lang="ko-KR" altLang="en-US" dirty="0">
              <a:solidFill>
                <a:schemeClr val="bg1"/>
              </a:solidFill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1044" name="Picture 20" descr="React logo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7" y="4073746"/>
            <a:ext cx="1727986" cy="12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360257" y="38899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React</a:t>
            </a:r>
            <a:endParaRPr lang="ko-KR" altLang="en-US" dirty="0">
              <a:solidFill>
                <a:schemeClr val="bg1"/>
              </a:solidFill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Programmer </a:t>
            </a:r>
            <a:r>
              <a:rPr lang="ko-KR" altLang="en-US" dirty="0"/>
              <a:t>구비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/>
              <a:t> -Back -end-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80" y="3412759"/>
            <a:ext cx="1396566" cy="7088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8970" y="3303712"/>
            <a:ext cx="2225963" cy="104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1079" y="42269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Java/JSP</a:t>
            </a:r>
            <a:endParaRPr lang="ko-KR" altLang="en-US" dirty="0"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1040" y="2599534"/>
            <a:ext cx="332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서버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966960" y="2584145"/>
            <a:ext cx="281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DB</a:t>
            </a:r>
            <a:endParaRPr lang="ko-KR" altLang="en-US" sz="4000" dirty="0"/>
          </a:p>
        </p:txBody>
      </p:sp>
      <p:pic>
        <p:nvPicPr>
          <p:cNvPr id="2050" name="Picture 2" descr="mongod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709" y="3107659"/>
            <a:ext cx="1427595" cy="16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p logo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69" y="4704604"/>
            <a:ext cx="1347391" cy="7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86221" y="554898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php</a:t>
            </a:r>
            <a:endParaRPr lang="ko-KR" altLang="en-US" dirty="0"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2054" name="Picture 6" descr="nodej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85" y="3305060"/>
            <a:ext cx="1724237" cy="105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logo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85" y="4464456"/>
            <a:ext cx="1199214" cy="11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97688" y="570621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Python</a:t>
            </a:r>
            <a:endParaRPr lang="ko-KR" altLang="en-US" dirty="0">
              <a:latin typeface="Segoe UI Black" panose="020B0A02040204020203" pitchFamily="34" charset="0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  <p:pic>
        <p:nvPicPr>
          <p:cNvPr id="2062" name="Picture 14" descr="oracle d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92" y="4596249"/>
            <a:ext cx="3015485" cy="14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pring logo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34" y="5926506"/>
            <a:ext cx="1542657" cy="9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68" y="3624648"/>
            <a:ext cx="3057831" cy="3057831"/>
          </a:xfr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2248930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구름 모양 설명선 16"/>
          <p:cNvSpPr/>
          <p:nvPr/>
        </p:nvSpPr>
        <p:spPr>
          <a:xfrm>
            <a:off x="4794423" y="387179"/>
            <a:ext cx="5033320" cy="2924432"/>
          </a:xfrm>
          <a:prstGeom prst="cloudCallout">
            <a:avLst>
              <a:gd name="adj1" fmla="val 28220"/>
              <a:gd name="adj2" fmla="val 65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Front ..?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bg1"/>
                </a:solidFill>
              </a:rPr>
              <a:t>HTML5/CSS3/Bootstrap, JS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Back </a:t>
            </a:r>
            <a:r>
              <a:rPr lang="en-US" altLang="ko-KR" dirty="0" smtClean="0">
                <a:solidFill>
                  <a:schemeClr val="bg1"/>
                </a:solidFill>
              </a:rPr>
              <a:t>..?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bg1"/>
                </a:solidFill>
              </a:rPr>
              <a:t>Node.js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en-US" altLang="ko-KR" dirty="0" smtClean="0">
                <a:solidFill>
                  <a:schemeClr val="bg1"/>
                </a:solidFill>
              </a:rPr>
              <a:t>..?</a:t>
            </a:r>
          </a:p>
          <a:p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 </a:t>
            </a:r>
            <a:r>
              <a:rPr lang="en-US" altLang="ko-KR" dirty="0" smtClean="0">
                <a:solidFill>
                  <a:schemeClr val="bg1"/>
                </a:solidFill>
              </a:rPr>
              <a:t>MySQL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재능 서비스 판매 </a:t>
            </a:r>
            <a:r>
              <a:rPr lang="en-US" altLang="ko-KR" dirty="0"/>
              <a:t>&amp; </a:t>
            </a:r>
            <a:r>
              <a:rPr lang="ko-KR" altLang="en-US" dirty="0"/>
              <a:t>구매</a:t>
            </a:r>
            <a:endParaRPr lang="en-US" altLang="ko-KR" dirty="0"/>
          </a:p>
          <a:p>
            <a:pPr fontAlgn="base" latinLnBrk="0"/>
            <a:r>
              <a:rPr lang="ko-KR" altLang="en-US" dirty="0"/>
              <a:t>재능 교육 </a:t>
            </a:r>
            <a:r>
              <a:rPr lang="en-US" altLang="ko-KR" dirty="0"/>
              <a:t>: </a:t>
            </a:r>
            <a:r>
              <a:rPr lang="ko-KR" altLang="en-US" dirty="0"/>
              <a:t>재능 동영상 강의 판매를 통해 재능을 가르쳐 줌</a:t>
            </a:r>
            <a:endParaRPr lang="en-US" altLang="ko-KR" dirty="0"/>
          </a:p>
          <a:p>
            <a:pPr fontAlgn="base" latinLnBrk="0"/>
            <a:r>
              <a:rPr lang="ko-KR" altLang="en-US" dirty="0"/>
              <a:t>재능 강의 구매를 통해 재능을 배울 수 있음 </a:t>
            </a:r>
            <a:endParaRPr lang="en-US" altLang="ko-KR" dirty="0"/>
          </a:p>
          <a:p>
            <a:pPr marL="0" indent="0" fontAlgn="base" latinLnBrk="0">
              <a:buNone/>
            </a:pPr>
            <a:endParaRPr lang="en-US" altLang="ko-KR" dirty="0"/>
          </a:p>
          <a:p>
            <a:pPr fontAlgn="base" latinLnBrk="0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내가 포토샵에 탁월한 재능이 있다면</a:t>
            </a:r>
            <a:endParaRPr lang="en-US" altLang="ko-KR" dirty="0"/>
          </a:p>
          <a:p>
            <a:pPr marL="0" indent="0" fontAlgn="base" latinLnBrk="0">
              <a:buNone/>
            </a:pPr>
            <a:r>
              <a:rPr lang="en-US" altLang="ko-KR" dirty="0"/>
              <a:t>		- </a:t>
            </a:r>
            <a:r>
              <a:rPr lang="ko-KR" altLang="en-US" sz="1600" dirty="0"/>
              <a:t>재능인으로 등록한다</a:t>
            </a:r>
            <a:endParaRPr lang="en-US" altLang="ko-KR" sz="1600" dirty="0"/>
          </a:p>
          <a:p>
            <a:pPr marL="0" indent="0" fontAlgn="base" latinLnBrk="0">
              <a:buNone/>
            </a:pPr>
            <a:r>
              <a:rPr lang="en-US" altLang="ko-KR" sz="1600" dirty="0"/>
              <a:t>		- </a:t>
            </a:r>
            <a:r>
              <a:rPr lang="ko-KR" altLang="en-US" sz="1600" dirty="0"/>
              <a:t>판매하고자 하는 재능과 가격 제시 </a:t>
            </a:r>
            <a:r>
              <a:rPr lang="en-US" altLang="ko-KR" sz="1600" dirty="0"/>
              <a:t>( </a:t>
            </a:r>
            <a:r>
              <a:rPr lang="ko-KR" altLang="en-US" sz="1600" dirty="0"/>
              <a:t>완제품 </a:t>
            </a:r>
            <a:r>
              <a:rPr lang="en-US" altLang="ko-KR" sz="1600" dirty="0"/>
              <a:t>&amp; </a:t>
            </a:r>
            <a:r>
              <a:rPr lang="ko-KR" altLang="en-US" sz="1600" dirty="0"/>
              <a:t>동영상 강의</a:t>
            </a:r>
            <a:r>
              <a:rPr lang="en-US" altLang="ko-KR" sz="1600" dirty="0"/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/>
              <a:t>		-</a:t>
            </a:r>
            <a:r>
              <a:rPr lang="ko-KR" altLang="en-US" sz="1600" dirty="0"/>
              <a:t> 판매완료 → 이익 및 경험 획득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9952752" cy="3636511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사람들은 각기 다른 재능을 가지고 있음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재능 및 강의를 사고 팔 수 있다면 </a:t>
            </a:r>
            <a:r>
              <a:rPr lang="ko-KR" altLang="en-US" dirty="0">
                <a:solidFill>
                  <a:srgbClr val="FFFF00"/>
                </a:solidFill>
                <a:latin typeface="+mn-ea"/>
              </a:rPr>
              <a:t>경제적으로 이윤을 </a:t>
            </a:r>
            <a:r>
              <a:rPr lang="ko-KR" altLang="en-US" dirty="0">
                <a:latin typeface="+mn-ea"/>
              </a:rPr>
              <a:t>창출 할 수 있음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자신의 재능 판매자 및 강의 구매자의 재능이 더 향상될 수 있으므로 재능 및 강의를 거래할 수 있는 웹 페이지가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469DCC-CB14-4D39-88A9-D13210FA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B25F40-5DF1-48B6-829F-5C189280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437047"/>
            <a:ext cx="3738162" cy="1682830"/>
          </a:xfrm>
        </p:spPr>
        <p:txBody>
          <a:bodyPr/>
          <a:lstStyle/>
          <a:p>
            <a:r>
              <a:rPr lang="ko-KR" altLang="en-US" dirty="0"/>
              <a:t>간편로그인 시스템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페이스북 </a:t>
            </a:r>
            <a:r>
              <a:rPr lang="en-US" altLang="ko-KR" dirty="0"/>
              <a:t>node.js module </a:t>
            </a:r>
          </a:p>
          <a:p>
            <a:pPr lvl="1">
              <a:buFontTx/>
              <a:buChar char="-"/>
            </a:pPr>
            <a:r>
              <a:rPr lang="ko-KR" altLang="en-US" dirty="0"/>
              <a:t>카카오톡 </a:t>
            </a:r>
            <a:r>
              <a:rPr lang="en-US" altLang="ko-KR" dirty="0"/>
              <a:t>REST API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F35957-1FB2-44B0-ADFF-F9B25A15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55" y="2437047"/>
            <a:ext cx="3165886" cy="1802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308235-EDE4-484F-A495-B7FDC87A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706" y="3763577"/>
            <a:ext cx="2158072" cy="264723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EF2612A6-45B2-496B-898A-C46CD98AEAAD}"/>
              </a:ext>
            </a:extLst>
          </p:cNvPr>
          <p:cNvSpPr txBox="1">
            <a:spLocks/>
          </p:cNvSpPr>
          <p:nvPr/>
        </p:nvSpPr>
        <p:spPr>
          <a:xfrm>
            <a:off x="4673600" y="4423929"/>
            <a:ext cx="3738162" cy="16828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실시간 검색어 순위 제공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DB query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272</TotalTime>
  <Words>516</Words>
  <Application>Microsoft Office PowerPoint</Application>
  <PresentationFormat>와이드스크린</PresentationFormat>
  <Paragraphs>149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HY강M</vt:lpstr>
      <vt:lpstr>HY헤드라인M</vt:lpstr>
      <vt:lpstr>맑은 고딕</vt:lpstr>
      <vt:lpstr>Century Gothic</vt:lpstr>
      <vt:lpstr>Segoe UI Black</vt:lpstr>
      <vt:lpstr>Wingdings</vt:lpstr>
      <vt:lpstr>Wingdings 2</vt:lpstr>
      <vt:lpstr>명언</vt:lpstr>
      <vt:lpstr>Talent Bank</vt:lpstr>
      <vt:lpstr>Capstone Design</vt:lpstr>
      <vt:lpstr>PowerPoint 프레젠테이션</vt:lpstr>
      <vt:lpstr>Web Programmer 구비 기술  -Front -end-</vt:lpstr>
      <vt:lpstr>Web Programmer 구비 기술  -Back -end-</vt:lpstr>
      <vt:lpstr>PowerPoint 프레젠테이션</vt:lpstr>
      <vt:lpstr>개요</vt:lpstr>
      <vt:lpstr>필요성</vt:lpstr>
      <vt:lpstr>주요기능</vt:lpstr>
      <vt:lpstr>주요 기능</vt:lpstr>
      <vt:lpstr>주요 기능</vt:lpstr>
      <vt:lpstr>주요 기능</vt:lpstr>
      <vt:lpstr>주요 기능</vt:lpstr>
      <vt:lpstr>주요 기술</vt:lpstr>
      <vt:lpstr>주요 기술</vt:lpstr>
      <vt:lpstr>개발 방법  -메뉴 구조도-</vt:lpstr>
      <vt:lpstr>UI</vt:lpstr>
      <vt:lpstr>UI</vt:lpstr>
      <vt:lpstr>UI</vt:lpstr>
      <vt:lpstr>사용 언어 및 구현 기술</vt:lpstr>
      <vt:lpstr>역할분담</vt:lpstr>
      <vt:lpstr>개발 환경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</dc:title>
  <dc:creator>User</dc:creator>
  <cp:lastModifiedBy>윤 철기</cp:lastModifiedBy>
  <cp:revision>30</cp:revision>
  <dcterms:created xsi:type="dcterms:W3CDTF">2018-03-29T00:14:40Z</dcterms:created>
  <dcterms:modified xsi:type="dcterms:W3CDTF">2018-05-02T18:19:07Z</dcterms:modified>
</cp:coreProperties>
</file>