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8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8436"/>
    <p:restoredTop sz="90000"/>
  </p:normalViewPr>
  <p:slideViewPr>
    <p:cSldViewPr snapToObjects="1">
      <p:cViewPr varScale="1">
        <p:scale>
          <a:sx n="103" d="100"/>
          <a:sy n="103" d="100"/>
        </p:scale>
        <p:origin x="714" y="114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2022-07-27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2022-07-27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2022-07-27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2022-07-27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2022-07-27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2022-07-27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2022-07-27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2022-07-27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458" y="404622"/>
            <a:ext cx="5472684" cy="70065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Iterator</a:t>
            </a:r>
          </a:p>
        </p:txBody>
      </p:sp>
      <p:sp>
        <p:nvSpPr>
          <p:cNvPr id="5" name="타원 4"/>
          <p:cNvSpPr/>
          <p:nvPr/>
        </p:nvSpPr>
        <p:spPr>
          <a:xfrm>
            <a:off x="1024699" y="1277683"/>
            <a:ext cx="5544693" cy="5544693"/>
          </a:xfrm>
          <a:prstGeom prst="ellipse">
            <a:avLst/>
          </a:prstGeom>
          <a:solidFill>
            <a:srgbClr val="D9D9D9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6" name="타원 5"/>
          <p:cNvSpPr/>
          <p:nvPr/>
        </p:nvSpPr>
        <p:spPr>
          <a:xfrm>
            <a:off x="1542478" y="2313241"/>
            <a:ext cx="4509135" cy="4509135"/>
          </a:xfrm>
          <a:prstGeom prst="ellipse">
            <a:avLst/>
          </a:prstGeom>
          <a:solidFill>
            <a:srgbClr val="FFF2CC"/>
          </a:solidFill>
          <a:ln>
            <a:solidFill>
              <a:srgbClr val="AC810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7" name="타원 6"/>
          <p:cNvSpPr/>
          <p:nvPr/>
        </p:nvSpPr>
        <p:spPr>
          <a:xfrm>
            <a:off x="2225515" y="3679316"/>
            <a:ext cx="3143059" cy="3143059"/>
          </a:xfrm>
          <a:prstGeom prst="ellipse">
            <a:avLst/>
          </a:prstGeom>
          <a:solidFill>
            <a:srgbClr val="DEEBF7"/>
          </a:solidFill>
          <a:ln>
            <a:solidFill>
              <a:srgbClr val="1E5283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8" name="타원 7"/>
          <p:cNvSpPr/>
          <p:nvPr/>
        </p:nvSpPr>
        <p:spPr>
          <a:xfrm>
            <a:off x="2744437" y="4717160"/>
            <a:ext cx="2105216" cy="2105216"/>
          </a:xfrm>
          <a:prstGeom prst="ellipse">
            <a:avLst/>
          </a:prstGeom>
          <a:solidFill>
            <a:srgbClr val="E2F0D9"/>
          </a:solidFill>
          <a:ln>
            <a:solidFill>
              <a:srgbClr val="4B792E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9" name="TextBox 8"/>
          <p:cNvSpPr txBox="1"/>
          <p:nvPr/>
        </p:nvSpPr>
        <p:spPr>
          <a:xfrm>
            <a:off x="2368486" y="5182170"/>
            <a:ext cx="2857119" cy="695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/>
              <a:t>Input</a:t>
            </a:r>
            <a:br>
              <a:rPr lang="en-US" altLang="ko-KR" sz="2000" b="1"/>
            </a:br>
            <a:r>
              <a:rPr lang="en-US" altLang="ko-KR" sz="2000" b="1"/>
              <a:t>Output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8486" y="2745295"/>
            <a:ext cx="2857119" cy="394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2000" b="1"/>
          </a:p>
        </p:txBody>
      </p:sp>
      <p:sp>
        <p:nvSpPr>
          <p:cNvPr id="11" name="TextBox 10"/>
          <p:cNvSpPr txBox="1"/>
          <p:nvPr/>
        </p:nvSpPr>
        <p:spPr>
          <a:xfrm>
            <a:off x="2368486" y="2547270"/>
            <a:ext cx="2857119" cy="396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/>
              <a:t>Bidirectional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8486" y="1626880"/>
            <a:ext cx="2857119" cy="39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/>
              <a:t>RandomAccess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3499" y="6058473"/>
            <a:ext cx="1153716" cy="3619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iostream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77818" y="4465891"/>
            <a:ext cx="1468421" cy="367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forward_list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07495" y="3853814"/>
            <a:ext cx="1179720" cy="394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/>
              <a:t>Forward</a:t>
            </a:r>
            <a:endParaRPr lang="en-US" altLang="ko-KR"/>
          </a:p>
        </p:txBody>
      </p:sp>
      <p:sp>
        <p:nvSpPr>
          <p:cNvPr id="19" name="TextBox 18"/>
          <p:cNvSpPr txBox="1"/>
          <p:nvPr/>
        </p:nvSpPr>
        <p:spPr>
          <a:xfrm>
            <a:off x="2483500" y="4200144"/>
            <a:ext cx="1903715" cy="367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unordered_map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64613" y="3866863"/>
            <a:ext cx="503873" cy="366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list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55640" y="3033331"/>
            <a:ext cx="514160" cy="367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set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11350" y="3393376"/>
            <a:ext cx="657225" cy="3675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map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04047" y="2022335"/>
            <a:ext cx="808673" cy="36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string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11350" y="2132742"/>
            <a:ext cx="856965" cy="3633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vector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67776" y="2817446"/>
            <a:ext cx="848773" cy="3648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deque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8135112" y="923376"/>
          <a:ext cx="2497455" cy="585977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497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63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기능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63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26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관계연산자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(&lt;,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&lt;=,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&gt;,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&gt;=)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26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산술 대입 연산자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(+=,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-=)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26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산술 연산자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(+,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-)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26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첨자 연산자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([])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526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감소 연산자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(--)</a:t>
                      </a:r>
                    </a:p>
                  </a:txBody>
                  <a:tcPr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526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증가 연산자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(++)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388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쓰기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(*)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388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접근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읽기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/>
                        <a:t>(*,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-&gt;)</a:t>
                      </a: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33" name="직선 연결선 32"/>
          <p:cNvCxnSpPr>
            <a:stCxn id="8" idx="4"/>
          </p:cNvCxnSpPr>
          <p:nvPr/>
        </p:nvCxnSpPr>
        <p:spPr>
          <a:xfrm flipV="1">
            <a:off x="3797046" y="6669763"/>
            <a:ext cx="4338066" cy="152613"/>
          </a:xfrm>
          <a:prstGeom prst="line">
            <a:avLst/>
          </a:prstGeom>
          <a:ln w="25400">
            <a:solidFill>
              <a:srgbClr val="939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5" idx="0"/>
          </p:cNvCxnSpPr>
          <p:nvPr/>
        </p:nvCxnSpPr>
        <p:spPr>
          <a:xfrm>
            <a:off x="3797046" y="1277683"/>
            <a:ext cx="4338066" cy="207074"/>
          </a:xfrm>
          <a:prstGeom prst="line">
            <a:avLst/>
          </a:prstGeom>
          <a:ln w="25400">
            <a:solidFill>
              <a:srgbClr val="9393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8" idx="0"/>
          </p:cNvCxnSpPr>
          <p:nvPr/>
        </p:nvCxnSpPr>
        <p:spPr>
          <a:xfrm>
            <a:off x="3797046" y="4717160"/>
            <a:ext cx="4338066" cy="0"/>
          </a:xfrm>
          <a:prstGeom prst="line">
            <a:avLst/>
          </a:prstGeom>
          <a:ln w="25400">
            <a:solidFill>
              <a:srgbClr val="7B9E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7" idx="0"/>
          </p:cNvCxnSpPr>
          <p:nvPr/>
        </p:nvCxnSpPr>
        <p:spPr>
          <a:xfrm>
            <a:off x="3797045" y="3679316"/>
            <a:ext cx="4338067" cy="1037844"/>
          </a:xfrm>
          <a:prstGeom prst="line">
            <a:avLst/>
          </a:prstGeom>
          <a:ln w="25400">
            <a:solidFill>
              <a:srgbClr val="517A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6" idx="0"/>
          </p:cNvCxnSpPr>
          <p:nvPr/>
        </p:nvCxnSpPr>
        <p:spPr>
          <a:xfrm>
            <a:off x="3797046" y="2313241"/>
            <a:ext cx="4338066" cy="1738026"/>
          </a:xfrm>
          <a:prstGeom prst="line">
            <a:avLst/>
          </a:prstGeom>
          <a:ln w="25400">
            <a:solidFill>
              <a:srgbClr val="B996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33458" y="1510353"/>
          <a:ext cx="11722939" cy="336371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278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6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8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629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명령어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역할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시간복잡도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s.find(str)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에서 문자열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str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을 찾아 해당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index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를 반환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O(N)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s.find(str, idx)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의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idx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번째부터 문자열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str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을 찾아 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해당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index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를 반환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O(N)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s.substr(idx)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의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idx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번째부터 끝까지를 부분 문자열로 반환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O(N)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78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s.substr(idx, n)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의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idx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번째부터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개의 문자들을 부분 문자열로 반환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O(n)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s.c_str()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를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char[]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형태의 문자열로 반환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O(1)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3458" y="404622"/>
            <a:ext cx="11722940" cy="70065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string</a:t>
            </a:r>
            <a:r>
              <a:rPr lang="ko-KR" altLang="en-US" sz="4000"/>
              <a:t>의 명령어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52432" y="1105281"/>
            <a:ext cx="2406255" cy="3882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/>
              <a:t>string s;</a:t>
            </a:r>
            <a:r>
              <a:rPr lang="ko-KR" altLang="en-US" sz="2000"/>
              <a:t> 로 선언시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33458" y="1510353"/>
          <a:ext cx="11722939" cy="336371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278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6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8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629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명령어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역할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시간복잡도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stoi(s)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라는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string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 문자열을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int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형 정수로 반환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O(N)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stol(s)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라는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string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 문자열을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long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형 정수로 반환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O(N)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stof(s)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라는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string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 문자열을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float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형 실수로 반환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O(N)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78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stod(s)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라는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string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 문자열을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double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형 실수로 반환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O(N)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to_string(num)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num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이라는 수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(int, long, float, double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 등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를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string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 문자열 형태로 반환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O(N)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3458" y="404622"/>
            <a:ext cx="11722940" cy="70065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string</a:t>
            </a:r>
            <a:r>
              <a:rPr lang="ko-KR" altLang="en-US" sz="4000"/>
              <a:t>관련 명령어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52432" y="1105281"/>
            <a:ext cx="2406255" cy="3882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/>
              <a:t>string s;</a:t>
            </a:r>
            <a:r>
              <a:rPr lang="ko-KR" altLang="en-US" sz="2000"/>
              <a:t> 로 선언시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3458" y="404622"/>
            <a:ext cx="7950803" cy="6983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string</a:t>
            </a:r>
            <a:r>
              <a:rPr lang="ko-KR" altLang="en-US" sz="4000"/>
              <a:t>의 </a:t>
            </a:r>
            <a:r>
              <a:rPr lang="en-US" altLang="ko-KR" sz="4000"/>
              <a:t>sample code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37172" y="1483237"/>
          <a:ext cx="11719560" cy="52120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859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04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3545">
                <a:tc rowSpan="3"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808080"/>
                          </a:solidFill>
                        </a:rPr>
                        <a:t>#include</a:t>
                      </a:r>
                      <a:r>
                        <a:rPr lang="en-US" altLang="ko-KR" sz="1300" spc="0">
                          <a:solidFill>
                            <a:srgbClr val="A31515"/>
                          </a:solidFill>
                        </a:rPr>
                        <a:t>&lt;string&gt;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808080"/>
                          </a:solidFill>
                        </a:rPr>
                        <a:t>#include</a:t>
                      </a:r>
                      <a:r>
                        <a:rPr lang="en-US" altLang="ko-KR" sz="1300" spc="0">
                          <a:solidFill>
                            <a:srgbClr val="A31515"/>
                          </a:solidFill>
                        </a:rPr>
                        <a:t>&lt;iostream&gt;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using namespace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std;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main()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string 생성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2B91D9"/>
                          </a:solidFill>
                        </a:rPr>
                        <a:t>	string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s;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string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을 입력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cin &gt;&gt; s;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string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의 앞과 뒤에 문자열 추가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s = 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"Input data is "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</a:rPr>
                        <a:t>+ s + 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"\n"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마지막 문자를 </a:t>
                      </a:r>
                      <a:r>
                        <a:rPr lang="en-US" altLang="ko-KR" sz="1300" spc="0">
                          <a:solidFill>
                            <a:srgbClr val="488000"/>
                          </a:solidFill>
                        </a:rPr>
                        <a:t>'.'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으로 변경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s[s.size() - 1] = 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'.'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</a:t>
                      </a:r>
                      <a:r>
                        <a:rPr lang="en-US" altLang="ko-KR" sz="1300" spc="0">
                          <a:solidFill>
                            <a:srgbClr val="488000"/>
                          </a:solidFill>
                        </a:rPr>
                        <a:t>"is"</a:t>
                      </a:r>
                      <a:r>
                        <a:rPr lang="ko-KR" altLang="en-US" sz="1300" spc="0">
                          <a:solidFill>
                            <a:srgbClr val="488000"/>
                          </a:solidFill>
                        </a:rPr>
                        <a:t>를 </a:t>
                      </a:r>
                      <a:r>
                        <a:rPr lang="en-US" altLang="ko-KR" sz="1300" spc="0">
                          <a:solidFill>
                            <a:srgbClr val="488000"/>
                          </a:solidFill>
                        </a:rPr>
                        <a:t>"."</a:t>
                      </a:r>
                      <a:r>
                        <a:rPr lang="ko-KR" altLang="en-US" sz="1300" spc="0">
                          <a:solidFill>
                            <a:srgbClr val="488000"/>
                          </a:solidFill>
                        </a:rPr>
                        <a:t>으로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 변경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s.replace(s.find(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"is"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), 2, 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":"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);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s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를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char[]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형태로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 출력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printf(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"%s"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</a:rPr>
                        <a:t>, s.c_str()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);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ProblemSolving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048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rgbClr val="FFFFFF"/>
                          </a:solidFill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851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Input data : ProblemSolving.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33458" y="1510353"/>
          <a:ext cx="11725083" cy="220391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278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6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29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명령어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역할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vector&lt;datatype&gt; v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라는 이름의 비어있는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vector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를 생성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vector&lt;datatype&gt; v(len)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default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값으로 초기화 된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len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개의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를 갖는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vector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를 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v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라는 이름으로 생성</a:t>
                      </a:r>
                      <a:endParaRPr lang="en-US" altLang="ko-KR" sz="1700" spc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vector&lt;datatype&gt; v(len, value)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value</a:t>
                      </a:r>
                      <a:r>
                        <a:rPr lang="ko-KR" altLang="ko-KR" sz="1700" spc="0">
                          <a:solidFill>
                            <a:schemeClr val="dk1"/>
                          </a:solidFill>
                        </a:rPr>
                        <a:t>값으로 초기화 된 len개의 data를 갖는 vector를 v라는 이름으로 생성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3458" y="404622"/>
            <a:ext cx="5472684" cy="70065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vector</a:t>
            </a:r>
            <a:r>
              <a:rPr lang="ko-KR" altLang="en-US" sz="4000"/>
              <a:t>의 생성 방법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20377" y="1115191"/>
            <a:ext cx="2838165" cy="39516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/>
              <a:t>#include&lt;vector&gt; </a:t>
            </a:r>
            <a:r>
              <a:rPr lang="ko-KR" altLang="en-US" sz="2000"/>
              <a:t>필요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897822" y="4858385"/>
          <a:ext cx="8128000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 rot="16200000" flipH="1">
            <a:off x="3122011" y="4603810"/>
            <a:ext cx="498974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78135" y="3988182"/>
            <a:ext cx="1097248" cy="366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v.begin()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rot="16200000" flipH="1">
            <a:off x="9323612" y="4603810"/>
            <a:ext cx="498974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20376" y="3988182"/>
            <a:ext cx="905639" cy="366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v.end()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 rot="5400000" flipH="1">
            <a:off x="2132872" y="5478712"/>
            <a:ext cx="498974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5400000" flipH="1">
            <a:off x="8262461" y="5478712"/>
            <a:ext cx="498974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97822" y="5728199"/>
            <a:ext cx="1044400" cy="365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v.rend()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18676" y="5728199"/>
            <a:ext cx="1191444" cy="365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v.rbegin()</a:t>
            </a:r>
          </a:p>
        </p:txBody>
      </p:sp>
      <p:cxnSp>
        <p:nvCxnSpPr>
          <p:cNvPr id="21" name="직선 화살표 연결선 20"/>
          <p:cNvCxnSpPr>
            <a:stCxn id="14" idx="3"/>
            <a:endCxn id="16" idx="1"/>
          </p:cNvCxnSpPr>
          <p:nvPr/>
        </p:nvCxnSpPr>
        <p:spPr>
          <a:xfrm flipV="1">
            <a:off x="3975384" y="4171253"/>
            <a:ext cx="5144992" cy="0"/>
          </a:xfrm>
          <a:prstGeom prst="straightConnector1">
            <a:avLst/>
          </a:prstGeom>
          <a:ln>
            <a:solidFill>
              <a:srgbClr val="FF843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20" idx="1"/>
            <a:endCxn id="19" idx="3"/>
          </p:cNvCxnSpPr>
          <p:nvPr/>
        </p:nvCxnSpPr>
        <p:spPr>
          <a:xfrm rot="10800000">
            <a:off x="2942222" y="5910512"/>
            <a:ext cx="4976452" cy="0"/>
          </a:xfrm>
          <a:prstGeom prst="straightConnector1">
            <a:avLst/>
          </a:prstGeom>
          <a:ln>
            <a:solidFill>
              <a:srgbClr val="FF843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16200000" flipH="1">
            <a:off x="2457797" y="5041261"/>
            <a:ext cx="874901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85858" y="4282313"/>
            <a:ext cx="997426" cy="490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00"/>
              <a:t>시작점 </a:t>
            </a:r>
          </a:p>
          <a:p>
            <a:pPr algn="ctr">
              <a:defRPr/>
            </a:pPr>
            <a:r>
              <a:rPr lang="ko-KR" altLang="en-US" sz="1300"/>
              <a:t>고정</a:t>
            </a:r>
          </a:p>
        </p:txBody>
      </p:sp>
      <p:cxnSp>
        <p:nvCxnSpPr>
          <p:cNvPr id="25" name="직선 화살표 연결선 24"/>
          <p:cNvCxnSpPr/>
          <p:nvPr/>
        </p:nvCxnSpPr>
        <p:spPr>
          <a:xfrm rot="10800000">
            <a:off x="10025820" y="4930394"/>
            <a:ext cx="1623531" cy="0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10025822" y="5146421"/>
            <a:ext cx="1623530" cy="0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0025822" y="4527677"/>
            <a:ext cx="1726533" cy="366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v.push_back()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025822" y="5229225"/>
            <a:ext cx="1726533" cy="364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v.pop_back()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33458" y="1510353"/>
          <a:ext cx="11725225" cy="502954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278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8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629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명령어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역할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시간복잡도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v[idx]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vector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의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idx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번째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를 참조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O(1)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v.push_back(data)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vector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의 맨 뒤에 공간을 할당하여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를 추가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O(1)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v.pop_back()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vector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의 맨 뒤에 있는 값을 삭제</a:t>
                      </a:r>
                      <a:endParaRPr lang="en-US" altLang="ko-KR" sz="1700" spc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O(1)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78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v.insert(ind, data)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vector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의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idx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번째에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를 추가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 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기존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idx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번째 이후의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는 한칸씩 밀림 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O(N)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v.size()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vector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가 갖는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의 개수를 반환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O(1)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v.clear()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vector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의 모든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를 제거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O(1)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v.erase(iter)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iter(iterator)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에 위치한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를 제거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O(N)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v.erase(iter1,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iter2)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iter1(iterator)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부터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iter2(iterator)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사이의 </a:t>
                      </a:r>
                      <a:endParaRPr lang="en-US" altLang="ko-KR" sz="1700" spc="0">
                        <a:solidFill>
                          <a:schemeClr val="dk1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를 제거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O(N)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3458" y="404622"/>
            <a:ext cx="5472684" cy="70065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vector</a:t>
            </a:r>
            <a:r>
              <a:rPr lang="ko-KR" altLang="en-US" sz="4000"/>
              <a:t>의 명령어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84261" y="1105281"/>
            <a:ext cx="3774425" cy="3882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/>
              <a:t>vector&lt;datatype&gt; v;</a:t>
            </a:r>
            <a:r>
              <a:rPr lang="ko-KR" altLang="en-US" sz="2000"/>
              <a:t> 로 선언시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3458" y="404622"/>
            <a:ext cx="7950803" cy="6983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vector</a:t>
            </a:r>
            <a:r>
              <a:rPr lang="ko-KR" altLang="en-US" sz="4000"/>
              <a:t>의 예시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33458" y="1510353"/>
          <a:ext cx="11718607" cy="463439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859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8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46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선언 및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참조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4242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vector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&lt;</a:t>
                      </a: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&gt; v;</a:t>
                      </a:r>
                      <a:endParaRPr lang="en-US" altLang="ko-KR" sz="1700" spc="0">
                        <a:solidFill>
                          <a:srgbClr val="14906A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8F08E1"/>
                          </a:solidFill>
                        </a:rPr>
                        <a:t>for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int 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i = 0; i &lt; 10; i++)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	v.push_back(i);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8F08E1"/>
                          </a:solidFill>
                        </a:rPr>
                        <a:t>for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 (int i = 0; i &lt; 10; i++)</a:t>
                      </a:r>
                      <a:endParaRPr lang="en-US" altLang="ko-KR" sz="1700" spc="0">
                        <a:solidFill>
                          <a:srgbClr val="0000FF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	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cout &lt;&lt; v[i];</a:t>
                      </a:r>
                      <a:endParaRPr lang="en-US" altLang="ko-KR" sz="1700" spc="0">
                        <a:solidFill>
                          <a:srgbClr val="0000FF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700" spc="0">
                        <a:solidFill>
                          <a:srgbClr val="0000FF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700" spc="0">
                        <a:solidFill>
                          <a:srgbClr val="8F08E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1687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vector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&lt;</a:t>
                      </a: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&gt; v(10);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8F08E1"/>
                          </a:solidFill>
                        </a:rPr>
                        <a:t>for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int 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i = 0; i &lt; 10; i++)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	v[i] = i;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8F08E1"/>
                          </a:solidFill>
                        </a:rPr>
                        <a:t>for</a:t>
                      </a: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auto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 it = v.begin(); </a:t>
                      </a:r>
                      <a:r>
                        <a:rPr lang="ko-KR" altLang="en-US" sz="1700" spc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it != v.end(); it++)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	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cout &lt;&lt; *it;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3458" y="404622"/>
            <a:ext cx="7950803" cy="6983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vector</a:t>
            </a:r>
            <a:r>
              <a:rPr lang="ko-KR" altLang="en-US" sz="4000"/>
              <a:t>의 </a:t>
            </a:r>
            <a:r>
              <a:rPr lang="en-US" altLang="ko-KR" sz="4000"/>
              <a:t>sample code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37172" y="1483237"/>
          <a:ext cx="11719560" cy="52120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859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04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3545">
                <a:tc rowSpan="3"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808080"/>
                          </a:solidFill>
                        </a:rPr>
                        <a:t>#include</a:t>
                      </a:r>
                      <a:r>
                        <a:rPr lang="en-US" altLang="ko-KR" sz="1300" spc="0">
                          <a:solidFill>
                            <a:srgbClr val="A31515"/>
                          </a:solidFill>
                        </a:rPr>
                        <a:t>&lt;vector&gt;</a:t>
                      </a: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808080"/>
                          </a:solidFill>
                        </a:rPr>
                        <a:t>#include</a:t>
                      </a:r>
                      <a:r>
                        <a:rPr lang="en-US" altLang="ko-KR" sz="1300" spc="0">
                          <a:solidFill>
                            <a:srgbClr val="A31515"/>
                          </a:solidFill>
                        </a:rPr>
                        <a:t>&lt;iostream&gt;</a:t>
                      </a: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using namespace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std;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main()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vector와 변수 N 생성</a:t>
                      </a: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2B91D9"/>
                          </a:solidFill>
                        </a:rPr>
                        <a:t>	vector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&lt;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&gt; v; 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N;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N을 입력받아 0 ~ N의 수를 vector에 저장</a:t>
                      </a: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cin &gt;&gt; N;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for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i = 0; i &lt;= N; i++)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v.push_back(i);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vector의 제일 마지막 값을 삭제</a:t>
                      </a: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v.pop_back();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vector의 제일 마지막 값을 10으로 수정</a:t>
                      </a: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v[v.size() - 1] = 10;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vector의 모든 값을 출력</a:t>
                      </a: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for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i = 0; i &lt; v.size(); i++)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cout &lt;&lt; v[i] &lt;&lt; 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"\n"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048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rgbClr val="FFFFFF"/>
                          </a:solidFill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851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0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1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2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3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27861" y="1312772"/>
          <a:ext cx="11719560" cy="104030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278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1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29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명령어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역할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deque&lt;datatype&gt; dq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dq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라는 이름의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deque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 생성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3458" y="404622"/>
            <a:ext cx="5472684" cy="70065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deque</a:t>
            </a:r>
            <a:r>
              <a:rPr lang="ko-KR" altLang="en-US" sz="4000"/>
              <a:t>의 생성 방법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48369" y="907700"/>
            <a:ext cx="2904648" cy="3953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/>
              <a:t>#include&lt;deque&gt; </a:t>
            </a:r>
            <a:r>
              <a:rPr lang="ko-KR" altLang="en-US" sz="2000"/>
              <a:t>필요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1897822" y="4858385"/>
          <a:ext cx="8128000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직선 화살표 연결선 25"/>
          <p:cNvCxnSpPr/>
          <p:nvPr/>
        </p:nvCxnSpPr>
        <p:spPr>
          <a:xfrm rot="16200000" flipH="1">
            <a:off x="3122011" y="4603810"/>
            <a:ext cx="498974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78135" y="3988182"/>
            <a:ext cx="1097248" cy="366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v.begin()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 rot="16200000" flipH="1">
            <a:off x="9323612" y="4603810"/>
            <a:ext cx="498974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120376" y="3988182"/>
            <a:ext cx="905639" cy="366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v.end()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 rot="5400000" flipH="1">
            <a:off x="2132872" y="5478712"/>
            <a:ext cx="498974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rot="5400000" flipH="1">
            <a:off x="8262461" y="5478712"/>
            <a:ext cx="498974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97822" y="5728199"/>
            <a:ext cx="1044400" cy="365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v.rend()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918676" y="5728199"/>
            <a:ext cx="1191444" cy="365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v.rbegin()</a:t>
            </a: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3975384" y="4171253"/>
            <a:ext cx="5144992" cy="0"/>
          </a:xfrm>
          <a:prstGeom prst="straightConnector1">
            <a:avLst/>
          </a:prstGeom>
          <a:ln>
            <a:solidFill>
              <a:srgbClr val="FF843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rot="10800000">
            <a:off x="2942222" y="5910512"/>
            <a:ext cx="4976452" cy="0"/>
          </a:xfrm>
          <a:prstGeom prst="straightConnector1">
            <a:avLst/>
          </a:prstGeom>
          <a:ln>
            <a:solidFill>
              <a:srgbClr val="FF843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rot="10800000">
            <a:off x="10025820" y="4930394"/>
            <a:ext cx="1623531" cy="0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10025822" y="5146421"/>
            <a:ext cx="1623530" cy="0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025822" y="4527677"/>
            <a:ext cx="1726533" cy="366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v.push_back()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025822" y="5229225"/>
            <a:ext cx="1726533" cy="364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v.pop_back()</a:t>
            </a:r>
          </a:p>
        </p:txBody>
      </p:sp>
      <p:cxnSp>
        <p:nvCxnSpPr>
          <p:cNvPr id="42" name="직선 화살표 연결선 41"/>
          <p:cNvCxnSpPr/>
          <p:nvPr/>
        </p:nvCxnSpPr>
        <p:spPr>
          <a:xfrm rot="10800000">
            <a:off x="274291" y="4928363"/>
            <a:ext cx="1623531" cy="0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274293" y="5144390"/>
            <a:ext cx="1623530" cy="0"/>
          </a:xfrm>
          <a:prstGeom prst="straightConnector1">
            <a:avLst/>
          </a:prstGeom>
          <a:ln w="25400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4293" y="4525645"/>
            <a:ext cx="1726533" cy="366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v.push_front()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74293" y="5227193"/>
            <a:ext cx="1726533" cy="367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v.pop_front()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3458" y="404622"/>
            <a:ext cx="5472684" cy="70065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deque</a:t>
            </a:r>
            <a:r>
              <a:rPr lang="ko-KR" altLang="en-US" sz="4000"/>
              <a:t>의 명령어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40243" y="907700"/>
            <a:ext cx="3912774" cy="3953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/>
              <a:t>queue&lt;datatype&gt; dq;</a:t>
            </a:r>
            <a:r>
              <a:rPr lang="ko-KR" altLang="en-US" sz="2000"/>
              <a:t> 로 선언시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33387" y="1312772"/>
          <a:ext cx="11725225" cy="441613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278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6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0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629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명령어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역할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시간복잡도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dq.push_back(data)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deque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의 맨 뒤에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를 추가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O(1)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dq.pop_back()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deque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의 맨 뒤에 있는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를 삭제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O(1)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dq.push_front(data)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deque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의 맨 앞에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를 추가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O(1)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78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dq.pop_front()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deque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의 맨 앞에 있는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를 삭제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O(1)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dq[ind]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deque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에서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ind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번째에 있는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를 참조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O(1)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dq.empty()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deque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가 비워졌는지 여부 반환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O(1)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dq.size()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deque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가 갖는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의 개수를 반환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O(1)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3458" y="404622"/>
            <a:ext cx="7950803" cy="6983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deque</a:t>
            </a:r>
            <a:r>
              <a:rPr lang="ko-KR" altLang="en-US" sz="4000"/>
              <a:t>의 예시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33458" y="1510353"/>
          <a:ext cx="11718607" cy="463439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859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8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46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선언 및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참조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7964">
                <a:tc rowSpan="2"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deque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&lt;</a:t>
                      </a: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&gt; q;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8F08E1"/>
                          </a:solidFill>
                        </a:rPr>
                        <a:t>for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int 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i = 0; i &lt; 5; i++)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	dq.push_back(i);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8F08E1"/>
                          </a:solidFill>
                        </a:rPr>
                        <a:t>for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int 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i = 5; i &lt; 10; i++)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	dq.push_back(i);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8F08E1"/>
                          </a:solidFill>
                        </a:rPr>
                        <a:t>for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 (int i = 0; i &lt; 10; i++)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	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cout &lt;&lt; dq[i];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700" spc="0">
                        <a:solidFill>
                          <a:srgbClr val="0000FF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700" spc="0">
                        <a:solidFill>
                          <a:srgbClr val="8F08E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796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8F08E1"/>
                          </a:solidFill>
                        </a:rPr>
                        <a:t>for</a:t>
                      </a: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auto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 it = v.begin(); </a:t>
                      </a:r>
                      <a:r>
                        <a:rPr lang="ko-KR" altLang="en-US" sz="1700" spc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it != v.end(); it++)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	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cout &lt;&lt; *it;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458" y="404622"/>
            <a:ext cx="5472684" cy="70065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Containers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7288" y="1375410"/>
            <a:ext cx="5904739" cy="1765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/>
              <a:t>Sequence Containers</a:t>
            </a:r>
            <a:endParaRPr lang="en-US" altLang="ko-KR"/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/>
              <a:t>array			</a:t>
            </a:r>
            <a:r>
              <a:rPr lang="en-US" altLang="ko-KR" sz="1600"/>
              <a:t>static contiguous array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/>
              <a:t>vector		</a:t>
            </a:r>
            <a:r>
              <a:rPr lang="en-US" altLang="ko-KR" sz="1600"/>
              <a:t>dynamic contiguous array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/>
              <a:t>deque			</a:t>
            </a:r>
            <a:r>
              <a:rPr lang="en-US" altLang="ko-KR" sz="1600"/>
              <a:t>double-ended queue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/>
              <a:t>forward_list		</a:t>
            </a:r>
            <a:r>
              <a:rPr lang="en-US" altLang="ko-KR" sz="1600"/>
              <a:t>singly-linked list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/>
              <a:t>list			</a:t>
            </a:r>
            <a:r>
              <a:rPr lang="en-US" altLang="ko-KR" sz="1600"/>
              <a:t>doubly-linked list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07288" y="3279267"/>
            <a:ext cx="8569072" cy="1738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/>
              <a:t>Associative Containers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/>
              <a:t>set			</a:t>
            </a:r>
            <a:r>
              <a:rPr lang="en-US" altLang="ko-KR" sz="1600"/>
              <a:t>collection of unique keys, sorted by keys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/>
              <a:t>map			</a:t>
            </a:r>
            <a:r>
              <a:rPr lang="en-US" altLang="ko-KR" sz="1600"/>
              <a:t>collection of key-value pairs, sorted by keys</a:t>
            </a:r>
          </a:p>
          <a:p>
            <a:pPr marL="1828800" lvl="4" indent="0">
              <a:buFont typeface="Arial"/>
              <a:buNone/>
              <a:defRPr/>
            </a:pPr>
            <a:r>
              <a:rPr lang="en-US" altLang="ko-KR" sz="1600"/>
              <a:t>	keys are unique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/>
              <a:t>multiset		</a:t>
            </a:r>
            <a:r>
              <a:rPr lang="en-US" altLang="ko-KR" sz="1600"/>
              <a:t>collection of keys, sorted by keys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/>
              <a:t>multimap		</a:t>
            </a:r>
            <a:r>
              <a:rPr lang="en-US" altLang="ko-KR" sz="1600"/>
              <a:t>collection of key-value pairs, sorted by keys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7288" y="5177980"/>
            <a:ext cx="9217153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/>
              <a:t>Unordered Associative </a:t>
            </a:r>
            <a:r>
              <a:rPr lang="en-US" altLang="ko-KR" sz="2000" b="1" dirty="0" smtClean="0"/>
              <a:t>Containers</a:t>
            </a:r>
            <a:endParaRPr lang="en-US" altLang="ko-KR" sz="2000" b="1" dirty="0"/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dirty="0" err="1"/>
              <a:t>unordered_set</a:t>
            </a:r>
            <a:r>
              <a:rPr lang="en-US" altLang="ko-KR" dirty="0"/>
              <a:t> 	 </a:t>
            </a:r>
            <a:r>
              <a:rPr lang="en-US" altLang="ko-KR" sz="1600" dirty="0"/>
              <a:t>collection of unique keys, hashed by keys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dirty="0" err="1"/>
              <a:t>unordered_map</a:t>
            </a:r>
            <a:r>
              <a:rPr lang="en-US" altLang="ko-KR" dirty="0"/>
              <a:t>	 </a:t>
            </a:r>
            <a:r>
              <a:rPr lang="en-US" altLang="ko-KR" sz="1600" dirty="0"/>
              <a:t>collection of key-value pairs, hashed by keys, keys are unique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dirty="0" err="1"/>
              <a:t>unordered_multiset</a:t>
            </a:r>
            <a:r>
              <a:rPr lang="en-US" altLang="ko-KR" dirty="0"/>
              <a:t>	 </a:t>
            </a:r>
            <a:r>
              <a:rPr lang="en-US" altLang="ko-KR" sz="1600" dirty="0"/>
              <a:t>collection of keys, hashed by keys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dirty="0" err="1"/>
              <a:t>unordered_multimap</a:t>
            </a:r>
            <a:r>
              <a:rPr lang="en-US" altLang="ko-KR" dirty="0"/>
              <a:t>	 </a:t>
            </a:r>
            <a:r>
              <a:rPr lang="en-US" altLang="ko-KR" sz="1600" dirty="0"/>
              <a:t>collection of key-value pairs, hashed by keys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672070" y="1375410"/>
            <a:ext cx="5904740" cy="1946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/>
              <a:t>Container Adaptors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/>
              <a:t>stack		 </a:t>
            </a:r>
            <a:r>
              <a:rPr lang="en-US" altLang="ko-KR" sz="1600"/>
              <a:t>adapts a container to provide stack 			 (LIFO data structure)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/>
              <a:t>queue	 </a:t>
            </a:r>
            <a:r>
              <a:rPr lang="en-US" altLang="ko-KR" sz="1600"/>
              <a:t>adapts a container to provide queue 			 (FIFO data structure)</a:t>
            </a:r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/>
              <a:t>priority_queue	 </a:t>
            </a:r>
            <a:r>
              <a:rPr lang="en-US" altLang="ko-KR" sz="1600"/>
              <a:t>adapts a container to provide </a:t>
            </a:r>
          </a:p>
          <a:p>
            <a:pPr marL="1828800" lvl="4" indent="0">
              <a:buFont typeface="Arial"/>
              <a:buNone/>
              <a:defRPr/>
            </a:pPr>
            <a:r>
              <a:rPr lang="en-US" altLang="ko-KR" sz="1600"/>
              <a:t> priority queue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3458" y="404622"/>
            <a:ext cx="7950803" cy="6983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deque</a:t>
            </a:r>
            <a:r>
              <a:rPr lang="ko-KR" altLang="en-US" sz="4000"/>
              <a:t>의 </a:t>
            </a:r>
            <a:r>
              <a:rPr lang="en-US" altLang="ko-KR" sz="4000"/>
              <a:t>sample code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37172" y="1483237"/>
          <a:ext cx="11719560" cy="52120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859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04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3545">
                <a:tc rowSpan="3"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808080"/>
                          </a:solidFill>
                        </a:rPr>
                        <a:t>#include</a:t>
                      </a:r>
                      <a:r>
                        <a:rPr lang="en-US" altLang="ko-KR" sz="1300" spc="0">
                          <a:solidFill>
                            <a:srgbClr val="A31515"/>
                          </a:solidFill>
                        </a:rPr>
                        <a:t>&lt;queue&gt;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808080"/>
                          </a:solidFill>
                        </a:rPr>
                        <a:t>#include</a:t>
                      </a:r>
                      <a:r>
                        <a:rPr lang="en-US" altLang="ko-KR" sz="1300" spc="0">
                          <a:solidFill>
                            <a:srgbClr val="A31515"/>
                          </a:solidFill>
                        </a:rPr>
                        <a:t>&lt;iostream&gt;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using namespace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std;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main()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queue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과 변수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N 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생성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2B91D9"/>
                          </a:solidFill>
                        </a:rPr>
                        <a:t>	deque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&lt;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&gt; dq; 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N;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N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과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N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개의 정수쌍을 입력받아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하나는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deque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의 앞에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다른 하나는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deque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의 뒤에 저장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cin &gt;&gt; N;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while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(N--){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fr, ba; 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cin &gt;&gt; fr &gt;&gt; ba;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dq.push_front(fr); 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dq.push_back(ba);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}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deque의 모든 값을 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앞에서부터 순서대로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출력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for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i = 0; i &lt; dq.size(); i++)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cout &lt;&lt; dq[i] &lt;&lt; 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 "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5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1 2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3 4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4 5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5 6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7 8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048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rgbClr val="FFFFFF"/>
                          </a:solidFill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851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7 5 4 3 1 2 4 5 6 8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27861" y="1312772"/>
          <a:ext cx="11719560" cy="104030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278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1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29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명령어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역할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list&lt;datatype&gt; li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li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라는 이름의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list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 생성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3458" y="404622"/>
            <a:ext cx="5472684" cy="70065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list</a:t>
            </a:r>
            <a:r>
              <a:rPr lang="ko-KR" altLang="en-US" sz="4000"/>
              <a:t>의 생성 방법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46437" y="907621"/>
            <a:ext cx="2600984" cy="3953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000"/>
              <a:t>#include&lt;list&gt; </a:t>
            </a:r>
            <a:r>
              <a:rPr lang="ko-KR" altLang="en-US" sz="2000"/>
              <a:t>필요</a:t>
            </a:r>
          </a:p>
        </p:txBody>
      </p:sp>
      <p:cxnSp>
        <p:nvCxnSpPr>
          <p:cNvPr id="26" name="직선 화살표 연결선 25"/>
          <p:cNvCxnSpPr/>
          <p:nvPr/>
        </p:nvCxnSpPr>
        <p:spPr>
          <a:xfrm rot="16200000" flipH="1">
            <a:off x="3122011" y="4603810"/>
            <a:ext cx="498974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878135" y="3988182"/>
            <a:ext cx="1097248" cy="366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v.begin()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 rot="16200000" flipH="1">
            <a:off x="10297338" y="4605844"/>
            <a:ext cx="498974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094103" y="3990215"/>
            <a:ext cx="905639" cy="366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v.end()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 rot="5400000" flipH="1">
            <a:off x="1530642" y="5480746"/>
            <a:ext cx="498974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rot="5400000" flipH="1">
            <a:off x="8541530" y="5478079"/>
            <a:ext cx="498974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95592" y="5730233"/>
            <a:ext cx="1044400" cy="365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v.rend()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197744" y="5727565"/>
            <a:ext cx="1191444" cy="366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v.rbegin()</a:t>
            </a:r>
          </a:p>
        </p:txBody>
      </p:sp>
      <p:cxnSp>
        <p:nvCxnSpPr>
          <p:cNvPr id="34" name="직선 화살표 연결선 33"/>
          <p:cNvCxnSpPr>
            <a:endCxn id="29" idx="1"/>
          </p:cNvCxnSpPr>
          <p:nvPr/>
        </p:nvCxnSpPr>
        <p:spPr>
          <a:xfrm>
            <a:off x="3975385" y="4171253"/>
            <a:ext cx="6118717" cy="2032"/>
          </a:xfrm>
          <a:prstGeom prst="straightConnector1">
            <a:avLst/>
          </a:prstGeom>
          <a:ln>
            <a:solidFill>
              <a:srgbClr val="FF843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endCxn id="32" idx="3"/>
          </p:cNvCxnSpPr>
          <p:nvPr/>
        </p:nvCxnSpPr>
        <p:spPr>
          <a:xfrm rot="10800000" flipV="1">
            <a:off x="2339992" y="5910512"/>
            <a:ext cx="5578682" cy="2668"/>
          </a:xfrm>
          <a:prstGeom prst="straightConnector1">
            <a:avLst/>
          </a:prstGeom>
          <a:ln>
            <a:solidFill>
              <a:srgbClr val="FF843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2942222" y="4853298"/>
            <a:ext cx="1142804" cy="375927"/>
          </a:xfrm>
          <a:prstGeom prst="rect">
            <a:avLst/>
          </a:prstGeom>
          <a:solidFill>
            <a:srgbClr val="E0E0E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705463" y="4853298"/>
            <a:ext cx="1142804" cy="375927"/>
          </a:xfrm>
          <a:prstGeom prst="rect">
            <a:avLst/>
          </a:prstGeom>
          <a:solidFill>
            <a:srgbClr val="E0E0E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468705" y="4855331"/>
            <a:ext cx="1142804" cy="375927"/>
          </a:xfrm>
          <a:prstGeom prst="rect">
            <a:avLst/>
          </a:prstGeom>
          <a:solidFill>
            <a:srgbClr val="E0E0E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8222064" y="4853298"/>
            <a:ext cx="1142804" cy="375927"/>
          </a:xfrm>
          <a:prstGeom prst="rect">
            <a:avLst/>
          </a:prstGeom>
          <a:solidFill>
            <a:srgbClr val="E0E0E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9975424" y="4855331"/>
            <a:ext cx="1142804" cy="375927"/>
          </a:xfrm>
          <a:prstGeom prst="rect">
            <a:avLst/>
          </a:prstGeom>
          <a:noFill/>
          <a:ln>
            <a:solidFill>
              <a:schemeClr val="accent1">
                <a:shade val="20000"/>
              </a:schemeClr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208728" y="4855332"/>
            <a:ext cx="1142804" cy="375927"/>
          </a:xfrm>
          <a:prstGeom prst="rect">
            <a:avLst/>
          </a:prstGeom>
          <a:noFill/>
          <a:ln>
            <a:solidFill>
              <a:schemeClr val="accent1">
                <a:shade val="20000"/>
              </a:schemeClr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2339992" y="4941189"/>
            <a:ext cx="602229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4103233" y="4941189"/>
            <a:ext cx="602229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5866475" y="4941189"/>
            <a:ext cx="602229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7619834" y="4941189"/>
            <a:ext cx="602229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9373194" y="4941189"/>
            <a:ext cx="602229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rot="10800000">
            <a:off x="9346437" y="5157216"/>
            <a:ext cx="602229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rot="10800000">
            <a:off x="7611508" y="5157216"/>
            <a:ext cx="602229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 rot="10800000">
            <a:off x="5866475" y="5157216"/>
            <a:ext cx="602229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rot="10800000">
            <a:off x="4085026" y="5157215"/>
            <a:ext cx="602229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rot="10800000">
            <a:off x="2351532" y="5157215"/>
            <a:ext cx="602229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3458" y="404622"/>
            <a:ext cx="5472684" cy="70065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list</a:t>
            </a:r>
            <a:r>
              <a:rPr lang="ko-KR" altLang="en-US" sz="4000"/>
              <a:t>의 명령어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84261" y="907700"/>
            <a:ext cx="3768756" cy="3953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000"/>
              <a:t>list&lt;datatype&gt; li;</a:t>
            </a:r>
            <a:r>
              <a:rPr lang="ko-KR" altLang="en-US" sz="2000"/>
              <a:t> 로 선언시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33387" y="1312772"/>
          <a:ext cx="11725225" cy="552415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278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6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0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629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명령어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역할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시간복잡도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li.push_back(data)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list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의 맨 뒤에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를 추가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O(1)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li.pop_back()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list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의 맨 뒤에 있는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를 삭제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O(1)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li.push_front(data)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list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의 맨 앞에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를 추가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O(1)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78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li.pop_front()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list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의 맨 앞에 있는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를 삭제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O(1)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li.insert(iter, data)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list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의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iter(iterator)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위치에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를 삽입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O(1)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li.erase(iter)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list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의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iter(iterator)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위치에 있는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를 삭제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O(1)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li.splice(iter, li2)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li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의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iter(iterator)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위치에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li2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를 전부 이동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O(1)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li.empty()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li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가 비워졌는지 여부 반환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O(1)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li.size()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li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가 갖는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의 개수를 반환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O(1)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3458" y="404622"/>
            <a:ext cx="7950803" cy="6983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deque</a:t>
            </a:r>
            <a:r>
              <a:rPr lang="ko-KR" altLang="en-US" sz="4000"/>
              <a:t>의 예시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33458" y="1510353"/>
          <a:ext cx="11718607" cy="463439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859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8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46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선언 및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참조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7964">
                <a:tc rowSpan="2"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deque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&lt;</a:t>
                      </a: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&gt; q;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8F08E1"/>
                          </a:solidFill>
                        </a:rPr>
                        <a:t>for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int 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i = 0; i &lt; 5; i++)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	dq.push_back(i);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8F08E1"/>
                          </a:solidFill>
                        </a:rPr>
                        <a:t>for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int 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i = 5; i &lt; 10; i++)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	dq.push_back(i);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8F08E1"/>
                          </a:solidFill>
                        </a:rPr>
                        <a:t>for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 (int i = 0; i &lt; 10; i++)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	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cout &lt;&lt; dq[i];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700" spc="0">
                        <a:solidFill>
                          <a:srgbClr val="0000FF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700" spc="0">
                        <a:solidFill>
                          <a:srgbClr val="8F08E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7964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8F08E1"/>
                          </a:solidFill>
                        </a:rPr>
                        <a:t>for</a:t>
                      </a: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auto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 it = v.begin(); </a:t>
                      </a:r>
                      <a:r>
                        <a:rPr lang="ko-KR" altLang="en-US" sz="1700" spc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it != v.end(); it++)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	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cout &lt;&lt; *it;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3458" y="404622"/>
            <a:ext cx="7950803" cy="6983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deque</a:t>
            </a:r>
            <a:r>
              <a:rPr lang="ko-KR" altLang="en-US" sz="4000"/>
              <a:t>의 </a:t>
            </a:r>
            <a:r>
              <a:rPr lang="en-US" altLang="ko-KR" sz="4000"/>
              <a:t>sample code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37172" y="1483237"/>
          <a:ext cx="11719560" cy="52120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859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04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3545">
                <a:tc rowSpan="3"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808080"/>
                          </a:solidFill>
                        </a:rPr>
                        <a:t>#include</a:t>
                      </a:r>
                      <a:r>
                        <a:rPr lang="en-US" altLang="ko-KR" sz="1300" spc="0">
                          <a:solidFill>
                            <a:srgbClr val="A31515"/>
                          </a:solidFill>
                        </a:rPr>
                        <a:t>&lt;queue&gt;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808080"/>
                          </a:solidFill>
                        </a:rPr>
                        <a:t>#include</a:t>
                      </a:r>
                      <a:r>
                        <a:rPr lang="en-US" altLang="ko-KR" sz="1300" spc="0">
                          <a:solidFill>
                            <a:srgbClr val="A31515"/>
                          </a:solidFill>
                        </a:rPr>
                        <a:t>&lt;iostream&gt;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using namespace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std;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main()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queue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과 변수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N 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생성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2B91D9"/>
                          </a:solidFill>
                        </a:rPr>
                        <a:t>	deque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&lt;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&gt; q; 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N;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N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과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N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개의 정수쌍을 입력받아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하나는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deque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의 앞에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다른 하나는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deque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의 뒤에 저장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cin &gt;&gt; N;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while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(N--){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fr, ba; 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cin &gt;&gt; fr &gt;&gt; ba;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dq.push_front(fr); 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dq.push_back(ba);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}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vector의 모든 값을 출력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for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i = 0; i &lt; dq.size(); i++)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cout &lt;&lt; dq[i] &lt;&lt; 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"\n"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5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1 2 3 4 5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048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rgbClr val="FFFFFF"/>
                          </a:solidFill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851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1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2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3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4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6178740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/>
            </a:pPr>
            <a:r>
              <a:rPr lang="en-US" altLang="ko-KR"/>
              <a:t>Associative Containers</a:t>
            </a:r>
            <a:br>
              <a:rPr lang="en-US" altLang="ko-KR"/>
            </a:br>
            <a:r>
              <a:rPr lang="en-US" altLang="ko-KR"/>
              <a:t>Unordered Associative Containers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3458" y="404622"/>
            <a:ext cx="11407234" cy="6983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Associative vs unordered Associative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33458" y="1510353"/>
          <a:ext cx="11407234" cy="48710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74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6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6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731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200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/>
                        <a:t>Associative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2000"/>
                        <a:t>Unordered Associative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6849">
                <a:tc rowSpan="2"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900" b="1" spc="0">
                          <a:solidFill>
                            <a:srgbClr val="FFFFFF"/>
                          </a:solidFill>
                        </a:rPr>
                        <a:t>저장방식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spc="0">
                          <a:solidFill>
                            <a:schemeClr val="dk1"/>
                          </a:solidFill>
                        </a:rPr>
                        <a:t>Red-Black Tree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spc="0">
                          <a:solidFill>
                            <a:schemeClr val="dk1"/>
                          </a:solidFill>
                        </a:rPr>
                        <a:t>Hash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6849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spc="0">
                          <a:solidFill>
                            <a:schemeClr val="dk1"/>
                          </a:solidFill>
                        </a:rPr>
                        <a:t>key</a:t>
                      </a:r>
                      <a:r>
                        <a:rPr lang="ko-KR" altLang="en-US" sz="2000" spc="0">
                          <a:solidFill>
                            <a:schemeClr val="dk1"/>
                          </a:solidFill>
                        </a:rPr>
                        <a:t>값을 기반으로 정렬된 형태를 유지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2000" spc="0">
                          <a:solidFill>
                            <a:schemeClr val="dk1"/>
                          </a:solidFill>
                        </a:rPr>
                        <a:t>key</a:t>
                      </a:r>
                      <a:r>
                        <a:rPr lang="ko-KR" altLang="en-US" sz="2000" spc="0">
                          <a:solidFill>
                            <a:schemeClr val="dk1"/>
                          </a:solidFill>
                        </a:rPr>
                        <a:t>를 기반으로 계산한 값을 </a:t>
                      </a:r>
                      <a:br>
                        <a:rPr lang="ko-KR" altLang="en-US" sz="2000" spc="0">
                          <a:solidFill>
                            <a:schemeClr val="dk1"/>
                          </a:solidFill>
                        </a:rPr>
                      </a:br>
                      <a:r>
                        <a:rPr lang="ko-KR" altLang="en-US" sz="2000" spc="0">
                          <a:solidFill>
                            <a:schemeClr val="dk1"/>
                          </a:solidFill>
                        </a:rPr>
                        <a:t>기반으로 </a:t>
                      </a:r>
                      <a:r>
                        <a:rPr lang="en-US" altLang="ko-KR" sz="2000" spc="0">
                          <a:solidFill>
                            <a:schemeClr val="dk1"/>
                          </a:solidFill>
                        </a:rPr>
                        <a:t>DAT</a:t>
                      </a:r>
                      <a:r>
                        <a:rPr lang="ko-KR" altLang="en-US" sz="2000" spc="0">
                          <a:solidFill>
                            <a:schemeClr val="dk1"/>
                          </a:solidFill>
                        </a:rPr>
                        <a:t>와 비슷한 방식으로 사용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3458" y="404622"/>
            <a:ext cx="11407234" cy="6983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Red Black Tree</a:t>
            </a:r>
          </a:p>
        </p:txBody>
      </p:sp>
      <p:sp>
        <p:nvSpPr>
          <p:cNvPr id="9" name="타원 8"/>
          <p:cNvSpPr/>
          <p:nvPr/>
        </p:nvSpPr>
        <p:spPr>
          <a:xfrm>
            <a:off x="3421761" y="2387428"/>
            <a:ext cx="669912" cy="7200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70</a:t>
            </a:r>
          </a:p>
        </p:txBody>
      </p:sp>
      <p:sp>
        <p:nvSpPr>
          <p:cNvPr id="10" name="타원 9"/>
          <p:cNvSpPr/>
          <p:nvPr/>
        </p:nvSpPr>
        <p:spPr>
          <a:xfrm>
            <a:off x="1599704" y="2387428"/>
            <a:ext cx="669912" cy="720090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20</a:t>
            </a:r>
          </a:p>
        </p:txBody>
      </p:sp>
      <p:sp>
        <p:nvSpPr>
          <p:cNvPr id="11" name="타원 10"/>
          <p:cNvSpPr/>
          <p:nvPr/>
        </p:nvSpPr>
        <p:spPr>
          <a:xfrm>
            <a:off x="4213860" y="3323545"/>
            <a:ext cx="669912" cy="720090"/>
          </a:xfrm>
          <a:prstGeom prst="ellipse">
            <a:avLst/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90</a:t>
            </a:r>
          </a:p>
        </p:txBody>
      </p:sp>
      <p:sp>
        <p:nvSpPr>
          <p:cNvPr id="12" name="타원 11"/>
          <p:cNvSpPr/>
          <p:nvPr/>
        </p:nvSpPr>
        <p:spPr>
          <a:xfrm>
            <a:off x="2643834" y="3323546"/>
            <a:ext cx="669912" cy="720090"/>
          </a:xfrm>
          <a:prstGeom prst="ellipse">
            <a:avLst/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60</a:t>
            </a:r>
          </a:p>
        </p:txBody>
      </p:sp>
      <p:sp>
        <p:nvSpPr>
          <p:cNvPr id="13" name="타원 12"/>
          <p:cNvSpPr/>
          <p:nvPr/>
        </p:nvSpPr>
        <p:spPr>
          <a:xfrm>
            <a:off x="2484910" y="1523320"/>
            <a:ext cx="669912" cy="720090"/>
          </a:xfrm>
          <a:prstGeom prst="ellipse">
            <a:avLst/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50</a:t>
            </a:r>
          </a:p>
        </p:txBody>
      </p:sp>
      <p:cxnSp>
        <p:nvCxnSpPr>
          <p:cNvPr id="16" name="직선 연결선 15"/>
          <p:cNvCxnSpPr>
            <a:stCxn id="13" idx="3"/>
            <a:endCxn id="10" idx="7"/>
          </p:cNvCxnSpPr>
          <p:nvPr/>
        </p:nvCxnSpPr>
        <p:spPr>
          <a:xfrm rot="10800000" flipV="1">
            <a:off x="2171510" y="2137955"/>
            <a:ext cx="411506" cy="354927"/>
          </a:xfrm>
          <a:prstGeom prst="line">
            <a:avLst/>
          </a:prstGeom>
          <a:solidFill>
            <a:schemeClr val="dk1"/>
          </a:solidFill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663587" y="3323545"/>
            <a:ext cx="669912" cy="7200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10</a:t>
            </a:r>
          </a:p>
        </p:txBody>
      </p:sp>
      <p:sp>
        <p:nvSpPr>
          <p:cNvPr id="20" name="타원 19"/>
          <p:cNvSpPr/>
          <p:nvPr/>
        </p:nvSpPr>
        <p:spPr>
          <a:xfrm>
            <a:off x="5077968" y="4331671"/>
            <a:ext cx="669912" cy="7200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95</a:t>
            </a:r>
          </a:p>
        </p:txBody>
      </p:sp>
      <p:sp>
        <p:nvSpPr>
          <p:cNvPr id="21" name="타원 20"/>
          <p:cNvSpPr/>
          <p:nvPr/>
        </p:nvSpPr>
        <p:spPr>
          <a:xfrm>
            <a:off x="3421761" y="4331671"/>
            <a:ext cx="669912" cy="7200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80</a:t>
            </a:r>
          </a:p>
        </p:txBody>
      </p:sp>
      <p:cxnSp>
        <p:nvCxnSpPr>
          <p:cNvPr id="22" name="직선 연결선 21"/>
          <p:cNvCxnSpPr>
            <a:stCxn id="13" idx="5"/>
            <a:endCxn id="9" idx="1"/>
          </p:cNvCxnSpPr>
          <p:nvPr/>
        </p:nvCxnSpPr>
        <p:spPr>
          <a:xfrm>
            <a:off x="3056716" y="2137956"/>
            <a:ext cx="463151" cy="354927"/>
          </a:xfrm>
          <a:prstGeom prst="line">
            <a:avLst/>
          </a:prstGeom>
          <a:solidFill>
            <a:schemeClr val="dk1"/>
          </a:solidFill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0" idx="3"/>
            <a:endCxn id="19" idx="7"/>
          </p:cNvCxnSpPr>
          <p:nvPr/>
        </p:nvCxnSpPr>
        <p:spPr>
          <a:xfrm rot="10800000" flipV="1">
            <a:off x="1235393" y="3002063"/>
            <a:ext cx="462417" cy="426936"/>
          </a:xfrm>
          <a:prstGeom prst="line">
            <a:avLst/>
          </a:prstGeom>
          <a:solidFill>
            <a:schemeClr val="dk1"/>
          </a:solidFill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9" idx="3"/>
            <a:endCxn id="12" idx="7"/>
          </p:cNvCxnSpPr>
          <p:nvPr/>
        </p:nvCxnSpPr>
        <p:spPr>
          <a:xfrm rot="5400000">
            <a:off x="3154285" y="3063418"/>
            <a:ext cx="426937" cy="304227"/>
          </a:xfrm>
          <a:prstGeom prst="line">
            <a:avLst/>
          </a:prstGeom>
          <a:solidFill>
            <a:schemeClr val="dk1"/>
          </a:solidFill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9" idx="5"/>
            <a:endCxn id="11" idx="1"/>
          </p:cNvCxnSpPr>
          <p:nvPr/>
        </p:nvCxnSpPr>
        <p:spPr>
          <a:xfrm rot="16200000" flipH="1">
            <a:off x="3939298" y="3056332"/>
            <a:ext cx="426936" cy="318400"/>
          </a:xfrm>
          <a:prstGeom prst="line">
            <a:avLst/>
          </a:prstGeom>
          <a:solidFill>
            <a:schemeClr val="dk1"/>
          </a:solidFill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1" idx="3"/>
            <a:endCxn id="21" idx="7"/>
          </p:cNvCxnSpPr>
          <p:nvPr/>
        </p:nvCxnSpPr>
        <p:spPr>
          <a:xfrm rot="5400000">
            <a:off x="3903293" y="4028453"/>
            <a:ext cx="498945" cy="318400"/>
          </a:xfrm>
          <a:prstGeom prst="line">
            <a:avLst/>
          </a:prstGeom>
          <a:solidFill>
            <a:schemeClr val="dk1"/>
          </a:solidFill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11" idx="5"/>
            <a:endCxn id="20" idx="1"/>
          </p:cNvCxnSpPr>
          <p:nvPr/>
        </p:nvCxnSpPr>
        <p:spPr>
          <a:xfrm rot="16200000" flipH="1">
            <a:off x="4731397" y="3992449"/>
            <a:ext cx="498945" cy="390409"/>
          </a:xfrm>
          <a:prstGeom prst="line">
            <a:avLst/>
          </a:prstGeom>
          <a:solidFill>
            <a:schemeClr val="dk1"/>
          </a:solidFill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28054" y="1786971"/>
            <a:ext cx="5328666" cy="3249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040" indent="-257040">
              <a:buFont typeface="Arial"/>
              <a:buChar char="•"/>
              <a:defRPr/>
            </a:pPr>
            <a:r>
              <a:rPr lang="en-US" altLang="ko-KR" sz="2300"/>
              <a:t>Self-Blancing Binary Search Tree</a:t>
            </a:r>
          </a:p>
          <a:p>
            <a:pPr marL="257040" indent="-257040">
              <a:buFont typeface="Arial"/>
              <a:buChar char="•"/>
              <a:defRPr/>
            </a:pPr>
            <a:endParaRPr lang="en-US" altLang="ko-KR" sz="2300"/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2300"/>
              <a:t>search - O(logN)</a:t>
            </a:r>
          </a:p>
          <a:p>
            <a:pPr marL="257040" indent="-257040">
              <a:buFont typeface="Arial"/>
              <a:buChar char="•"/>
              <a:defRPr/>
            </a:pPr>
            <a:endParaRPr lang="en-US" altLang="ko-KR" sz="2300"/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2300"/>
              <a:t>insert - O(logN)</a:t>
            </a:r>
          </a:p>
          <a:p>
            <a:pPr marL="257040" indent="-257040">
              <a:buFont typeface="Arial"/>
              <a:buChar char="•"/>
              <a:defRPr/>
            </a:pPr>
            <a:endParaRPr lang="en-US" altLang="ko-KR" sz="2300"/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2300"/>
              <a:t>erase - O(logN)</a:t>
            </a:r>
          </a:p>
          <a:p>
            <a:pPr marL="257040" indent="-257040">
              <a:buFont typeface="Arial"/>
              <a:buChar char="•"/>
              <a:defRPr/>
            </a:pPr>
            <a:endParaRPr lang="en-US" altLang="ko-KR" sz="2300"/>
          </a:p>
          <a:p>
            <a:pPr marL="257040" indent="-257040">
              <a:buFont typeface="Arial"/>
              <a:buChar char="•"/>
              <a:defRPr/>
            </a:pPr>
            <a:r>
              <a:rPr lang="en-US" altLang="ko-KR" sz="2300"/>
              <a:t>map/set</a:t>
            </a:r>
            <a:r>
              <a:rPr lang="ko-KR" altLang="en-US" sz="2300"/>
              <a:t>의 구조로 사용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3458" y="404622"/>
            <a:ext cx="11407234" cy="6983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Hash</a:t>
            </a:r>
          </a:p>
        </p:txBody>
      </p:sp>
      <p:sp>
        <p:nvSpPr>
          <p:cNvPr id="29" name="타원 28"/>
          <p:cNvSpPr/>
          <p:nvPr/>
        </p:nvSpPr>
        <p:spPr>
          <a:xfrm>
            <a:off x="1559433" y="1412748"/>
            <a:ext cx="1152144" cy="115214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key</a:t>
            </a:r>
          </a:p>
        </p:txBody>
      </p:sp>
      <p:cxnSp>
        <p:nvCxnSpPr>
          <p:cNvPr id="30" name="직선 화살표 연결선 29"/>
          <p:cNvCxnSpPr>
            <a:stCxn id="29" idx="4"/>
            <a:endCxn id="32" idx="0"/>
          </p:cNvCxnSpPr>
          <p:nvPr/>
        </p:nvCxnSpPr>
        <p:spPr>
          <a:xfrm rot="16200000" flipH="1">
            <a:off x="1847469" y="2852928"/>
            <a:ext cx="576072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055370" y="3140964"/>
            <a:ext cx="2160270" cy="122415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Hash Function</a:t>
            </a:r>
          </a:p>
        </p:txBody>
      </p:sp>
      <p:cxnSp>
        <p:nvCxnSpPr>
          <p:cNvPr id="34" name="직선 화살표 연결선 33"/>
          <p:cNvCxnSpPr>
            <a:stCxn id="32" idx="2"/>
            <a:endCxn id="36" idx="0"/>
          </p:cNvCxnSpPr>
          <p:nvPr/>
        </p:nvCxnSpPr>
        <p:spPr>
          <a:xfrm rot="16200000" flipH="1">
            <a:off x="1847469" y="4653153"/>
            <a:ext cx="576072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/>
          <p:cNvSpPr/>
          <p:nvPr/>
        </p:nvSpPr>
        <p:spPr>
          <a:xfrm>
            <a:off x="1559433" y="4941189"/>
            <a:ext cx="1152144" cy="1152144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hash</a:t>
            </a:r>
            <a:br>
              <a:rPr lang="en-US" altLang="ko-KR">
                <a:solidFill>
                  <a:schemeClr val="dk1"/>
                </a:solidFill>
              </a:rPr>
            </a:br>
            <a:r>
              <a:rPr lang="en-US" altLang="ko-KR">
                <a:solidFill>
                  <a:schemeClr val="dk1"/>
                </a:solidFill>
              </a:rPr>
              <a:t>value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5303901" y="1636014"/>
          <a:ext cx="5976746" cy="22250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988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8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hash value</a:t>
                      </a:r>
                    </a:p>
                  </a:txBody>
                  <a:tcPr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  value</a:t>
                      </a:r>
                    </a:p>
                  </a:txBody>
                  <a:tcPr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12487513942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"value1"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13246251248</a:t>
                      </a:r>
                    </a:p>
                  </a:txBody>
                  <a:tcPr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"value2"</a:t>
                      </a:r>
                    </a:p>
                  </a:txBody>
                  <a:tcPr>
                    <a:solidFill>
                      <a:srgbClr val="E0E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87740124149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"value3"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93216522422</a:t>
                      </a:r>
                    </a:p>
                  </a:txBody>
                  <a:tcPr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"value4"</a:t>
                      </a:r>
                    </a:p>
                  </a:txBody>
                  <a:tcPr>
                    <a:solidFill>
                      <a:srgbClr val="E0E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98215175244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"value5"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9" name="꺾인 연결선 38"/>
          <p:cNvCxnSpPr>
            <a:stCxn id="36" idx="6"/>
          </p:cNvCxnSpPr>
          <p:nvPr/>
        </p:nvCxnSpPr>
        <p:spPr>
          <a:xfrm flipV="1">
            <a:off x="2711577" y="3717036"/>
            <a:ext cx="2592324" cy="1800225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27861" y="1312772"/>
          <a:ext cx="11719560" cy="104030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278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1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29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명령어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역할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set&lt;datatype&gt; s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라는 이름의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set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을 생성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3458" y="404622"/>
            <a:ext cx="5472684" cy="70065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set</a:t>
            </a:r>
            <a:r>
              <a:rPr lang="ko-KR" altLang="en-US" sz="4000"/>
              <a:t>의 생성 방법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48369" y="907700"/>
            <a:ext cx="2904648" cy="3953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/>
              <a:t>#include&lt;set&gt; </a:t>
            </a:r>
            <a:r>
              <a:rPr lang="ko-KR" altLang="en-US" sz="2000"/>
              <a:t>필요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862" y="2550660"/>
            <a:ext cx="5472684" cy="70065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set</a:t>
            </a:r>
            <a:r>
              <a:rPr lang="ko-KR" altLang="en-US" sz="4000"/>
              <a:t>의 명령어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27791" y="3306063"/>
          <a:ext cx="11725225" cy="341930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278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6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0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629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명령어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역할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시간복잡도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s.insert(data)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set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에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를 추가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삽입 과정에서 우선순위에 맞게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관리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정렬 됨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O(logN)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s.find(data)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set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에서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를 찾아 그 위치 값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(iterator)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 반환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가 없을 경우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set.end()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 반환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O(logN)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s.erase(iter)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set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에서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iter(iterator)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 위치의 값 삭제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O(logN)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78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s.empty()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set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가 비워졌는지 여부 반환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O(1)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s.size()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set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가 갖는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의 개수를 반환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O(1)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522302" y="2913308"/>
            <a:ext cx="3384424" cy="39275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/>
              <a:t>set&lt;datatype&gt; s;</a:t>
            </a:r>
            <a:r>
              <a:rPr lang="ko-KR" altLang="en-US" sz="2000"/>
              <a:t> 로 선언시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48369" y="2204847"/>
            <a:ext cx="2858357" cy="393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/>
              <a:t>- </a:t>
            </a:r>
            <a:r>
              <a:rPr lang="ko-KR" altLang="en-US" sz="2000"/>
              <a:t>중복한 </a:t>
            </a:r>
            <a:r>
              <a:rPr lang="en-US" altLang="ko-KR" sz="2000"/>
              <a:t>data</a:t>
            </a:r>
            <a:r>
              <a:rPr lang="ko-KR" altLang="en-US" sz="2000"/>
              <a:t> 저장 불가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33458" y="1510353"/>
          <a:ext cx="11719560" cy="336752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278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1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29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명령어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역할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pair&lt;datatype1, datatype2&gt; p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datatype1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자료형과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datatype2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자료형를 묶어서 저장할 수 있는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라는 이름의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pair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 생성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pair&lt;datatype1, datatype2&gt; p 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= {data1, data2}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data1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과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 data2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를 묶어서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라는 이름의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pair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 생성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make_pair(data1, data2)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data1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과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data2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를 묶어서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pair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를 생성하고 이를 반환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p.first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라는 이름의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pair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에서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datatype1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에 위치한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를 반환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p.second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라는 이름의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pair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에서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datatype2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에 위치한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를 반환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3458" y="404622"/>
            <a:ext cx="5472684" cy="70065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pair</a:t>
            </a:r>
            <a:r>
              <a:rPr lang="ko-KR" altLang="en-US" sz="4000"/>
              <a:t>의 생성 방법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3458" y="4870258"/>
            <a:ext cx="5472684" cy="115716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/>
              <a:t>-</a:t>
            </a:r>
            <a:r>
              <a:rPr lang="ko-KR" altLang="en-US" sz="2000"/>
              <a:t> </a:t>
            </a:r>
            <a:r>
              <a:rPr lang="en-US" altLang="ko-KR" sz="2000"/>
              <a:t>#include&lt;utility&gt; </a:t>
            </a:r>
            <a:r>
              <a:rPr lang="ko-KR" altLang="en-US" sz="2000"/>
              <a:t>필요</a:t>
            </a:r>
          </a:p>
          <a:p>
            <a:pPr>
              <a:defRPr/>
            </a:pPr>
            <a:r>
              <a:rPr lang="ko-KR" altLang="en-US" sz="1500"/>
              <a:t>   대부분의 </a:t>
            </a:r>
            <a:r>
              <a:rPr lang="en-US" altLang="ko-KR" sz="1500"/>
              <a:t>STL</a:t>
            </a:r>
            <a:r>
              <a:rPr lang="ko-KR" altLang="en-US" sz="1500"/>
              <a:t>에 포함되어 있음</a:t>
            </a:r>
          </a:p>
          <a:p>
            <a:pPr>
              <a:defRPr/>
            </a:pPr>
            <a:endParaRPr lang="ko-KR" altLang="en-US" sz="1500"/>
          </a:p>
          <a:p>
            <a:pPr>
              <a:defRPr/>
            </a:pPr>
            <a:r>
              <a:rPr lang="en-US" altLang="ko-KR" sz="2000"/>
              <a:t>-</a:t>
            </a:r>
            <a:r>
              <a:rPr lang="ko-KR" altLang="en-US" sz="2000"/>
              <a:t> 관계 연산자 사용 가능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00424" y="1105281"/>
            <a:ext cx="4752594" cy="3904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/>
              <a:t>pair&lt;datatype1, datatype2&gt;;</a:t>
            </a:r>
            <a:r>
              <a:rPr lang="ko-KR" altLang="en-US" sz="2000"/>
              <a:t> 로 선언시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3458" y="404622"/>
            <a:ext cx="7950803" cy="6983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set</a:t>
            </a:r>
            <a:r>
              <a:rPr lang="ko-KR" altLang="en-US" sz="4000"/>
              <a:t>의 구조체 사용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33458" y="1510353"/>
          <a:ext cx="11717655" cy="47582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717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43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1580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struct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rgbClr val="14906A"/>
                          </a:solidFill>
                        </a:rPr>
                        <a:t>구조체이름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 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	datatype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dataname1;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	datatype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dataname2;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	....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};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700" spc="0">
                        <a:solidFill>
                          <a:schemeClr val="dk1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struct </a:t>
                      </a:r>
                      <a:r>
                        <a:rPr lang="en-US" altLang="ko-KR" sz="1700" spc="0">
                          <a:solidFill>
                            <a:srgbClr val="14906A"/>
                          </a:solidFill>
                        </a:rPr>
                        <a:t>비교구조이름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	bool </a:t>
                      </a:r>
                      <a:r>
                        <a:rPr lang="en-US" altLang="ko-KR" sz="1700" spc="0">
                          <a:solidFill>
                            <a:srgbClr val="14906A"/>
                          </a:solidFill>
                        </a:rPr>
                        <a:t>operator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()(</a:t>
                      </a:r>
                      <a:r>
                        <a:rPr lang="en-US" altLang="ko-KR" sz="1700" spc="0">
                          <a:solidFill>
                            <a:srgbClr val="14906A"/>
                          </a:solidFill>
                        </a:rPr>
                        <a:t>구조체이름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left, </a:t>
                      </a:r>
                      <a:r>
                        <a:rPr lang="en-US" altLang="ko-KR" sz="1700" spc="0">
                          <a:solidFill>
                            <a:srgbClr val="14906A"/>
                          </a:solidFill>
                        </a:rPr>
                        <a:t>구조체이름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right) </a:t>
                      </a: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const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 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		비교 우선 순위 작성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		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내부 데이터를 정렬하기 위해 필요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	}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};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700" spc="0">
                        <a:solidFill>
                          <a:schemeClr val="dk1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 main()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	</a:t>
                      </a:r>
                      <a:r>
                        <a:rPr lang="en-US" altLang="ko-KR" sz="1700" spc="0">
                          <a:solidFill>
                            <a:srgbClr val="14906A"/>
                          </a:solidFill>
                        </a:rPr>
                        <a:t>set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&lt;</a:t>
                      </a:r>
                      <a:r>
                        <a:rPr lang="en-US" altLang="ko-KR" sz="1700" spc="0">
                          <a:solidFill>
                            <a:srgbClr val="14906A"/>
                          </a:solidFill>
                        </a:rPr>
                        <a:t>구조체이름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-US" altLang="ko-KR" sz="1700" spc="0">
                          <a:solidFill>
                            <a:srgbClr val="14906A"/>
                          </a:solidFill>
                        </a:rPr>
                        <a:t>비교구조이름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&gt; s;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3458" y="404622"/>
            <a:ext cx="7950803" cy="6983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set</a:t>
            </a:r>
            <a:r>
              <a:rPr lang="ko-KR" altLang="en-US" sz="4000"/>
              <a:t>의 예시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33458" y="1510353"/>
          <a:ext cx="11718607" cy="404309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859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8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5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선언 및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참조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8600">
                <a:tc rowSpan="3"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set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&lt;</a:t>
                      </a: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&gt; s;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s.insert(3);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s.insert(5);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s.insert(1);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s.insert(7);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8F08E1"/>
                          </a:solidFill>
                        </a:rPr>
                        <a:t>for 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auto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 it = s.begin(); it != s.end(); it++)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	cout &lt;&lt; *it;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65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rgbClr val="FFFFFF"/>
                          </a:solidFill>
                        </a:rPr>
                        <a:t>존재 여부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0387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8F08E1"/>
                          </a:solidFill>
                        </a:rPr>
                        <a:t>if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 (s.find()</a:t>
                      </a:r>
                      <a:r>
                        <a:rPr lang="ko-KR" altLang="en-US" sz="1700" spc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!=</a:t>
                      </a:r>
                      <a:r>
                        <a:rPr lang="ko-KR" altLang="en-US" sz="1700" spc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s.end())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	cout &lt;&lt; </a:t>
                      </a:r>
                      <a:r>
                        <a:rPr lang="en-US" altLang="ko-KR" sz="1700" spc="0">
                          <a:solidFill>
                            <a:srgbClr val="A31552"/>
                          </a:solidFill>
                        </a:rPr>
                        <a:t>“find”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3458" y="404622"/>
            <a:ext cx="7950803" cy="6983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set</a:t>
            </a:r>
            <a:r>
              <a:rPr lang="ko-KR" altLang="en-US" sz="4000"/>
              <a:t>의 </a:t>
            </a:r>
            <a:r>
              <a:rPr lang="en-US" altLang="ko-KR" sz="4000"/>
              <a:t>sample code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37172" y="1483237"/>
          <a:ext cx="11719560" cy="513358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859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04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3545">
                <a:tc rowSpan="3"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808080"/>
                          </a:solidFill>
                        </a:rPr>
                        <a:t>#include</a:t>
                      </a:r>
                      <a:r>
                        <a:rPr lang="en-US" altLang="ko-KR" sz="1300" spc="0">
                          <a:solidFill>
                            <a:srgbClr val="A31515"/>
                          </a:solidFill>
                        </a:rPr>
                        <a:t>&lt;set&gt;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808080"/>
                          </a:solidFill>
                        </a:rPr>
                        <a:t>#include</a:t>
                      </a:r>
                      <a:r>
                        <a:rPr lang="en-US" altLang="ko-KR" sz="1300" spc="0">
                          <a:solidFill>
                            <a:srgbClr val="A31515"/>
                          </a:solidFill>
                        </a:rPr>
                        <a:t>&lt;string&gt;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808080"/>
                          </a:solidFill>
                        </a:rPr>
                        <a:t>#include</a:t>
                      </a:r>
                      <a:r>
                        <a:rPr lang="en-US" altLang="ko-KR" sz="1300" spc="0">
                          <a:solidFill>
                            <a:srgbClr val="A31515"/>
                          </a:solidFill>
                        </a:rPr>
                        <a:t>&lt;iostream&gt;</a:t>
                      </a: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using namespace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std;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main()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set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과 변수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N 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생성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2B91D9"/>
                          </a:solidFill>
                        </a:rPr>
                        <a:t>	set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&lt;</a:t>
                      </a:r>
                      <a:r>
                        <a:rPr lang="en-US" altLang="ko-KR" sz="1300" spc="0">
                          <a:solidFill>
                            <a:srgbClr val="2B91D9"/>
                          </a:solidFill>
                        </a:rPr>
                        <a:t>string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&gt; s; 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N;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N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개의 정수를 입력받아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set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에 저장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cin &gt;&gt; N;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while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(N--){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</a:t>
                      </a:r>
                      <a:r>
                        <a:rPr lang="en-US" altLang="ko-KR" sz="1300" spc="0">
                          <a:solidFill>
                            <a:srgbClr val="2B91D9"/>
                          </a:solidFill>
                        </a:rPr>
                        <a:t>string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name; 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cin &gt;&gt; name;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s.insert(name);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}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set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에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넣은 모든 정수를 큰 수부터 꺼내며 출력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for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auto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it = s.begin(); it != s.end(); it++)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cout &lt;&lt; *it &lt;&lt; 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"\n"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set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에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 “abc”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라는 값이 존재하는지 확인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if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(s.find(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"abc"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) != s.end()) cout &lt;&lt;</a:t>
                      </a:r>
                      <a:r>
                        <a:rPr lang="ko-KR" altLang="en-US" sz="1300" spc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"Correct"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else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cout &lt;&lt; 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"Incorrect"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5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def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mno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abc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jkl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ghi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048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rgbClr val="FFFFFF"/>
                          </a:solidFill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851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abc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def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ghi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jkl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mno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3458" y="404622"/>
            <a:ext cx="11723274" cy="6983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set</a:t>
            </a:r>
            <a:r>
              <a:rPr lang="ko-KR" altLang="en-US" sz="4000"/>
              <a:t>의 구조체 사용 </a:t>
            </a:r>
            <a:r>
              <a:rPr lang="en-US" altLang="ko-KR" sz="4000"/>
              <a:t>sample code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37172" y="1483237"/>
          <a:ext cx="11719560" cy="513748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859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10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737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808080"/>
                          </a:solidFill>
                        </a:rPr>
                        <a:t>#include</a:t>
                      </a:r>
                      <a:r>
                        <a:rPr lang="en-US" altLang="ko-KR" sz="1300" spc="0">
                          <a:solidFill>
                            <a:srgbClr val="A31515"/>
                          </a:solidFill>
                        </a:rPr>
                        <a:t>&lt;set&gt;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808080"/>
                          </a:solidFill>
                        </a:rPr>
                        <a:t>#include</a:t>
                      </a:r>
                      <a:r>
                        <a:rPr lang="en-US" altLang="ko-KR" sz="1300" spc="0">
                          <a:solidFill>
                            <a:srgbClr val="A31515"/>
                          </a:solidFill>
                        </a:rPr>
                        <a:t>&lt;string&gt;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808080"/>
                          </a:solidFill>
                        </a:rPr>
                        <a:t>#include</a:t>
                      </a:r>
                      <a:r>
                        <a:rPr lang="en-US" altLang="ko-KR" sz="1300" spc="0">
                          <a:solidFill>
                            <a:srgbClr val="A31515"/>
                          </a:solidFill>
                        </a:rPr>
                        <a:t>&lt;iostream&gt;</a:t>
                      </a: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using namespace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std;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struct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Data{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id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2B91D9"/>
                          </a:solidFill>
                        </a:rPr>
                        <a:t>string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name;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};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struct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cmpData{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bool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operator()(</a:t>
                      </a:r>
                      <a:r>
                        <a:rPr lang="en-US" altLang="ko-KR" sz="1300" spc="0">
                          <a:solidFill>
                            <a:srgbClr val="2B91D9"/>
                          </a:solidFill>
                        </a:rPr>
                        <a:t>Data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left, </a:t>
                      </a:r>
                      <a:r>
                        <a:rPr lang="en-US" altLang="ko-KR" sz="1300" spc="0">
                          <a:solidFill>
                            <a:srgbClr val="2B91D9"/>
                          </a:solidFill>
                        </a:rPr>
                        <a:t>Data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right)</a:t>
                      </a:r>
                      <a:r>
                        <a:rPr lang="ko-KR" altLang="en-US" sz="1300" spc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const</a:t>
                      </a:r>
                      <a:r>
                        <a:rPr lang="ko-KR" altLang="en-US" sz="1300" spc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1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순위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: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id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가 작은 쪽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if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(left.id &lt; right.id) 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return 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true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if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(left.id &gt; right.id) 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return 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false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2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순위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: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 이름의 사전순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if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(left.name &lt; right.name) 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return 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true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if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(left.name &gt; right.name) 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return 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false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일치할 경우 무조건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false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return 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false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;</a:t>
                      </a:r>
                      <a:endParaRPr lang="en-US" altLang="ko-KR" sz="1300" spc="0">
                        <a:solidFill>
                          <a:srgbClr val="8F08E1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}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};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main()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set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과 변수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N 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생성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2B91D9"/>
                          </a:solidFill>
                        </a:rPr>
                        <a:t>	set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&lt;</a:t>
                      </a:r>
                      <a:r>
                        <a:rPr lang="en-US" altLang="ko-KR" sz="1300" spc="0">
                          <a:solidFill>
                            <a:srgbClr val="2B91D9"/>
                          </a:solidFill>
                        </a:rPr>
                        <a:t>Data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altLang="ko-KR" sz="1300" spc="0">
                          <a:solidFill>
                            <a:srgbClr val="2B91D9"/>
                          </a:solidFill>
                        </a:rPr>
                        <a:t> cmpData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&gt; s; 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N;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N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개의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Data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를 입력받아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set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에 저장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cin &gt;&gt; N;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while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(N--){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id; </a:t>
                      </a:r>
                      <a:r>
                        <a:rPr lang="en-US" altLang="ko-KR" sz="1300" spc="0">
                          <a:solidFill>
                            <a:srgbClr val="2B91D9"/>
                          </a:solidFill>
                        </a:rPr>
                        <a:t>string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name; 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cin &gt;&gt; id &gt;&gt; name;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s.insert({id, name});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}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set 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넣은 모든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Data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를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id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가 작은 값부터 꺼내며 출력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for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auto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it = s.begin(); it != s.end(); it++)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cout &lt;&lt; (*it).id &lt;&lt; 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 : "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&lt;&lt; (*it).name &lt;&lt; 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"\n"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if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(s.find({1234,</a:t>
                      </a:r>
                      <a:r>
                        <a:rPr lang="ko-KR" altLang="en-US" sz="1300" spc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"abc"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}) != s.end()) cout &lt;&lt;</a:t>
                      </a:r>
                      <a:r>
                        <a:rPr lang="ko-KR" altLang="en-US" sz="1300" spc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"Correct"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else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cout &lt;&lt; 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"Incorrect"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3458" y="404622"/>
            <a:ext cx="11723274" cy="6983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set</a:t>
            </a:r>
            <a:r>
              <a:rPr lang="ko-KR" altLang="en-US" sz="4000"/>
              <a:t>의 구조체 사용 </a:t>
            </a:r>
            <a:r>
              <a:rPr lang="en-US" altLang="ko-KR" sz="4000"/>
              <a:t>sample code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37172" y="1483237"/>
          <a:ext cx="11719560" cy="513748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859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10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737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5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1234 abc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5460 def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7531 ghi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4321 jkl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2461 mno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1234 : abc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2461 : mno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4321 : jkl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5460 : def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7531 : ghi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33458" y="1510353"/>
          <a:ext cx="11709749" cy="135497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278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1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29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명령어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역할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map&lt;datatype1, datatype2&gt; m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라는 이름의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map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을 생성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datatype1 :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key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로 사용할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의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type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datatype2 : value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로 사용할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의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type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3458" y="404622"/>
            <a:ext cx="8454866" cy="6983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map</a:t>
            </a:r>
            <a:r>
              <a:rPr lang="ko-KR" altLang="en-US" sz="4000"/>
              <a:t>의 생성 방법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78874" y="1117096"/>
            <a:ext cx="2664333" cy="39547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/>
              <a:t>#include&lt;map&gt; </a:t>
            </a:r>
            <a:r>
              <a:rPr lang="ko-KR" altLang="en-US" sz="2000"/>
              <a:t>필요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233458" y="4678749"/>
          <a:ext cx="11709749" cy="135497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278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1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29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명령어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역할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unordered_map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&lt;datatype1, datatype2&gt; m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라는 이름의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unordered_map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을 생성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datatype1 :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key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로 사용할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의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type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datatype2 : value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로 사용할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의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type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3457" y="3573018"/>
            <a:ext cx="8454866" cy="6983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unordered_map</a:t>
            </a:r>
            <a:r>
              <a:rPr lang="ko-KR" altLang="en-US" sz="4000"/>
              <a:t>의 생성 방법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1375" y="4283587"/>
            <a:ext cx="3991832" cy="39516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/>
              <a:t>#include&lt;unordered_map&gt; </a:t>
            </a:r>
            <a:r>
              <a:rPr lang="ko-KR" altLang="en-US" sz="2000"/>
              <a:t>필요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048369" y="2869141"/>
            <a:ext cx="2858357" cy="3960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/>
              <a:t>- </a:t>
            </a:r>
            <a:r>
              <a:rPr lang="ko-KR" altLang="en-US" sz="2000"/>
              <a:t>중복한 </a:t>
            </a:r>
            <a:r>
              <a:rPr lang="en-US" altLang="ko-KR" sz="2000"/>
              <a:t>key</a:t>
            </a:r>
            <a:r>
              <a:rPr lang="ko-KR" altLang="en-US" sz="2000"/>
              <a:t> 사용 불가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3458" y="404622"/>
            <a:ext cx="7662767" cy="6983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map, unordered_map</a:t>
            </a:r>
            <a:r>
              <a:rPr lang="ko-KR" altLang="en-US" sz="4000"/>
              <a:t>의 명령어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33458" y="1510353"/>
          <a:ext cx="11723352" cy="48724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278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4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2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6298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FFFF"/>
                          </a:solidFill>
                        </a:rPr>
                        <a:t>명령어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rgbClr val="FFFFFF"/>
                          </a:solidFill>
                        </a:rPr>
                        <a:t>역할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시간복잡도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298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rgbClr val="FFFFFF"/>
                          </a:solidFill>
                        </a:rPr>
                        <a:t>map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rgbClr val="FFFFFF"/>
                          </a:solidFill>
                        </a:rPr>
                        <a:t>unordered_map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m.insert({key, value})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에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key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를 기반으로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value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값 추가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key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와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value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는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pair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 형태로 묶음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삽입 과정에서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관리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O(logN)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O(logN)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m[key]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에서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key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를 기반으로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해당하는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value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값 참조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O(logN)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O(1)~O(N)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m.find(data)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에서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를 찾아 그 위치 값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(iterator)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 반환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가 없을 경우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set.end()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 반환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O(logN)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O(1)~O(N)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78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m.erase(iter)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에서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iter(iterator)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 위치의 값 삭제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O(logN)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O(logN)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m.empty()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가 비워졌는지 여부 반환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O(1)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O(1)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m.size()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가 갖는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의 개수를 반환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O(1)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O(1)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832342" y="1117096"/>
            <a:ext cx="3110865" cy="39547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/>
              <a:t>m</a:t>
            </a:r>
            <a:r>
              <a:rPr lang="ko-KR" altLang="en-US" sz="2000"/>
              <a:t>이라는 이름으로 선언시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3458" y="404622"/>
            <a:ext cx="7950803" cy="6983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map</a:t>
            </a:r>
            <a:r>
              <a:rPr lang="ko-KR" altLang="en-US" sz="4000"/>
              <a:t>의 구조체 사용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33458" y="1510353"/>
          <a:ext cx="11717655" cy="47582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717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43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1580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struct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rgbClr val="14906A"/>
                          </a:solidFill>
                        </a:rPr>
                        <a:t>구조체이름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 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	datatype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dataname1;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	datatype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dataname2;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	....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};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700" spc="0">
                        <a:solidFill>
                          <a:schemeClr val="dk1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struct </a:t>
                      </a:r>
                      <a:r>
                        <a:rPr lang="en-US" altLang="ko-KR" sz="1700" spc="0">
                          <a:solidFill>
                            <a:srgbClr val="14906A"/>
                          </a:solidFill>
                        </a:rPr>
                        <a:t>비교구조이름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	bool </a:t>
                      </a:r>
                      <a:r>
                        <a:rPr lang="en-US" altLang="ko-KR" sz="1700" spc="0">
                          <a:solidFill>
                            <a:srgbClr val="14906A"/>
                          </a:solidFill>
                        </a:rPr>
                        <a:t>operator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()(</a:t>
                      </a:r>
                      <a:r>
                        <a:rPr lang="en-US" altLang="ko-KR" sz="1700" spc="0">
                          <a:solidFill>
                            <a:srgbClr val="14906A"/>
                          </a:solidFill>
                        </a:rPr>
                        <a:t>구조체이름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left, </a:t>
                      </a:r>
                      <a:r>
                        <a:rPr lang="en-US" altLang="ko-KR" sz="1700" spc="0">
                          <a:solidFill>
                            <a:srgbClr val="14906A"/>
                          </a:solidFill>
                        </a:rPr>
                        <a:t>구조체이름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right) 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		비교 우선 순위 작성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		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내부 데이터를 관리하기 위해 필요할 뿐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 어떤 우선순위든 크게 상관없음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	}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};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700" spc="0">
                        <a:solidFill>
                          <a:schemeClr val="dk1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 main()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	</a:t>
                      </a:r>
                      <a:r>
                        <a:rPr lang="en-US" altLang="ko-KR" sz="1700" spc="0">
                          <a:solidFill>
                            <a:srgbClr val="14906A"/>
                          </a:solidFill>
                        </a:rPr>
                        <a:t>map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&lt;</a:t>
                      </a:r>
                      <a:r>
                        <a:rPr lang="en-US" altLang="ko-KR" sz="1700" spc="0">
                          <a:solidFill>
                            <a:srgbClr val="14906A"/>
                          </a:solidFill>
                        </a:rPr>
                        <a:t>구조체이름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datatype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n-US" altLang="ko-KR" sz="1700" spc="0">
                          <a:solidFill>
                            <a:srgbClr val="14906A"/>
                          </a:solidFill>
                        </a:rPr>
                        <a:t>비교구조이름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&gt; m;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3458" y="404622"/>
            <a:ext cx="7950803" cy="6983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unordered_map</a:t>
            </a:r>
            <a:r>
              <a:rPr lang="ko-KR" altLang="en-US" sz="4000"/>
              <a:t>의 구조체 사용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33458" y="1510353"/>
          <a:ext cx="11717655" cy="501731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717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43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1580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struct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rgbClr val="14906A"/>
                          </a:solidFill>
                        </a:rPr>
                        <a:t>구조체이름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 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	datatype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dataname1;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	datatype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dataname2;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	....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	bool </a:t>
                      </a: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operator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==</a:t>
                      </a: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Str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right) </a:t>
                      </a: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const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		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구조체 내 모든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와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right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의 모든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가 일치하는지 판별 여부 반환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	}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};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struct </a:t>
                      </a:r>
                      <a:r>
                        <a:rPr lang="ko-KR" altLang="en-US" sz="1700" spc="0">
                          <a:solidFill>
                            <a:srgbClr val="14906A"/>
                          </a:solidFill>
                        </a:rPr>
                        <a:t>해쉬</a:t>
                      </a:r>
                      <a:r>
                        <a:rPr lang="en-US" altLang="ko-KR" sz="1700" spc="0">
                          <a:solidFill>
                            <a:srgbClr val="14906A"/>
                          </a:solidFill>
                        </a:rPr>
                        <a:t>구조이름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	size_t </a:t>
                      </a:r>
                      <a:r>
                        <a:rPr lang="en-US" altLang="ko-KR" sz="1700" spc="0">
                          <a:solidFill>
                            <a:srgbClr val="14906A"/>
                          </a:solidFill>
                        </a:rPr>
                        <a:t>operator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()(</a:t>
                      </a:r>
                      <a:r>
                        <a:rPr lang="en-US" altLang="ko-KR" sz="1700" spc="0">
                          <a:solidFill>
                            <a:srgbClr val="14906A"/>
                          </a:solidFill>
                        </a:rPr>
                        <a:t>구조체이름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data) </a:t>
                      </a: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const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		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해쉬값 계산 방식 작성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		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해당 해쉬값 반환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	}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};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 main()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	</a:t>
                      </a: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unordered_</a:t>
                      </a:r>
                      <a:r>
                        <a:rPr lang="en-US" altLang="ko-KR" sz="1700" spc="0">
                          <a:solidFill>
                            <a:srgbClr val="14906A"/>
                          </a:solidFill>
                        </a:rPr>
                        <a:t>map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&lt;</a:t>
                      </a:r>
                      <a:r>
                        <a:rPr lang="en-US" altLang="ko-KR" sz="1700" spc="0">
                          <a:solidFill>
                            <a:srgbClr val="14906A"/>
                          </a:solidFill>
                        </a:rPr>
                        <a:t>구조체이름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datatype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 sz="1700" spc="0">
                          <a:solidFill>
                            <a:srgbClr val="14906A"/>
                          </a:solidFill>
                        </a:rPr>
                        <a:t>해쉬</a:t>
                      </a:r>
                      <a:r>
                        <a:rPr lang="en-US" altLang="ko-KR" sz="1700" spc="0">
                          <a:solidFill>
                            <a:srgbClr val="14906A"/>
                          </a:solidFill>
                        </a:rPr>
                        <a:t>구조이름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&gt; m;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3458" y="404622"/>
            <a:ext cx="7950803" cy="6983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map, unordered_map</a:t>
            </a:r>
            <a:r>
              <a:rPr lang="ko-KR" altLang="en-US" sz="4000"/>
              <a:t>의 예시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33458" y="1510353"/>
          <a:ext cx="11718607" cy="463439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859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8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46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선언 및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참조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7964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map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&lt;</a:t>
                      </a: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string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 int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&gt; m;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m.insert({</a:t>
                      </a:r>
                      <a:r>
                        <a:rPr lang="en-US" altLang="ko-KR" sz="1700" spc="0">
                          <a:solidFill>
                            <a:srgbClr val="A31552"/>
                          </a:solidFill>
                        </a:rPr>
                        <a:t>”</a:t>
                      </a:r>
                      <a:r>
                        <a:rPr lang="ko-KR" altLang="en-US" sz="1700" spc="0">
                          <a:solidFill>
                            <a:srgbClr val="A31552"/>
                          </a:solidFill>
                        </a:rPr>
                        <a:t>첫번째방법</a:t>
                      </a:r>
                      <a:r>
                        <a:rPr lang="en-US" altLang="ko-KR" sz="1700" spc="0">
                          <a:solidFill>
                            <a:srgbClr val="A31552"/>
                          </a:solidFill>
                        </a:rPr>
                        <a:t>”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, 3});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m[</a:t>
                      </a:r>
                      <a:r>
                        <a:rPr lang="en-US" altLang="ko-KR" sz="1700" spc="0">
                          <a:solidFill>
                            <a:srgbClr val="A31552"/>
                          </a:solidFill>
                        </a:rPr>
                        <a:t>”</a:t>
                      </a:r>
                      <a:r>
                        <a:rPr lang="ko-KR" altLang="en-US" sz="1700" spc="0">
                          <a:solidFill>
                            <a:srgbClr val="A31552"/>
                          </a:solidFill>
                        </a:rPr>
                        <a:t>두번째방법</a:t>
                      </a:r>
                      <a:r>
                        <a:rPr lang="en-US" altLang="ko-KR" sz="1700" spc="0">
                          <a:solidFill>
                            <a:srgbClr val="A31552"/>
                          </a:solidFill>
                        </a:rPr>
                        <a:t>”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] = 3;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cout &lt;&lt; m[</a:t>
                      </a:r>
                      <a:r>
                        <a:rPr lang="en-US" altLang="ko-KR" sz="1700" spc="0">
                          <a:solidFill>
                            <a:srgbClr val="A31552"/>
                          </a:solidFill>
                        </a:rPr>
                        <a:t>”</a:t>
                      </a:r>
                      <a:r>
                        <a:rPr lang="ko-KR" altLang="en-US" sz="1700" spc="0">
                          <a:solidFill>
                            <a:srgbClr val="A31552"/>
                          </a:solidFill>
                        </a:rPr>
                        <a:t>첫번째방법</a:t>
                      </a:r>
                      <a:r>
                        <a:rPr lang="en-US" altLang="ko-KR" sz="1700" spc="0">
                          <a:solidFill>
                            <a:srgbClr val="A31552"/>
                          </a:solidFill>
                        </a:rPr>
                        <a:t>”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];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cout &lt;&lt; m[</a:t>
                      </a:r>
                      <a:r>
                        <a:rPr lang="en-US" altLang="ko-KR" sz="1700" spc="0">
                          <a:solidFill>
                            <a:srgbClr val="A31552"/>
                          </a:solidFill>
                        </a:rPr>
                        <a:t>”</a:t>
                      </a:r>
                      <a:r>
                        <a:rPr lang="ko-KR" altLang="en-US" sz="1700" spc="0">
                          <a:solidFill>
                            <a:srgbClr val="A31552"/>
                          </a:solidFill>
                        </a:rPr>
                        <a:t>첫번째방법</a:t>
                      </a:r>
                      <a:r>
                        <a:rPr lang="en-US" altLang="ko-KR" sz="1700" spc="0">
                          <a:solidFill>
                            <a:srgbClr val="A31552"/>
                          </a:solidFill>
                        </a:rPr>
                        <a:t>”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];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7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8F08E1"/>
                          </a:solidFill>
                        </a:rPr>
                        <a:t>for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auto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 it = m.begin(); it != m.end(); it++)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	cout &lt;&lt; it-&gt;first &lt;&lt; </a:t>
                      </a:r>
                      <a:r>
                        <a:rPr lang="en-US" altLang="ko-KR" sz="1700" spc="0">
                          <a:solidFill>
                            <a:srgbClr val="A31675"/>
                          </a:solidFill>
                        </a:rPr>
                        <a:t>“ : ”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 &lt;&lt; it-&gt;second &lt;&lt; </a:t>
                      </a:r>
                      <a:r>
                        <a:rPr lang="en-US" altLang="ko-KR" sz="1700" spc="0">
                          <a:solidFill>
                            <a:srgbClr val="A31675"/>
                          </a:solidFill>
                        </a:rPr>
                        <a:t>“\n”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8000"/>
                          </a:solidFill>
                        </a:rPr>
                        <a:t>// map</a:t>
                      </a:r>
                      <a:r>
                        <a:rPr lang="ko-KR" altLang="en-US" sz="1700" spc="0">
                          <a:solidFill>
                            <a:srgbClr val="008000"/>
                          </a:solidFill>
                        </a:rPr>
                        <a:t>은 </a:t>
                      </a:r>
                      <a:r>
                        <a:rPr lang="en-US" altLang="ko-KR" sz="1700" spc="0">
                          <a:solidFill>
                            <a:srgbClr val="008000"/>
                          </a:solidFill>
                        </a:rPr>
                        <a:t>data</a:t>
                      </a:r>
                      <a:r>
                        <a:rPr lang="ko-KR" altLang="en-US" sz="1700" spc="0">
                          <a:solidFill>
                            <a:srgbClr val="008000"/>
                          </a:solidFill>
                        </a:rPr>
                        <a:t>의 정렬된 순서대로 출력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8000"/>
                          </a:solidFill>
                        </a:rPr>
                        <a:t>//</a:t>
                      </a:r>
                      <a:r>
                        <a:rPr lang="ko-KR" altLang="en-US" sz="1700" spc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rgbClr val="008000"/>
                          </a:solidFill>
                        </a:rPr>
                        <a:t>unordered_map</a:t>
                      </a:r>
                      <a:r>
                        <a:rPr lang="ko-KR" altLang="en-US" sz="1700" spc="0">
                          <a:solidFill>
                            <a:srgbClr val="008000"/>
                          </a:solidFill>
                        </a:rPr>
                        <a:t>은 입력된 순서대로 출력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7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7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700" spc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7964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unordered_map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&lt;</a:t>
                      </a: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string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 int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&gt; m;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m.insert({</a:t>
                      </a:r>
                      <a:r>
                        <a:rPr lang="en-US" altLang="ko-KR" sz="1700" spc="0">
                          <a:solidFill>
                            <a:srgbClr val="A31552"/>
                          </a:solidFill>
                        </a:rPr>
                        <a:t>”</a:t>
                      </a:r>
                      <a:r>
                        <a:rPr lang="ko-KR" altLang="en-US" sz="1700" spc="0">
                          <a:solidFill>
                            <a:srgbClr val="A31552"/>
                          </a:solidFill>
                        </a:rPr>
                        <a:t>첫번째방법</a:t>
                      </a:r>
                      <a:r>
                        <a:rPr lang="en-US" altLang="ko-KR" sz="1700" spc="0">
                          <a:solidFill>
                            <a:srgbClr val="A31552"/>
                          </a:solidFill>
                        </a:rPr>
                        <a:t>”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, 3});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m[</a:t>
                      </a:r>
                      <a:r>
                        <a:rPr lang="en-US" altLang="ko-KR" sz="1700" spc="0">
                          <a:solidFill>
                            <a:srgbClr val="A31552"/>
                          </a:solidFill>
                        </a:rPr>
                        <a:t>”</a:t>
                      </a:r>
                      <a:r>
                        <a:rPr lang="ko-KR" altLang="en-US" sz="1700" spc="0">
                          <a:solidFill>
                            <a:srgbClr val="A31552"/>
                          </a:solidFill>
                        </a:rPr>
                        <a:t>두번째방법</a:t>
                      </a:r>
                      <a:r>
                        <a:rPr lang="en-US" altLang="ko-KR" sz="1700" spc="0">
                          <a:solidFill>
                            <a:srgbClr val="A31552"/>
                          </a:solidFill>
                        </a:rPr>
                        <a:t>”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] = 3;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3458" y="404622"/>
            <a:ext cx="7950803" cy="6983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pair</a:t>
            </a:r>
            <a:r>
              <a:rPr lang="ko-KR" altLang="en-US" sz="4000"/>
              <a:t>의 예시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33458" y="1510353"/>
          <a:ext cx="11718607" cy="463439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859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8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46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선언 및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참조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4242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pair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&lt;</a:t>
                      </a: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int, int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&gt; p;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p = {1, 2};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p.first = 3;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p.second = 4;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cout &lt;&lt; p.first &lt;&lt; </a:t>
                      </a:r>
                      <a:r>
                        <a:rPr lang="en-US" altLang="ko-KR" sz="1700" spc="0">
                          <a:solidFill>
                            <a:srgbClr val="A31552"/>
                          </a:solidFill>
                        </a:rPr>
                        <a:t>“,”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 &lt;&lt; p.second;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700" spc="0">
                        <a:solidFill>
                          <a:srgbClr val="0000FF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700" spc="0">
                        <a:solidFill>
                          <a:srgbClr val="8F08E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1687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pair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&lt;</a:t>
                      </a: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int, int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&gt; p;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p = make_pair(1, 2);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3458" y="404622"/>
            <a:ext cx="9823037" cy="6983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map</a:t>
            </a:r>
            <a:r>
              <a:rPr lang="ko-KR" altLang="en-US" sz="4000"/>
              <a:t>의 </a:t>
            </a:r>
            <a:r>
              <a:rPr lang="en-US" altLang="ko-KR" sz="4000"/>
              <a:t>sample code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37172" y="1483237"/>
          <a:ext cx="11719560" cy="513358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859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04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3545">
                <a:tc rowSpan="3"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808080"/>
                          </a:solidFill>
                        </a:rPr>
                        <a:t>#include</a:t>
                      </a:r>
                      <a:r>
                        <a:rPr lang="en-US" altLang="ko-KR" sz="1300" spc="0">
                          <a:solidFill>
                            <a:srgbClr val="A31515"/>
                          </a:solidFill>
                        </a:rPr>
                        <a:t>&lt;map&gt;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808080"/>
                          </a:solidFill>
                        </a:rPr>
                        <a:t>#include</a:t>
                      </a:r>
                      <a:r>
                        <a:rPr lang="en-US" altLang="ko-KR" sz="1300" spc="0">
                          <a:solidFill>
                            <a:srgbClr val="A31515"/>
                          </a:solidFill>
                        </a:rPr>
                        <a:t>&lt;string&gt;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808080"/>
                          </a:solidFill>
                        </a:rPr>
                        <a:t>#include</a:t>
                      </a:r>
                      <a:r>
                        <a:rPr lang="en-US" altLang="ko-KR" sz="1300" spc="0">
                          <a:solidFill>
                            <a:srgbClr val="A31515"/>
                          </a:solidFill>
                        </a:rPr>
                        <a:t>&lt;iostream&gt;</a:t>
                      </a: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using namespace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std;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main()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set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과 변수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N 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생성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2B91D9"/>
                          </a:solidFill>
                        </a:rPr>
                        <a:t>	map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&lt;</a:t>
                      </a:r>
                      <a:r>
                        <a:rPr lang="en-US" altLang="ko-KR" sz="1300" spc="0">
                          <a:solidFill>
                            <a:srgbClr val="2B91D9"/>
                          </a:solidFill>
                        </a:rPr>
                        <a:t>string, int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&gt; m; 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N;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N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개의 정수를 입력받아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set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에 저장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cin &gt;&gt; N;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while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(N--){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</a:t>
                      </a:r>
                      <a:r>
                        <a:rPr lang="en-US" altLang="ko-KR" sz="1300" spc="0">
                          <a:solidFill>
                            <a:srgbClr val="2B91D9"/>
                          </a:solidFill>
                        </a:rPr>
                        <a:t>string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name; 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id;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cin &gt;&gt; name &gt;&gt; id;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m.insert({name, id}); </a:t>
                      </a:r>
                      <a:r>
                        <a:rPr lang="en-US" altLang="ko-KR" sz="1300" spc="0">
                          <a:solidFill>
                            <a:srgbClr val="488074"/>
                          </a:solidFill>
                        </a:rPr>
                        <a:t>//m[name] = id </a:t>
                      </a:r>
                      <a:r>
                        <a:rPr lang="ko-KR" altLang="en-US" sz="1300" spc="0">
                          <a:solidFill>
                            <a:srgbClr val="488074"/>
                          </a:solidFill>
                        </a:rPr>
                        <a:t>와 동일</a:t>
                      </a:r>
                      <a:r>
                        <a:rPr lang="en-US" altLang="ko-KR" sz="1300" spc="0">
                          <a:solidFill>
                            <a:srgbClr val="488074"/>
                          </a:solidFill>
                        </a:rPr>
                        <a:t> </a:t>
                      </a: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}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set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에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넣은 모든 정수를 큰 수부터 꺼내며 출력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for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auto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it = m.begin(); it != m.end(); it++)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cout &lt;&lt; (*it).first &lt;&lt; 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 : "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&lt;&lt; (*it).second &lt;&lt; 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"\n"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set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에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 “abc”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라는 값이 존재하는지 확인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if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(m.find(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"abc"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) != m.end()) cout &lt;&lt;</a:t>
                      </a:r>
                      <a:r>
                        <a:rPr lang="ko-KR" altLang="en-US" sz="1300" spc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m[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"abc"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] 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else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cout &lt;&lt; 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"Can’t find"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5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abc 1234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mno 2461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jkl 4321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def 5460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ghi 7531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048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rgbClr val="FFFFFF"/>
                          </a:solidFill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851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abc : 1234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def : 5460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ghi : 7531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jkl : 4321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mno : 2461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1234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3458" y="404622"/>
            <a:ext cx="9823037" cy="6983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unordered_map</a:t>
            </a:r>
            <a:r>
              <a:rPr lang="ko-KR" altLang="en-US" sz="4000"/>
              <a:t>의 </a:t>
            </a:r>
            <a:r>
              <a:rPr lang="en-US" altLang="ko-KR" sz="4000"/>
              <a:t>sample code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37172" y="1483237"/>
          <a:ext cx="11719560" cy="513358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859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04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3545">
                <a:tc rowSpan="3"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808080"/>
                          </a:solidFill>
                        </a:rPr>
                        <a:t>#include</a:t>
                      </a:r>
                      <a:r>
                        <a:rPr lang="en-US" altLang="ko-KR" sz="1300" spc="0">
                          <a:solidFill>
                            <a:srgbClr val="A31515"/>
                          </a:solidFill>
                        </a:rPr>
                        <a:t>&lt;unordered_map&gt;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808080"/>
                          </a:solidFill>
                        </a:rPr>
                        <a:t>#include</a:t>
                      </a:r>
                      <a:r>
                        <a:rPr lang="en-US" altLang="ko-KR" sz="1300" spc="0">
                          <a:solidFill>
                            <a:srgbClr val="A31515"/>
                          </a:solidFill>
                        </a:rPr>
                        <a:t>&lt;string&gt;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808080"/>
                          </a:solidFill>
                        </a:rPr>
                        <a:t>#include</a:t>
                      </a:r>
                      <a:r>
                        <a:rPr lang="en-US" altLang="ko-KR" sz="1300" spc="0">
                          <a:solidFill>
                            <a:srgbClr val="A31515"/>
                          </a:solidFill>
                        </a:rPr>
                        <a:t>&lt;iostream&gt;</a:t>
                      </a: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using namespace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std;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main()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set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과 변수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N 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생성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2B91D9"/>
                          </a:solidFill>
                        </a:rPr>
                        <a:t>	unordered_map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&lt;</a:t>
                      </a:r>
                      <a:r>
                        <a:rPr lang="en-US" altLang="ko-KR" sz="1300" spc="0">
                          <a:solidFill>
                            <a:srgbClr val="2B91D9"/>
                          </a:solidFill>
                        </a:rPr>
                        <a:t>string, int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&gt; m; 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N;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N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개의 정수를 입력받아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set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에 저장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cin &gt;&gt; N;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while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(N--){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</a:t>
                      </a:r>
                      <a:r>
                        <a:rPr lang="en-US" altLang="ko-KR" sz="1300" spc="0">
                          <a:solidFill>
                            <a:srgbClr val="2B91D9"/>
                          </a:solidFill>
                        </a:rPr>
                        <a:t>string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name; 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id;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cin &gt;&gt; name &gt;&gt; id;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m.insert({name, id}); </a:t>
                      </a:r>
                      <a:r>
                        <a:rPr lang="en-US" altLang="ko-KR" sz="1300" spc="0">
                          <a:solidFill>
                            <a:srgbClr val="488074"/>
                          </a:solidFill>
                        </a:rPr>
                        <a:t>//m[name] = id </a:t>
                      </a:r>
                      <a:r>
                        <a:rPr lang="ko-KR" altLang="en-US" sz="1300" spc="0">
                          <a:solidFill>
                            <a:srgbClr val="488074"/>
                          </a:solidFill>
                        </a:rPr>
                        <a:t>와 동일</a:t>
                      </a:r>
                      <a:r>
                        <a:rPr lang="en-US" altLang="ko-KR" sz="1300" spc="0">
                          <a:solidFill>
                            <a:srgbClr val="488074"/>
                          </a:solidFill>
                        </a:rPr>
                        <a:t> </a:t>
                      </a: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}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set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에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넣은 모든 정수를 큰 수부터 꺼내며 출력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for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auto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it = m.begin(); it != m.end(); it++)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cout &lt;&lt; (*it).first &lt;&lt; 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 : "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&lt;&lt; (*it).second &lt;&lt; 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"\n"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set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에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 “abc”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라는 값이 존재하는지 확인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if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(m.find(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"abc"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) != m.end()) cout &lt;&lt;</a:t>
                      </a:r>
                      <a:r>
                        <a:rPr lang="ko-KR" altLang="en-US" sz="1300" spc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m[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"abc"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] 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else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cout &lt;&lt; 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"Can’t find"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5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abc 1234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mno 2461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jkl 4321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def 5460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ghi 7531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048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rgbClr val="FFFFFF"/>
                          </a:solidFill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851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abc : 1234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mno : 2461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jkl : 4321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def : 5460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ghi : 7531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1234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6178740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/>
            </a:pPr>
            <a:r>
              <a:rPr lang="en-US" altLang="ko-KR"/>
              <a:t>Container Adaptors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27861" y="1312772"/>
          <a:ext cx="11719560" cy="104030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278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1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29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명령어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역할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stack&lt;datatype&gt; s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라는 이름의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stack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 생성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3458" y="404622"/>
            <a:ext cx="5472684" cy="70065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stack</a:t>
            </a:r>
            <a:r>
              <a:rPr lang="ko-KR" altLang="en-US" sz="4000"/>
              <a:t>의 생성 방법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11151" y="907700"/>
            <a:ext cx="2741866" cy="3953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/>
              <a:t>#include&lt;stack&gt; </a:t>
            </a:r>
            <a:r>
              <a:rPr lang="ko-KR" altLang="en-US" sz="2000"/>
              <a:t>필요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862" y="2550660"/>
            <a:ext cx="5472684" cy="70065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stack</a:t>
            </a:r>
            <a:r>
              <a:rPr lang="ko-KR" altLang="en-US" sz="4000"/>
              <a:t>의 명령어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27791" y="3306063"/>
          <a:ext cx="11725225" cy="330811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278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6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0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629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명령어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역할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시간복잡도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s.push(data)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stack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의 맨 위에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를 추가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O(1)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s.top()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stack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의 맨 위에 있는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를 반환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삭제하진 않음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O(1)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s.pop()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stack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의 맨 위에 있는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를 삭제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O(1)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78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s.empty()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stack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이 비워졌는지 여부 반환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O(1)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s.size()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stack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이 갖는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의 개수를 반환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O(1)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310512" y="2900990"/>
            <a:ext cx="3642506" cy="3935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/>
              <a:t>stack&lt;datatype&gt; s;</a:t>
            </a:r>
            <a:r>
              <a:rPr lang="ko-KR" altLang="en-US" sz="2000"/>
              <a:t> 로 선언시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3458" y="404622"/>
            <a:ext cx="7950803" cy="6983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stack</a:t>
            </a:r>
            <a:r>
              <a:rPr lang="ko-KR" altLang="en-US" sz="4000"/>
              <a:t>의 예시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33458" y="1510353"/>
          <a:ext cx="11718607" cy="463439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859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8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46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선언 및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참조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5929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stack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&lt;</a:t>
                      </a: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&gt; s;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8F08E1"/>
                          </a:solidFill>
                        </a:rPr>
                        <a:t>for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int 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i = 0; i &lt; 10; i++)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	s.push(i);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8F08E1"/>
                          </a:solidFill>
                        </a:rPr>
                        <a:t>while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 (!s.empty())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	cout &lt;&lt; s.top();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	s.pop();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3458" y="404622"/>
            <a:ext cx="7950803" cy="6983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stack</a:t>
            </a:r>
            <a:r>
              <a:rPr lang="ko-KR" altLang="en-US" sz="4000"/>
              <a:t>의 </a:t>
            </a:r>
            <a:r>
              <a:rPr lang="en-US" altLang="ko-KR" sz="4000"/>
              <a:t>sample code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37172" y="1483237"/>
          <a:ext cx="11719560" cy="513358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859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04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3545">
                <a:tc rowSpan="3"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808080"/>
                          </a:solidFill>
                        </a:rPr>
                        <a:t>#include</a:t>
                      </a:r>
                      <a:r>
                        <a:rPr lang="en-US" altLang="ko-KR" sz="1300" spc="0">
                          <a:solidFill>
                            <a:srgbClr val="A31515"/>
                          </a:solidFill>
                        </a:rPr>
                        <a:t>&lt;stack&gt;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808080"/>
                          </a:solidFill>
                        </a:rPr>
                        <a:t>#include</a:t>
                      </a:r>
                      <a:r>
                        <a:rPr lang="en-US" altLang="ko-KR" sz="1300" spc="0">
                          <a:solidFill>
                            <a:srgbClr val="A31515"/>
                          </a:solidFill>
                        </a:rPr>
                        <a:t>&lt;iostream&gt;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using namespace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std;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main()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stack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과 변수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N 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생성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2B91D9"/>
                          </a:solidFill>
                        </a:rPr>
                        <a:t>	stack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&lt;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&gt; s; 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N;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N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과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N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개의 정수를 입력받아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stack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에 순서대로 저장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cin &gt;&gt; N;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while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(N--){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temp; 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cin &gt;&gt; temp;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s.push(temp);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}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stack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에 넣은 모든 정수를 역순으로 꺼내며 출력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while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(!s.empty()){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cout &lt;&lt; s.top() &lt;&lt; 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"\n"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s.pop();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}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5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1 2 3 4 5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048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rgbClr val="FFFFFF"/>
                          </a:solidFill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851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5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4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3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2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27861" y="1312772"/>
          <a:ext cx="11719560" cy="104030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278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1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29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명령어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역할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queue&lt;datatype&gt; q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q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라는 이름의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queue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 생성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3458" y="404622"/>
            <a:ext cx="5472684" cy="70065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queue</a:t>
            </a:r>
            <a:r>
              <a:rPr lang="ko-KR" altLang="en-US" sz="4000"/>
              <a:t>의 생성 방법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48369" y="907700"/>
            <a:ext cx="2904648" cy="3953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/>
              <a:t>#include&lt;queue&gt; </a:t>
            </a:r>
            <a:r>
              <a:rPr lang="ko-KR" altLang="en-US" sz="2000"/>
              <a:t>필요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862" y="2550660"/>
            <a:ext cx="5472684" cy="70065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queue</a:t>
            </a:r>
            <a:r>
              <a:rPr lang="ko-KR" altLang="en-US" sz="4000"/>
              <a:t>의 명령어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27791" y="3306063"/>
          <a:ext cx="11725225" cy="330811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278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6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0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629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명령어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역할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시간복잡도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q.push(data)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queue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의 맨 뒤에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를 추가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O(1)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q.front()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queue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의 맨 앞에 있는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를 반환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삭제하진 않음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O(1)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q.pop()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queue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의 맨 앞에 있는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를 삭제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O(1)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78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q.empty()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queue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가 비워졌는지 여부 반환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O(1)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q.size()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queue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가 갖는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의 개수를 반환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O(1)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184261" y="2900990"/>
            <a:ext cx="3768757" cy="39275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/>
              <a:t>queue&lt;datatype&gt; q;</a:t>
            </a:r>
            <a:r>
              <a:rPr lang="ko-KR" altLang="en-US" sz="2000"/>
              <a:t> 로 선언시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3458" y="404622"/>
            <a:ext cx="7950803" cy="6983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queue</a:t>
            </a:r>
            <a:r>
              <a:rPr lang="ko-KR" altLang="en-US" sz="4000"/>
              <a:t>의 예시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33458" y="1510353"/>
          <a:ext cx="11718607" cy="463439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859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8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46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선언 및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참조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5929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queue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&lt;</a:t>
                      </a: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&gt; q;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8F08E1"/>
                          </a:solidFill>
                        </a:rPr>
                        <a:t>for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int 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i = 0; i &lt; 10; i++)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	q.push(i);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8F08E1"/>
                          </a:solidFill>
                        </a:rPr>
                        <a:t>while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 (!q.empty())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	cout &lt;&lt; s.front();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	s.pop();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3458" y="404622"/>
            <a:ext cx="7950803" cy="6983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queue</a:t>
            </a:r>
            <a:r>
              <a:rPr lang="ko-KR" altLang="en-US" sz="4000"/>
              <a:t>의 </a:t>
            </a:r>
            <a:r>
              <a:rPr lang="en-US" altLang="ko-KR" sz="4000"/>
              <a:t>sample code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37172" y="1483237"/>
          <a:ext cx="11719560" cy="513358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859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04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3545">
                <a:tc rowSpan="3"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808080"/>
                          </a:solidFill>
                        </a:rPr>
                        <a:t>#include</a:t>
                      </a:r>
                      <a:r>
                        <a:rPr lang="en-US" altLang="ko-KR" sz="1300" spc="0">
                          <a:solidFill>
                            <a:srgbClr val="A31515"/>
                          </a:solidFill>
                        </a:rPr>
                        <a:t>&lt;queue&gt;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808080"/>
                          </a:solidFill>
                        </a:rPr>
                        <a:t>#include</a:t>
                      </a:r>
                      <a:r>
                        <a:rPr lang="en-US" altLang="ko-KR" sz="1300" spc="0">
                          <a:solidFill>
                            <a:srgbClr val="A31515"/>
                          </a:solidFill>
                        </a:rPr>
                        <a:t>&lt;iostream&gt;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using namespace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std;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main()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queue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과 변수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N 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생성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2B91D9"/>
                          </a:solidFill>
                        </a:rPr>
                        <a:t>	queue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&lt;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&gt; q; 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N;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N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과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N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개의 정수를 입력받아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 queue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에 순서대로 저장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cin &gt;&gt; N;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while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(N--){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temp; 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cin &gt;&gt; temp;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q.push(temp);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}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queue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에 넣은 모든 정수를 넣은 순서대로 꺼내며 출력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while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(!s.empty()){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cout &lt;&lt; q.top() &lt;&lt; 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"\n"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q.pop();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}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5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1 2 3 4 5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048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rgbClr val="FFFFFF"/>
                          </a:solidFill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851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1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2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3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4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33458" y="1510353"/>
          <a:ext cx="11709749" cy="196457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278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1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29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명령어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역할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priority_queue&lt;datatype&gt; pq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pq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라는 이름의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priority_queue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 생성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Max-Heap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 구조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우선순위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operator&lt;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priority_queue&lt;datatype, vector&lt;datatype&gt;, greater&lt;datatype&gt;&gt; pq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pq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라는 이름의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priority_queue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 생성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Min-Heap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 구조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우선순위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: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operator&gt;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3458" y="404622"/>
            <a:ext cx="8454866" cy="6983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priority_queue</a:t>
            </a:r>
            <a:r>
              <a:rPr lang="ko-KR" altLang="en-US" sz="4000"/>
              <a:t>의 생성 방법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05042" y="1115191"/>
            <a:ext cx="2838165" cy="39516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/>
              <a:t>#include&lt;queue&gt; </a:t>
            </a:r>
            <a:r>
              <a:rPr lang="ko-KR" altLang="en-US" sz="2000"/>
              <a:t>필요</a:t>
            </a:r>
          </a:p>
        </p:txBody>
      </p:sp>
      <p:sp>
        <p:nvSpPr>
          <p:cNvPr id="10" name="타원 9"/>
          <p:cNvSpPr/>
          <p:nvPr/>
        </p:nvSpPr>
        <p:spPr>
          <a:xfrm>
            <a:off x="5627941" y="3681032"/>
            <a:ext cx="936117" cy="936117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1" name="타원 10"/>
          <p:cNvSpPr/>
          <p:nvPr/>
        </p:nvSpPr>
        <p:spPr>
          <a:xfrm>
            <a:off x="4295775" y="4617149"/>
            <a:ext cx="936117" cy="936117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2" name="타원 11"/>
          <p:cNvSpPr/>
          <p:nvPr/>
        </p:nvSpPr>
        <p:spPr>
          <a:xfrm>
            <a:off x="7032117" y="4617149"/>
            <a:ext cx="936117" cy="936117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3" name="타원 12"/>
          <p:cNvSpPr/>
          <p:nvPr/>
        </p:nvSpPr>
        <p:spPr>
          <a:xfrm>
            <a:off x="2999613" y="5769293"/>
            <a:ext cx="936117" cy="936117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" name="타원 13"/>
          <p:cNvSpPr/>
          <p:nvPr/>
        </p:nvSpPr>
        <p:spPr>
          <a:xfrm>
            <a:off x="5627941" y="5769293"/>
            <a:ext cx="936117" cy="936117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15" name="직선 연결선 14"/>
          <p:cNvCxnSpPr>
            <a:stCxn id="10" idx="3"/>
            <a:endCxn id="11" idx="7"/>
          </p:cNvCxnSpPr>
          <p:nvPr/>
        </p:nvCxnSpPr>
        <p:spPr>
          <a:xfrm rot="10800000" flipV="1">
            <a:off x="5094801" y="4480058"/>
            <a:ext cx="670231" cy="274182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10" idx="5"/>
            <a:endCxn id="12" idx="1"/>
          </p:cNvCxnSpPr>
          <p:nvPr/>
        </p:nvCxnSpPr>
        <p:spPr>
          <a:xfrm>
            <a:off x="6426967" y="4480058"/>
            <a:ext cx="742240" cy="274182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1" idx="3"/>
            <a:endCxn id="13" idx="7"/>
          </p:cNvCxnSpPr>
          <p:nvPr/>
        </p:nvCxnSpPr>
        <p:spPr>
          <a:xfrm rot="10800000" flipV="1">
            <a:off x="3798639" y="5416175"/>
            <a:ext cx="634227" cy="490209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5"/>
            <a:endCxn id="14" idx="1"/>
          </p:cNvCxnSpPr>
          <p:nvPr/>
        </p:nvCxnSpPr>
        <p:spPr>
          <a:xfrm>
            <a:off x="5094801" y="5416175"/>
            <a:ext cx="670231" cy="490209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3458" y="404622"/>
            <a:ext cx="7950803" cy="6983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pair</a:t>
            </a:r>
            <a:r>
              <a:rPr lang="ko-KR" altLang="en-US" sz="4000"/>
              <a:t>의 </a:t>
            </a:r>
            <a:r>
              <a:rPr lang="en-US" altLang="ko-KR" sz="4000"/>
              <a:t>sample code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37172" y="1483237"/>
          <a:ext cx="11719560" cy="52120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859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04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3545">
                <a:tc rowSpan="3"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808080"/>
                          </a:solidFill>
                        </a:rPr>
                        <a:t>#include</a:t>
                      </a:r>
                      <a:r>
                        <a:rPr lang="en-US" altLang="ko-KR" sz="1300" spc="0">
                          <a:solidFill>
                            <a:srgbClr val="A31515"/>
                          </a:solidFill>
                        </a:rPr>
                        <a:t>&lt;utility&gt;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808080"/>
                          </a:solidFill>
                        </a:rPr>
                        <a:t>#include</a:t>
                      </a:r>
                      <a:r>
                        <a:rPr lang="en-US" altLang="ko-KR" sz="1300" spc="0">
                          <a:solidFill>
                            <a:srgbClr val="A31515"/>
                          </a:solidFill>
                        </a:rPr>
                        <a:t>&lt;iostream&gt;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using namespace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std;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main()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2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개의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pair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생성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2B91D9"/>
                          </a:solidFill>
                        </a:rPr>
                        <a:t>	pair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&lt;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int,</a:t>
                      </a:r>
                      <a:r>
                        <a:rPr lang="ko-KR" altLang="en-US" sz="1300" spc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&gt; p1;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2B91D9"/>
                          </a:solidFill>
                        </a:rPr>
                        <a:t>	pair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&lt;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int,</a:t>
                      </a:r>
                      <a:r>
                        <a:rPr lang="ko-KR" altLang="en-US" sz="1300" spc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&gt; p1;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</a:t>
                      </a:r>
                      <a:r>
                        <a:rPr lang="ko-KR" altLang="ko-KR" sz="1300" spc="0">
                          <a:solidFill>
                            <a:srgbClr val="008000"/>
                          </a:solidFill>
                        </a:rPr>
                        <a:t>p1입력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cin &gt;&gt; p1.first &gt;&gt; p1.second;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vector의 제일 마지막 값을 삭제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a, b;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cin &gt;&gt; a &gt;&gt; b;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p2 = {a, b};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vector의 모든 값을 출력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if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(p1 &lt; p2)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cout &lt;&lt; p1.first &lt;&lt;</a:t>
                      </a:r>
                      <a:r>
                        <a:rPr lang="ko-KR" altLang="en-US" sz="1300" spc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</a:t>
                      </a:r>
                      <a:r>
                        <a:rPr lang="ko-KR" altLang="en-US" sz="1300" spc="0">
                          <a:solidFill>
                            <a:srgbClr val="A31552"/>
                          </a:solidFill>
                        </a:rPr>
                        <a:t> 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,</a:t>
                      </a:r>
                      <a:r>
                        <a:rPr lang="ko-KR" altLang="en-US" sz="1300" spc="0">
                          <a:solidFill>
                            <a:srgbClr val="A31552"/>
                          </a:solidFill>
                        </a:rPr>
                        <a:t> 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&lt;&lt; p1.second;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else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cout &lt;&lt; p2.first &lt;&lt;</a:t>
                      </a:r>
                      <a:r>
                        <a:rPr lang="ko-KR" altLang="en-US" sz="1300" spc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</a:t>
                      </a:r>
                      <a:r>
                        <a:rPr lang="ko-KR" altLang="en-US" sz="1300" spc="0">
                          <a:solidFill>
                            <a:srgbClr val="A31552"/>
                          </a:solidFill>
                        </a:rPr>
                        <a:t> 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,</a:t>
                      </a:r>
                      <a:r>
                        <a:rPr lang="ko-KR" altLang="en-US" sz="1300" spc="0">
                          <a:solidFill>
                            <a:srgbClr val="A31552"/>
                          </a:solidFill>
                        </a:rPr>
                        <a:t> 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&lt;&lt; p2.second;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5</a:t>
                      </a:r>
                      <a:r>
                        <a:rPr lang="ko-KR" altLang="en-US" sz="1700" spc="0">
                          <a:solidFill>
                            <a:srgbClr val="4D906A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4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5</a:t>
                      </a:r>
                      <a:r>
                        <a:rPr lang="ko-KR" altLang="en-US" sz="1700" spc="0">
                          <a:solidFill>
                            <a:srgbClr val="4D906A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048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rgbClr val="FFFFFF"/>
                          </a:solidFill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851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5,2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3458" y="404622"/>
            <a:ext cx="6078569" cy="6983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priority_queue</a:t>
            </a:r>
            <a:r>
              <a:rPr lang="ko-KR" altLang="en-US" sz="4000"/>
              <a:t>의 명령어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33458" y="1510353"/>
          <a:ext cx="11723621" cy="347489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278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4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0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629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명령어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역할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시간복잡도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pq.push(data)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priority_queue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에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를 추가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삽입 과정에서 우선순위에 맞게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관리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O(logN)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pq.top()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priority_queue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에서 우선순위가 가장 높은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를 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반환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삭제하진 않음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O(1)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pq.pop()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priority_queue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에서 우선순위가 가장 높은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를 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삭제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O(logN)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78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pq.empty()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priority_queue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가 비워졌는지 여부 반환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O(1)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pq.size()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priority_queue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가 갖는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의 개수를 반환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O(1)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032116" y="1105281"/>
            <a:ext cx="4924964" cy="3882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/>
              <a:t>priority_queue&lt;datatype&gt; pq;</a:t>
            </a:r>
            <a:r>
              <a:rPr lang="ko-KR" altLang="en-US" sz="2000"/>
              <a:t> 로 선언시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3458" y="404622"/>
            <a:ext cx="7950803" cy="6983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priority_queue</a:t>
            </a:r>
            <a:r>
              <a:rPr lang="ko-KR" altLang="en-US" sz="4000"/>
              <a:t>의 구조체 사용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33458" y="1510353"/>
          <a:ext cx="11717655" cy="449915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717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43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1580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struct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rgbClr val="14906A"/>
                          </a:solidFill>
                        </a:rPr>
                        <a:t>구조체이름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 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	datatype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dataname1;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	datatype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dataname2;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	....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};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struct </a:t>
                      </a:r>
                      <a:r>
                        <a:rPr lang="en-US" altLang="ko-KR" sz="1700" spc="0">
                          <a:solidFill>
                            <a:srgbClr val="14906A"/>
                          </a:solidFill>
                        </a:rPr>
                        <a:t>비교구조이름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	bool </a:t>
                      </a:r>
                      <a:r>
                        <a:rPr lang="en-US" altLang="ko-KR" sz="1700" spc="0">
                          <a:solidFill>
                            <a:srgbClr val="14906A"/>
                          </a:solidFill>
                        </a:rPr>
                        <a:t>operator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()(</a:t>
                      </a:r>
                      <a:r>
                        <a:rPr lang="en-US" altLang="ko-KR" sz="1700" spc="0">
                          <a:solidFill>
                            <a:srgbClr val="14906A"/>
                          </a:solidFill>
                        </a:rPr>
                        <a:t>구조체이름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left, </a:t>
                      </a:r>
                      <a:r>
                        <a:rPr lang="en-US" altLang="ko-KR" sz="1700" spc="0">
                          <a:solidFill>
                            <a:srgbClr val="14906A"/>
                          </a:solidFill>
                        </a:rPr>
                        <a:t>구조체이름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right) 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		비교 우선 순위 작성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		반환 값이 </a:t>
                      </a: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true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 : right를 먼저 꺼내는 구조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		반환 값이 </a:t>
                      </a: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false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 : left를 먼저 꺼내는 구조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	}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};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 main()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	</a:t>
                      </a:r>
                      <a:r>
                        <a:rPr lang="en-US" altLang="ko-KR" sz="1700" spc="0">
                          <a:solidFill>
                            <a:srgbClr val="14906A"/>
                          </a:solidFill>
                        </a:rPr>
                        <a:t>priority_queue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&lt;</a:t>
                      </a:r>
                      <a:r>
                        <a:rPr lang="en-US" altLang="ko-KR" sz="1700" spc="0">
                          <a:solidFill>
                            <a:srgbClr val="14906A"/>
                          </a:solidFill>
                        </a:rPr>
                        <a:t>구조체이름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-US" altLang="ko-KR" sz="1700" spc="0">
                          <a:solidFill>
                            <a:srgbClr val="14906A"/>
                          </a:solidFill>
                        </a:rPr>
                        <a:t>vector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&lt;</a:t>
                      </a:r>
                      <a:r>
                        <a:rPr lang="en-US" altLang="ko-KR" sz="1700" spc="0">
                          <a:solidFill>
                            <a:srgbClr val="14906A"/>
                          </a:solidFill>
                        </a:rPr>
                        <a:t>구조체이름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&gt;, </a:t>
                      </a:r>
                      <a:r>
                        <a:rPr lang="en-US" altLang="ko-KR" sz="1700" spc="0">
                          <a:solidFill>
                            <a:srgbClr val="14906A"/>
                          </a:solidFill>
                        </a:rPr>
                        <a:t>비교구조이름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&gt; pq;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3458" y="404622"/>
            <a:ext cx="7950803" cy="6983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priority_queue</a:t>
            </a:r>
            <a:r>
              <a:rPr lang="ko-KR" altLang="en-US" sz="4000"/>
              <a:t>의 예시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33458" y="1510353"/>
          <a:ext cx="11718607" cy="463439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859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8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46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선언 및 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참조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5929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priority_queue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&lt;</a:t>
                      </a: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&gt; pq;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pq.push(3);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pq.push(1);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pq.push(7);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pq.push(6);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8F08E1"/>
                          </a:solidFill>
                        </a:rPr>
                        <a:t>while</a:t>
                      </a: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 (!pq.empty())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	cout &lt;&lt; pq.top();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	pq.pop();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00"/>
                          </a:solidFill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3458" y="404622"/>
            <a:ext cx="7950803" cy="6983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priority_queue</a:t>
            </a:r>
            <a:r>
              <a:rPr lang="ko-KR" altLang="en-US" sz="4000"/>
              <a:t>의 </a:t>
            </a:r>
            <a:r>
              <a:rPr lang="en-US" altLang="ko-KR" sz="4000"/>
              <a:t>sample code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37172" y="1483237"/>
          <a:ext cx="11719560" cy="513358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859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04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3545">
                <a:tc rowSpan="3"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808080"/>
                          </a:solidFill>
                        </a:rPr>
                        <a:t>#include</a:t>
                      </a:r>
                      <a:r>
                        <a:rPr lang="en-US" altLang="ko-KR" sz="1300" spc="0">
                          <a:solidFill>
                            <a:srgbClr val="A31515"/>
                          </a:solidFill>
                        </a:rPr>
                        <a:t>&lt;queue&gt;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808080"/>
                          </a:solidFill>
                        </a:rPr>
                        <a:t>#include</a:t>
                      </a:r>
                      <a:r>
                        <a:rPr lang="en-US" altLang="ko-KR" sz="1300" spc="0">
                          <a:solidFill>
                            <a:srgbClr val="A31515"/>
                          </a:solidFill>
                        </a:rPr>
                        <a:t>&lt;iostream&gt;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using namespace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std;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main()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stack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과 변수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N 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생성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2B91D9"/>
                          </a:solidFill>
                        </a:rPr>
                        <a:t>	priority_queue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&lt;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&gt; pq; 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N;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N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개의 정수를 입력받아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priority_queue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에 저장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cin &gt;&gt; N;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while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(N--){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temp; 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cin &gt;&gt; temp;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pq.push(temp);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}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priority_queue 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넣은 모든 정수를 큰 수부터 꺼내며 출력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while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(!pq.empty()){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cout &lt;&lt; pq.top() &lt;&lt; 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"\n"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pq.pop();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}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5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1</a:t>
                      </a:r>
                      <a:r>
                        <a:rPr lang="ko-KR" altLang="en-US" sz="1700" spc="0">
                          <a:solidFill>
                            <a:srgbClr val="4D906A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5</a:t>
                      </a:r>
                      <a:r>
                        <a:rPr lang="ko-KR" altLang="en-US" sz="1700" spc="0">
                          <a:solidFill>
                            <a:srgbClr val="4D906A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3</a:t>
                      </a:r>
                      <a:r>
                        <a:rPr lang="ko-KR" altLang="en-US" sz="1700" spc="0">
                          <a:solidFill>
                            <a:srgbClr val="4D906A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2</a:t>
                      </a:r>
                      <a:r>
                        <a:rPr lang="ko-KR" altLang="en-US" sz="1700" spc="0">
                          <a:solidFill>
                            <a:srgbClr val="4D906A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048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rgbClr val="FFFFFF"/>
                          </a:solidFill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851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5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4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3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2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3458" y="404622"/>
            <a:ext cx="11723274" cy="6983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priority_queue</a:t>
            </a:r>
            <a:r>
              <a:rPr lang="ko-KR" altLang="en-US" sz="4000"/>
              <a:t>의 구조체 사용 </a:t>
            </a:r>
            <a:r>
              <a:rPr lang="en-US" altLang="ko-KR" sz="4000"/>
              <a:t>sample code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37172" y="1483237"/>
          <a:ext cx="11719560" cy="513748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859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10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737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808080"/>
                          </a:solidFill>
                        </a:rPr>
                        <a:t>#include</a:t>
                      </a:r>
                      <a:r>
                        <a:rPr lang="en-US" altLang="ko-KR" sz="1300" spc="0">
                          <a:solidFill>
                            <a:srgbClr val="A31515"/>
                          </a:solidFill>
                        </a:rPr>
                        <a:t>&lt;queue&gt;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808080"/>
                          </a:solidFill>
                        </a:rPr>
                        <a:t>#include</a:t>
                      </a:r>
                      <a:r>
                        <a:rPr lang="en-US" altLang="ko-KR" sz="1300" spc="0">
                          <a:solidFill>
                            <a:srgbClr val="A31515"/>
                          </a:solidFill>
                        </a:rPr>
                        <a:t>&lt;string&gt;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808080"/>
                          </a:solidFill>
                        </a:rPr>
                        <a:t>#include</a:t>
                      </a:r>
                      <a:r>
                        <a:rPr lang="en-US" altLang="ko-KR" sz="1300" spc="0">
                          <a:solidFill>
                            <a:srgbClr val="A31515"/>
                          </a:solidFill>
                        </a:rPr>
                        <a:t>&lt;iostream&gt;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using namespace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std;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struct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Data{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id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2B91D9"/>
                          </a:solidFill>
                        </a:rPr>
                        <a:t>string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name;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};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struct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cmpData{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bool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operator()(</a:t>
                      </a:r>
                      <a:r>
                        <a:rPr lang="en-US" altLang="ko-KR" sz="1300" spc="0">
                          <a:solidFill>
                            <a:srgbClr val="2B91D9"/>
                          </a:solidFill>
                        </a:rPr>
                        <a:t>Data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left, </a:t>
                      </a:r>
                      <a:r>
                        <a:rPr lang="en-US" altLang="ko-KR" sz="1300" spc="0">
                          <a:solidFill>
                            <a:srgbClr val="2B91D9"/>
                          </a:solidFill>
                        </a:rPr>
                        <a:t>Data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right){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작은 쪽을 꺼내는 구조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if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(left.id &gt; right.id) 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return 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true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if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(left.id &lt; right.id) 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return 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false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일치할 경우 무조건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false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return 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false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}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};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main()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priority_queue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와 변수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N 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생성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2B91D9"/>
                          </a:solidFill>
                        </a:rPr>
                        <a:t>	priority_queue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&lt;</a:t>
                      </a:r>
                      <a:r>
                        <a:rPr lang="en-US" altLang="ko-KR" sz="1300" spc="0">
                          <a:solidFill>
                            <a:srgbClr val="2B91D9"/>
                          </a:solidFill>
                        </a:rPr>
                        <a:t>Data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altLang="ko-KR" sz="1300" spc="0">
                          <a:solidFill>
                            <a:srgbClr val="2B91D9"/>
                          </a:solidFill>
                        </a:rPr>
                        <a:t> vector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&lt;</a:t>
                      </a:r>
                      <a:r>
                        <a:rPr lang="en-US" altLang="ko-KR" sz="1300" spc="0">
                          <a:solidFill>
                            <a:srgbClr val="2B91D9"/>
                          </a:solidFill>
                        </a:rPr>
                        <a:t>Data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&gt;</a:t>
                      </a:r>
                      <a:r>
                        <a:rPr lang="en-US" altLang="ko-KR" sz="1300" spc="0">
                          <a:solidFill>
                            <a:srgbClr val="2B91D9"/>
                          </a:solidFill>
                        </a:rPr>
                        <a:t>, cmpData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&gt; pq; 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N;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N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개의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Data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를 입력받아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priority_queue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에 저장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cin &gt;&gt; N;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while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(N--){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id; </a:t>
                      </a:r>
                      <a:r>
                        <a:rPr lang="en-US" altLang="ko-KR" sz="1300" spc="0">
                          <a:solidFill>
                            <a:srgbClr val="2B91D9"/>
                          </a:solidFill>
                        </a:rPr>
                        <a:t>string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name; 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cin &gt;&gt; id &gt;&gt; name;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pq.push({id, name});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}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priority_queue 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넣은 모든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Data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를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id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가 작은 값부터 꺼내며 출력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while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(!pq.empty()){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cout&lt;&lt;pq.top().id&lt;&lt;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 : "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&lt;&lt;pq.top().name&lt;&lt;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"\n"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pq.pop();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}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3458" y="404622"/>
            <a:ext cx="11723274" cy="6983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priority_queue</a:t>
            </a:r>
            <a:r>
              <a:rPr lang="ko-KR" altLang="en-US" sz="4000"/>
              <a:t>의 구조체 사용 </a:t>
            </a:r>
            <a:r>
              <a:rPr lang="en-US" altLang="ko-KR" sz="4000"/>
              <a:t>sample code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37172" y="1483237"/>
          <a:ext cx="11719560" cy="513748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859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10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737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5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1234 abc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5460 def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7531 ghi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4321 jkl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2461 mno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1234 : abc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2461 : mno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4321 : jkl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5460 : def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7531 : ghi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6178740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/>
            </a:pPr>
            <a:r>
              <a:rPr lang="en-US" altLang="ko-KR"/>
              <a:t>Algorithm Library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3458" y="404622"/>
            <a:ext cx="7662767" cy="6983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algorithm library</a:t>
            </a:r>
            <a:endParaRPr lang="ko-KR" altLang="en-US" sz="4000"/>
          </a:p>
        </p:txBody>
      </p:sp>
      <p:sp>
        <p:nvSpPr>
          <p:cNvPr id="11" name="TextBox 10"/>
          <p:cNvSpPr txBox="1"/>
          <p:nvPr/>
        </p:nvSpPr>
        <p:spPr>
          <a:xfrm>
            <a:off x="8688324" y="1117096"/>
            <a:ext cx="3254883" cy="39547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/>
              <a:t>#include&lt;algorithm&gt; </a:t>
            </a:r>
            <a:r>
              <a:rPr lang="ko-KR" altLang="en-US" sz="2000"/>
              <a:t>필요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233458" y="1510353"/>
          <a:ext cx="11723621" cy="521606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278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4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0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629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명령어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역할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시간복잡도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count(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시작주소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끝주소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, value)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시작주소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~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 끝주소 사이에서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value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와 같은 값의 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개수를 반환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700" spc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find(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시작주소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 끝주소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value)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시작주소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~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 끝주소 사이에서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value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와 같은 값이 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처음 발견되는 위치 주소를 반환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700" spc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reverse(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시작주소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 끝주소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시작주소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~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 끝주소 사이의 값들을 역순으로 바꿈 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700" spc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78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sort(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시작주소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 끝주소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 비교 우선순위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시작주소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~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 끝주소 사이의 값들을 비교 우선순위대로 정렬함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비교 우선순위는 생략 가능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700" spc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unique(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시작주소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 끝주소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중복한 값들을 뒷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index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로 모으고 중복한 값들이 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시작되는 주소를 반환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정렬 후 사용을 권장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700" spc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min_element(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시작주소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 끝주소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시작주소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~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 끝주소 사이의 값들 중 가장 작은 값을 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갖는 주소 반환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700" spc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max_element(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시작주소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 끝주소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시작주소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~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 끝주소 사이의 값들 중 가장 큰 값을 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갖는 주소 반환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700" spc="0">
                        <a:solidFill>
                          <a:schemeClr val="dk1"/>
                        </a:solidFill>
                      </a:endParaRP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3458" y="404622"/>
            <a:ext cx="7950803" cy="6983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sort</a:t>
            </a:r>
            <a:r>
              <a:rPr lang="ko-KR" altLang="en-US" sz="4000"/>
              <a:t>의 구조체 사용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33458" y="1510353"/>
          <a:ext cx="11717655" cy="424007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717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43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ko-KR" altLang="en-US" sz="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1580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struct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rgbClr val="14906A"/>
                          </a:solidFill>
                        </a:rPr>
                        <a:t>구조체이름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 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	datatype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dataname1;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	datatype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dataname2;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	....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};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700" spc="0">
                        <a:solidFill>
                          <a:schemeClr val="dk1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bool </a:t>
                      </a:r>
                      <a:r>
                        <a:rPr lang="ko-KR" altLang="en-US" sz="1700" spc="0">
                          <a:solidFill>
                            <a:srgbClr val="14906A"/>
                          </a:solidFill>
                        </a:rPr>
                        <a:t>비교함수이름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-US" altLang="ko-KR" sz="1700" spc="0">
                          <a:solidFill>
                            <a:srgbClr val="14906A"/>
                          </a:solidFill>
                        </a:rPr>
                        <a:t>구조체이름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left, </a:t>
                      </a:r>
                      <a:r>
                        <a:rPr lang="en-US" altLang="ko-KR" sz="1700" spc="0">
                          <a:solidFill>
                            <a:srgbClr val="14906A"/>
                          </a:solidFill>
                        </a:rPr>
                        <a:t>구조체이름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right) 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	비교 우선 순위 작성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	left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와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right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의 위치가 올바르면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true, 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올바르지 않다면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false, 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완벽하게 일치하면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false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}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700" spc="0">
                        <a:solidFill>
                          <a:schemeClr val="dk1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 main()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	</a:t>
                      </a:r>
                      <a:r>
                        <a:rPr lang="en-US" altLang="ko-KR" sz="1700" spc="0">
                          <a:solidFill>
                            <a:srgbClr val="14906A"/>
                          </a:solidFill>
                        </a:rPr>
                        <a:t>sort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시작 주소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 끝 주소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1700" spc="0">
                          <a:solidFill>
                            <a:srgbClr val="14906A"/>
                          </a:solidFill>
                        </a:rPr>
                        <a:t>비교함수이름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);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3458" y="404622"/>
            <a:ext cx="7950803" cy="6983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algorithm library</a:t>
            </a:r>
            <a:r>
              <a:rPr lang="ko-KR" altLang="en-US" sz="4000"/>
              <a:t>의 </a:t>
            </a:r>
            <a:r>
              <a:rPr lang="en-US" altLang="ko-KR" sz="4000"/>
              <a:t>sample code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37172" y="1483237"/>
          <a:ext cx="11719560" cy="5133581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859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04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3545">
                <a:tc rowSpan="3"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808080"/>
                          </a:solidFill>
                        </a:rPr>
                        <a:t>#include</a:t>
                      </a:r>
                      <a:r>
                        <a:rPr lang="en-US" altLang="ko-KR" sz="1300" spc="0">
                          <a:solidFill>
                            <a:srgbClr val="A31515"/>
                          </a:solidFill>
                        </a:rPr>
                        <a:t>&lt;algorithm&gt;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808080"/>
                          </a:solidFill>
                        </a:rPr>
                        <a:t>#include</a:t>
                      </a:r>
                      <a:r>
                        <a:rPr lang="en-US" altLang="ko-KR" sz="1300" spc="0">
                          <a:solidFill>
                            <a:srgbClr val="A31515"/>
                          </a:solidFill>
                        </a:rPr>
                        <a:t>&lt;iostream&gt;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using namespace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std;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main()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10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 크기의 배열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 arr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과 변수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N 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생성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arr[10]; 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N;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N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을 입력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cin &gt;&gt; N;</a:t>
                      </a:r>
                      <a:endParaRPr lang="ko-KR" altLang="en-US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N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개의 정수를 입력받아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arr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에 순서대로 저장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for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i = 0; i &lt; N; i++){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num; cin &gt;&gt; num; arr[i] = num;</a:t>
                      </a:r>
                      <a:r>
                        <a:rPr lang="en-US" altLang="ko-KR" sz="1300" spc="0">
                          <a:solidFill>
                            <a:srgbClr val="488074"/>
                          </a:solidFill>
                        </a:rPr>
                        <a:t> 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}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arr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에 있는 값들 중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5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인 값의 개수를 출력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cout &lt;&lt; 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"count(5) : "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&lt;&lt; count(arr, arr + 10, 5) &lt;&lt; 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"\n";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arr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에 있는 값들 중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5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가 처음 나오는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index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를 출력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cout &lt;&lt; 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"find_index(5) : "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&lt;&lt; find(arr, arr + 10, 5) - 	arr &lt;&lt; 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"\n";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arr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의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2~6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번째 값들을 역순으로 뒤집어 출력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reverse(arr + 2, arr + 7) 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for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i = 0; i &lt; N; i++) cout &lt;&lt; arr[i] &lt;&lt; 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 "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10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1</a:t>
                      </a:r>
                      <a:r>
                        <a:rPr lang="ko-KR" altLang="en-US" sz="1700" spc="0">
                          <a:solidFill>
                            <a:srgbClr val="4D906A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5</a:t>
                      </a:r>
                      <a:r>
                        <a:rPr lang="ko-KR" altLang="en-US" sz="1700" spc="0">
                          <a:solidFill>
                            <a:srgbClr val="4D906A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2</a:t>
                      </a:r>
                      <a:r>
                        <a:rPr lang="ko-KR" altLang="en-US" sz="1700" spc="0">
                          <a:solidFill>
                            <a:srgbClr val="4D906A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6</a:t>
                      </a:r>
                      <a:r>
                        <a:rPr lang="ko-KR" altLang="en-US" sz="1700" spc="0">
                          <a:solidFill>
                            <a:srgbClr val="4D906A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7</a:t>
                      </a:r>
                      <a:r>
                        <a:rPr lang="ko-KR" altLang="en-US" sz="1700" spc="0">
                          <a:solidFill>
                            <a:srgbClr val="4D906A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5</a:t>
                      </a:r>
                      <a:r>
                        <a:rPr lang="ko-KR" altLang="en-US" sz="1700" spc="0">
                          <a:solidFill>
                            <a:srgbClr val="4D906A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3</a:t>
                      </a:r>
                      <a:r>
                        <a:rPr lang="ko-KR" altLang="en-US" sz="1700" spc="0">
                          <a:solidFill>
                            <a:srgbClr val="4D906A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6</a:t>
                      </a:r>
                      <a:r>
                        <a:rPr lang="ko-KR" altLang="en-US" sz="1700" spc="0">
                          <a:solidFill>
                            <a:srgbClr val="4D906A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1</a:t>
                      </a:r>
                      <a:r>
                        <a:rPr lang="ko-KR" altLang="en-US" sz="1700" spc="0">
                          <a:solidFill>
                            <a:srgbClr val="4D906A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048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rgbClr val="FFFFFF"/>
                          </a:solidFill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851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count(5) : 2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find_index(5) : 1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1 5 3 5 7 6 2 6 1 9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617874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Sequence Containers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3458" y="404622"/>
            <a:ext cx="7950803" cy="6983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algorithm library</a:t>
            </a:r>
            <a:r>
              <a:rPr lang="ko-KR" altLang="en-US" sz="4000"/>
              <a:t>의 </a:t>
            </a:r>
            <a:r>
              <a:rPr lang="en-US" altLang="ko-KR" sz="4000"/>
              <a:t>sample code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37172" y="1483237"/>
          <a:ext cx="11719560" cy="52120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859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04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3545">
                <a:tc rowSpan="3"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808080"/>
                          </a:solidFill>
                        </a:rPr>
                        <a:t>#include</a:t>
                      </a:r>
                      <a:r>
                        <a:rPr lang="en-US" altLang="ko-KR" sz="1300" spc="0">
                          <a:solidFill>
                            <a:srgbClr val="A31515"/>
                          </a:solidFill>
                        </a:rPr>
                        <a:t>&lt;vector&gt;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808080"/>
                          </a:solidFill>
                        </a:rPr>
                        <a:t>#include</a:t>
                      </a:r>
                      <a:r>
                        <a:rPr lang="en-US" altLang="ko-KR" sz="1300" spc="0">
                          <a:solidFill>
                            <a:srgbClr val="A31515"/>
                          </a:solidFill>
                        </a:rPr>
                        <a:t>&lt;algorithm&gt;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808080"/>
                          </a:solidFill>
                        </a:rPr>
                        <a:t>#include</a:t>
                      </a:r>
                      <a:r>
                        <a:rPr lang="en-US" altLang="ko-KR" sz="1300" spc="0">
                          <a:solidFill>
                            <a:srgbClr val="A31515"/>
                          </a:solidFill>
                        </a:rPr>
                        <a:t>&lt;iostream&gt;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using namespace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std;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main()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vector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와 변수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N 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생성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2B91D9"/>
                          </a:solidFill>
                        </a:rPr>
                        <a:t>vector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&lt;</a:t>
                      </a:r>
                      <a:r>
                        <a:rPr lang="en-US" altLang="ko-KR" sz="1300" spc="0">
                          <a:solidFill>
                            <a:srgbClr val="2B91D9"/>
                          </a:solidFill>
                        </a:rPr>
                        <a:t>int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&gt; v; 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N;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N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을 입력받아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N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 크기의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vector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생성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cin &gt;&gt; N;</a:t>
                      </a:r>
                      <a:r>
                        <a:rPr lang="ko-KR" altLang="en-US" sz="1300" spc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v = </a:t>
                      </a:r>
                      <a:r>
                        <a:rPr lang="en-US" altLang="ko-KR" sz="1300" spc="0">
                          <a:solidFill>
                            <a:srgbClr val="2B91D9"/>
                          </a:solidFill>
                        </a:rPr>
                        <a:t>vector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&lt;</a:t>
                      </a:r>
                      <a:r>
                        <a:rPr lang="en-US" altLang="ko-KR" sz="1300" spc="0">
                          <a:solidFill>
                            <a:srgbClr val="2B91D9"/>
                          </a:solidFill>
                        </a:rPr>
                        <a:t>int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&gt; (N);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N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개의 정수를 입력받아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vector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에 순서대로 저장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for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i = 0; i &lt; N; i++){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num; cin &gt;&gt; num; v[i] = num;</a:t>
                      </a:r>
                      <a:r>
                        <a:rPr lang="en-US" altLang="ko-KR" sz="1300" spc="0">
                          <a:solidFill>
                            <a:srgbClr val="488074"/>
                          </a:solidFill>
                        </a:rPr>
                        <a:t> 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}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vector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에 있는 값들 중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5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인 값의 개수를 출력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cout &lt;&lt; 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"count(5) : "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&lt;&lt; count(v.begin(), v.end(), 5) &lt;&lt; 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"\n";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vector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에 있는 값들 중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5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가 처음 나오는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index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를 출력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cout &lt;&lt; 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"find_index(5) : "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&lt;&lt; find(v.begin(), v.end(), 5) - 	v.begin() &lt;&lt; 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"\n";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vector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를 역순으로 뒤집어 출력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reverse(v.begin(), v.end()) 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for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i = 0; i &lt; N; i++) cout &lt;&lt; v[i] &lt;&lt; 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 "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10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1</a:t>
                      </a:r>
                      <a:r>
                        <a:rPr lang="ko-KR" altLang="en-US" sz="1700" spc="0">
                          <a:solidFill>
                            <a:srgbClr val="4D906A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5</a:t>
                      </a:r>
                      <a:r>
                        <a:rPr lang="ko-KR" altLang="en-US" sz="1700" spc="0">
                          <a:solidFill>
                            <a:srgbClr val="4D906A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2</a:t>
                      </a:r>
                      <a:r>
                        <a:rPr lang="ko-KR" altLang="en-US" sz="1700" spc="0">
                          <a:solidFill>
                            <a:srgbClr val="4D906A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6</a:t>
                      </a:r>
                      <a:r>
                        <a:rPr lang="ko-KR" altLang="en-US" sz="1700" spc="0">
                          <a:solidFill>
                            <a:srgbClr val="4D906A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7</a:t>
                      </a:r>
                      <a:r>
                        <a:rPr lang="ko-KR" altLang="en-US" sz="1700" spc="0">
                          <a:solidFill>
                            <a:srgbClr val="4D906A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5</a:t>
                      </a:r>
                      <a:r>
                        <a:rPr lang="ko-KR" altLang="en-US" sz="1700" spc="0">
                          <a:solidFill>
                            <a:srgbClr val="4D906A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3</a:t>
                      </a:r>
                      <a:r>
                        <a:rPr lang="ko-KR" altLang="en-US" sz="1700" spc="0">
                          <a:solidFill>
                            <a:srgbClr val="4D906A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6</a:t>
                      </a:r>
                      <a:r>
                        <a:rPr lang="ko-KR" altLang="en-US" sz="1700" spc="0">
                          <a:solidFill>
                            <a:srgbClr val="4D906A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1</a:t>
                      </a:r>
                      <a:r>
                        <a:rPr lang="ko-KR" altLang="en-US" sz="1700" spc="0">
                          <a:solidFill>
                            <a:srgbClr val="4D906A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048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rgbClr val="FFFFFF"/>
                          </a:solidFill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851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count(5) : 2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find_index(5) : 1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9 1 6 3 5 7 6 2 5 1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3458" y="404622"/>
            <a:ext cx="7950803" cy="6983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algorithm library</a:t>
            </a:r>
            <a:r>
              <a:rPr lang="ko-KR" altLang="en-US" sz="4000"/>
              <a:t>의 </a:t>
            </a:r>
            <a:r>
              <a:rPr lang="en-US" altLang="ko-KR" sz="4000"/>
              <a:t>sample code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37172" y="1483237"/>
          <a:ext cx="11719560" cy="52120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859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04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3545">
                <a:tc rowSpan="3"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808080"/>
                          </a:solidFill>
                        </a:rPr>
                        <a:t>#include</a:t>
                      </a:r>
                      <a:r>
                        <a:rPr lang="en-US" altLang="ko-KR" sz="1300" spc="0">
                          <a:solidFill>
                            <a:srgbClr val="A31515"/>
                          </a:solidFill>
                        </a:rPr>
                        <a:t>&lt;vector&gt;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808080"/>
                          </a:solidFill>
                        </a:rPr>
                        <a:t>#include</a:t>
                      </a:r>
                      <a:r>
                        <a:rPr lang="en-US" altLang="ko-KR" sz="1300" spc="0">
                          <a:solidFill>
                            <a:srgbClr val="A31515"/>
                          </a:solidFill>
                        </a:rPr>
                        <a:t>&lt;algorithm&gt;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808080"/>
                          </a:solidFill>
                        </a:rPr>
                        <a:t>#include</a:t>
                      </a:r>
                      <a:r>
                        <a:rPr lang="en-US" altLang="ko-KR" sz="1300" spc="0">
                          <a:solidFill>
                            <a:srgbClr val="A31515"/>
                          </a:solidFill>
                        </a:rPr>
                        <a:t>&lt;iostream&gt;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using namespace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std;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main()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10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 크기의 배열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 arr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과 변수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N 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생성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arr[10]; 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N;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N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을 입력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cin &gt;&gt; N;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N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개의 정수를 입력받아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arr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에 순서대로 저장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for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i = 0; i &lt; N; i++){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num; cin &gt;&gt; num; arr[i] = num;</a:t>
                      </a:r>
                      <a:r>
                        <a:rPr lang="en-US" altLang="ko-KR" sz="1300" spc="0">
                          <a:solidFill>
                            <a:srgbClr val="488074"/>
                          </a:solidFill>
                        </a:rPr>
                        <a:t> 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}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vector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를 오름차순으로 정렬하여 출력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sort(arr, arr + N) 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for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i = 0; i &lt; N; i++) cout &lt;&lt; arr[i] &lt;&lt; 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 "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; cout &lt;&lt; 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 \n"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vector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에서 중복한 값들을 뒷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 index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로 모은 후 출력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auto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pos = unique(arr, arr + N) 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for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i = 0; i &lt; N; i++) cout &lt;&lt; arr[i] &lt;&lt; 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 "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; cout &lt;&lt; 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 \n"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vector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에서 중복한 값들을 제외하고 출력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for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i = 0; i &lt; pos - arr; i++) cout &lt;&lt; arr[i] &lt;&lt; 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 "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10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1</a:t>
                      </a:r>
                      <a:r>
                        <a:rPr lang="ko-KR" altLang="en-US" sz="1700" spc="0">
                          <a:solidFill>
                            <a:srgbClr val="4D906A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5</a:t>
                      </a:r>
                      <a:r>
                        <a:rPr lang="ko-KR" altLang="en-US" sz="1700" spc="0">
                          <a:solidFill>
                            <a:srgbClr val="4D906A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2</a:t>
                      </a:r>
                      <a:r>
                        <a:rPr lang="ko-KR" altLang="en-US" sz="1700" spc="0">
                          <a:solidFill>
                            <a:srgbClr val="4D906A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6</a:t>
                      </a:r>
                      <a:r>
                        <a:rPr lang="ko-KR" altLang="en-US" sz="1700" spc="0">
                          <a:solidFill>
                            <a:srgbClr val="4D906A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7</a:t>
                      </a:r>
                      <a:r>
                        <a:rPr lang="ko-KR" altLang="en-US" sz="1700" spc="0">
                          <a:solidFill>
                            <a:srgbClr val="4D906A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5</a:t>
                      </a:r>
                      <a:r>
                        <a:rPr lang="ko-KR" altLang="en-US" sz="1700" spc="0">
                          <a:solidFill>
                            <a:srgbClr val="4D906A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3</a:t>
                      </a:r>
                      <a:r>
                        <a:rPr lang="ko-KR" altLang="en-US" sz="1700" spc="0">
                          <a:solidFill>
                            <a:srgbClr val="4D906A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6</a:t>
                      </a:r>
                      <a:r>
                        <a:rPr lang="ko-KR" altLang="en-US" sz="1700" spc="0">
                          <a:solidFill>
                            <a:srgbClr val="4D906A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1</a:t>
                      </a:r>
                      <a:r>
                        <a:rPr lang="ko-KR" altLang="en-US" sz="1700" spc="0">
                          <a:solidFill>
                            <a:srgbClr val="4D906A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048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rgbClr val="FFFFFF"/>
                          </a:solidFill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851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1 1 2 3 5 5 6 6 7 9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1 2 3 5 6 7 9 6 7 9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1 2 3 5 6 7 9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3458" y="404622"/>
            <a:ext cx="7950803" cy="6983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algorithm library</a:t>
            </a:r>
            <a:r>
              <a:rPr lang="ko-KR" altLang="en-US" sz="4000"/>
              <a:t>의 </a:t>
            </a:r>
            <a:r>
              <a:rPr lang="en-US" altLang="ko-KR" sz="4000"/>
              <a:t>sample code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37172" y="1483237"/>
          <a:ext cx="11719560" cy="52120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859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04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3545">
                <a:tc rowSpan="3"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808080"/>
                          </a:solidFill>
                        </a:rPr>
                        <a:t>#include</a:t>
                      </a:r>
                      <a:r>
                        <a:rPr lang="en-US" altLang="ko-KR" sz="1300" spc="0">
                          <a:solidFill>
                            <a:srgbClr val="A31515"/>
                          </a:solidFill>
                        </a:rPr>
                        <a:t>&lt;vector&gt;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808080"/>
                          </a:solidFill>
                        </a:rPr>
                        <a:t>#include</a:t>
                      </a:r>
                      <a:r>
                        <a:rPr lang="en-US" altLang="ko-KR" sz="1300" spc="0">
                          <a:solidFill>
                            <a:srgbClr val="A31515"/>
                          </a:solidFill>
                        </a:rPr>
                        <a:t>&lt;algorithm&gt;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808080"/>
                          </a:solidFill>
                        </a:rPr>
                        <a:t>#include</a:t>
                      </a:r>
                      <a:r>
                        <a:rPr lang="en-US" altLang="ko-KR" sz="1300" spc="0">
                          <a:solidFill>
                            <a:srgbClr val="A31515"/>
                          </a:solidFill>
                        </a:rPr>
                        <a:t>&lt;iostream&gt;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using namespace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std;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main()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vector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와 변수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N 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생성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2B91D9"/>
                          </a:solidFill>
                        </a:rPr>
                        <a:t>vector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&lt;</a:t>
                      </a:r>
                      <a:r>
                        <a:rPr lang="en-US" altLang="ko-KR" sz="1300" spc="0">
                          <a:solidFill>
                            <a:srgbClr val="2B91D9"/>
                          </a:solidFill>
                        </a:rPr>
                        <a:t>int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&gt; v; 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N;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N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을 입력받아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N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 크기의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vector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생성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cin &gt;&gt; N;</a:t>
                      </a:r>
                      <a:r>
                        <a:rPr lang="ko-KR" altLang="en-US" sz="1300" spc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v = </a:t>
                      </a:r>
                      <a:r>
                        <a:rPr lang="en-US" altLang="ko-KR" sz="1300" spc="0">
                          <a:solidFill>
                            <a:srgbClr val="2B91D9"/>
                          </a:solidFill>
                        </a:rPr>
                        <a:t>vector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&lt;</a:t>
                      </a:r>
                      <a:r>
                        <a:rPr lang="en-US" altLang="ko-KR" sz="1300" spc="0">
                          <a:solidFill>
                            <a:srgbClr val="2B91D9"/>
                          </a:solidFill>
                        </a:rPr>
                        <a:t>int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&gt; (N);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N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개의 정수를 입력받아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vector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에 순서대로 저장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for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i = 0; i &lt; N; i++){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num; cin &gt;&gt; num; v[i] = num;</a:t>
                      </a:r>
                      <a:r>
                        <a:rPr lang="en-US" altLang="ko-KR" sz="1300" spc="0">
                          <a:solidFill>
                            <a:srgbClr val="488074"/>
                          </a:solidFill>
                        </a:rPr>
                        <a:t> 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}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vector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를 오름차순으로 정렬하여 출력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sort(v.begin(), v.end()) 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for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i = 0; i &lt; N; i++) cout &lt;&lt; v[i] &lt;&lt; 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 "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; cout &lt;&lt; 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 \n"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vector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에서 중복한 값들을 뒷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 index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로 모은 후 출력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auto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pos = unique(v.begin(), v.end()) 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for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i = 0; i &lt; N; i++) cout &lt;&lt; v[i] &lt;&lt; 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 "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; cout &lt;&lt; 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 \n"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vector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에서 중복한 값들을 제외하고 출력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for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auto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it = v.begin(); it != pos; it++) cout &lt;&lt; *it &lt;&lt; 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 "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10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1</a:t>
                      </a:r>
                      <a:r>
                        <a:rPr lang="ko-KR" altLang="en-US" sz="1700" spc="0">
                          <a:solidFill>
                            <a:srgbClr val="4D906A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5</a:t>
                      </a:r>
                      <a:r>
                        <a:rPr lang="ko-KR" altLang="en-US" sz="1700" spc="0">
                          <a:solidFill>
                            <a:srgbClr val="4D906A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2</a:t>
                      </a:r>
                      <a:r>
                        <a:rPr lang="ko-KR" altLang="en-US" sz="1700" spc="0">
                          <a:solidFill>
                            <a:srgbClr val="4D906A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6</a:t>
                      </a:r>
                      <a:r>
                        <a:rPr lang="ko-KR" altLang="en-US" sz="1700" spc="0">
                          <a:solidFill>
                            <a:srgbClr val="4D906A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7</a:t>
                      </a:r>
                      <a:r>
                        <a:rPr lang="ko-KR" altLang="en-US" sz="1700" spc="0">
                          <a:solidFill>
                            <a:srgbClr val="4D906A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5</a:t>
                      </a:r>
                      <a:r>
                        <a:rPr lang="ko-KR" altLang="en-US" sz="1700" spc="0">
                          <a:solidFill>
                            <a:srgbClr val="4D906A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3</a:t>
                      </a:r>
                      <a:r>
                        <a:rPr lang="ko-KR" altLang="en-US" sz="1700" spc="0">
                          <a:solidFill>
                            <a:srgbClr val="4D906A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6</a:t>
                      </a:r>
                      <a:r>
                        <a:rPr lang="ko-KR" altLang="en-US" sz="1700" spc="0">
                          <a:solidFill>
                            <a:srgbClr val="4D906A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1</a:t>
                      </a:r>
                      <a:r>
                        <a:rPr lang="ko-KR" altLang="en-US" sz="1700" spc="0">
                          <a:solidFill>
                            <a:srgbClr val="4D906A"/>
                          </a:solidFill>
                        </a:rPr>
                        <a:t> </a:t>
                      </a: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048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rgbClr val="FFFFFF"/>
                          </a:solidFill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8516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1 1 2 3 5 5 6 6 7 9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1 2 3 5 6 7 9 6 7 9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1 2 3 5 6 7 9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3458" y="404622"/>
            <a:ext cx="11723274" cy="6983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sort</a:t>
            </a:r>
            <a:r>
              <a:rPr lang="ko-KR" altLang="en-US" sz="4000"/>
              <a:t>의 구조체 사용 </a:t>
            </a:r>
            <a:r>
              <a:rPr lang="en-US" altLang="ko-KR" sz="4000"/>
              <a:t>sample code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37172" y="1483237"/>
          <a:ext cx="11719560" cy="513748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859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104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737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808080"/>
                          </a:solidFill>
                        </a:rPr>
                        <a:t>#include</a:t>
                      </a:r>
                      <a:r>
                        <a:rPr lang="en-US" altLang="ko-KR" sz="1300" spc="0">
                          <a:solidFill>
                            <a:srgbClr val="A31515"/>
                          </a:solidFill>
                        </a:rPr>
                        <a:t>&lt;algorithm&gt;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808080"/>
                          </a:solidFill>
                        </a:rPr>
                        <a:t>#include</a:t>
                      </a:r>
                      <a:r>
                        <a:rPr lang="en-US" altLang="ko-KR" sz="1300" spc="0">
                          <a:solidFill>
                            <a:srgbClr val="A31515"/>
                          </a:solidFill>
                        </a:rPr>
                        <a:t>&lt;string&gt;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808080"/>
                          </a:solidFill>
                        </a:rPr>
                        <a:t>#include</a:t>
                      </a:r>
                      <a:r>
                        <a:rPr lang="en-US" altLang="ko-KR" sz="1300" spc="0">
                          <a:solidFill>
                            <a:srgbClr val="A31515"/>
                          </a:solidFill>
                        </a:rPr>
                        <a:t>&lt;vector&gt;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808080"/>
                          </a:solidFill>
                        </a:rPr>
                        <a:t>#include</a:t>
                      </a:r>
                      <a:r>
                        <a:rPr lang="en-US" altLang="ko-KR" sz="1300" spc="0">
                          <a:solidFill>
                            <a:srgbClr val="A31515"/>
                          </a:solidFill>
                        </a:rPr>
                        <a:t>&lt;iostream&gt;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using namespace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std;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struct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Data{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id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2B91D9"/>
                          </a:solidFill>
                        </a:rPr>
                        <a:t>string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name;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};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ko-KR" altLang="en-US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bool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cmpData(</a:t>
                      </a:r>
                      <a:r>
                        <a:rPr lang="en-US" altLang="ko-KR" sz="1300" spc="0">
                          <a:solidFill>
                            <a:srgbClr val="2B91D9"/>
                          </a:solidFill>
                        </a:rPr>
                        <a:t>Data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left, </a:t>
                      </a:r>
                      <a:r>
                        <a:rPr lang="en-US" altLang="ko-KR" sz="1300" spc="0">
                          <a:solidFill>
                            <a:srgbClr val="2B91D9"/>
                          </a:solidFill>
                        </a:rPr>
                        <a:t>Data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right)</a:t>
                      </a:r>
                      <a:r>
                        <a:rPr lang="ko-KR" altLang="en-US" sz="1300" spc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1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순위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: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id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가 작은 쪽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if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(left.id &lt; right.id) 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return 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true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if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(left.id &gt; right.id) 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return 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false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2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순위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: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 이름의 사전순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if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(left.name &lt; right.name) 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return 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true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if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(left.name &gt; right.name) 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return 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false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일치할 경우 무조건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false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return 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false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}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main()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arr,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vector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와 변수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N 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생성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2B91D9"/>
                          </a:solidFill>
                        </a:rPr>
                        <a:t>	Data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arr[10]; </a:t>
                      </a:r>
                      <a:r>
                        <a:rPr lang="en-US" altLang="ko-KR" sz="1300" spc="0">
                          <a:solidFill>
                            <a:srgbClr val="2B91D9"/>
                          </a:solidFill>
                        </a:rPr>
                        <a:t>vector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&lt;</a:t>
                      </a:r>
                      <a:r>
                        <a:rPr lang="en-US" altLang="ko-KR" sz="1300" spc="0">
                          <a:solidFill>
                            <a:srgbClr val="2B91D9"/>
                          </a:solidFill>
                        </a:rPr>
                        <a:t>Data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&gt; v; i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nt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N;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N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개의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Data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를 입력받아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arr,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vector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에 각각 저장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cin &gt;&gt; N;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for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i = 0; i &lt; N; i++){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 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id; </a:t>
                      </a:r>
                      <a:r>
                        <a:rPr lang="en-US" altLang="ko-KR" sz="1300" spc="0">
                          <a:solidFill>
                            <a:srgbClr val="2B91D9"/>
                          </a:solidFill>
                        </a:rPr>
                        <a:t>string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name; 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cin &gt;&gt; id &gt;&gt; name;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arr[i] = {id, name};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v.push_back({id, name});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}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sort(arr, arr + N, </a:t>
                      </a:r>
                      <a:r>
                        <a:rPr lang="en-US" altLang="ko-KR" sz="1300" spc="0">
                          <a:solidFill>
                            <a:srgbClr val="2B91D9"/>
                          </a:solidFill>
                        </a:rPr>
                        <a:t>cmpData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);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sort(v.begin(), v.end(), </a:t>
                      </a:r>
                      <a:r>
                        <a:rPr lang="en-US" altLang="ko-KR" sz="1300" spc="0">
                          <a:solidFill>
                            <a:srgbClr val="2B91D9"/>
                          </a:solidFill>
                        </a:rPr>
                        <a:t>cmpData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);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// set 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넣은 모든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Data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를 </a:t>
                      </a:r>
                      <a:r>
                        <a:rPr lang="en-US" altLang="ko-KR" sz="1300" spc="0">
                          <a:solidFill>
                            <a:srgbClr val="008000"/>
                          </a:solidFill>
                        </a:rPr>
                        <a:t>id</a:t>
                      </a:r>
                      <a:r>
                        <a:rPr lang="ko-KR" altLang="en-US" sz="1300" spc="0">
                          <a:solidFill>
                            <a:srgbClr val="008000"/>
                          </a:solidFill>
                        </a:rPr>
                        <a:t>가 작은 값부터 꺼내며 출력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for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i = 0; i &lt; N; i++)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cout &lt;&lt; arr[i].id &lt;&lt; 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 : "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&lt;&lt; arr[i].name &lt;&lt; 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"\n"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cout &lt;&lt; 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"\n"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</a:t>
                      </a:r>
                      <a:r>
                        <a:rPr lang="en-US" altLang="ko-KR" sz="1300" spc="0">
                          <a:solidFill>
                            <a:srgbClr val="8F08E1"/>
                          </a:solidFill>
                        </a:rPr>
                        <a:t>for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en-US" altLang="ko-KR" sz="1300" spc="0">
                          <a:solidFill>
                            <a:srgbClr val="0000FF"/>
                          </a:solidFill>
                        </a:rPr>
                        <a:t>auto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it = v.begin(); it != v.end(); it++)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		cout &lt;&lt; (*it).id &lt;&lt; 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 : "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 &lt;&lt; (*it).name &lt;&lt; </a:t>
                      </a:r>
                      <a:r>
                        <a:rPr lang="en-US" altLang="ko-KR" sz="1300" spc="0">
                          <a:solidFill>
                            <a:srgbClr val="A31552"/>
                          </a:solidFill>
                        </a:rPr>
                        <a:t>"\n"</a:t>
                      </a: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;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300" spc="0">
                        <a:solidFill>
                          <a:srgbClr val="000000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rgbClr val="000000"/>
                          </a:solidFill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33458" y="404622"/>
            <a:ext cx="11723274" cy="69837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sort</a:t>
            </a:r>
            <a:r>
              <a:rPr lang="ko-KR" altLang="en-US" sz="4000"/>
              <a:t>의 구조체 사용 </a:t>
            </a:r>
            <a:r>
              <a:rPr lang="en-US" altLang="ko-KR" sz="4000"/>
              <a:t>sample code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37172" y="1483237"/>
          <a:ext cx="11719560" cy="513748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859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10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737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5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1234 abc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5460 def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7531 ghi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4321 jkl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2461 mno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1234 : abc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2461 : mno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4321 : jkl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5460 : def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7531 : ghi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700" spc="0">
                        <a:solidFill>
                          <a:srgbClr val="4D906A"/>
                        </a:solidFill>
                      </a:endParaRP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1234 : abc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2461 : mno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4321 : jkl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5460 : def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rgbClr val="4D906A"/>
                          </a:solidFill>
                        </a:rPr>
                        <a:t>7531 : ghi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33458" y="1510353"/>
          <a:ext cx="11719274" cy="214832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278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629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명령어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역할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string s;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라는 이름의 비어있는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string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을 생성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string s = value;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value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라는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‘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문자열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’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로 초기화된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라는 이름의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string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을 생성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string s(value);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value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라는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‘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문자열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’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로 초기화된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라는 이름의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string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을 생성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3458" y="404622"/>
            <a:ext cx="5472684" cy="70065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string</a:t>
            </a:r>
            <a:r>
              <a:rPr lang="ko-KR" altLang="en-US" sz="4000"/>
              <a:t>의 생성 방법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20377" y="1115191"/>
            <a:ext cx="2838165" cy="39516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/>
              <a:t>#include&lt;string&gt; </a:t>
            </a:r>
            <a:r>
              <a:rPr lang="ko-KR" altLang="en-US" sz="2000"/>
              <a:t>필요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7288" y="4041964"/>
            <a:ext cx="7560946" cy="604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/>
              <a:t>-</a:t>
            </a:r>
            <a:r>
              <a:rPr lang="ko-KR" altLang="en-US" sz="2000"/>
              <a:t> 비교 연산자 사용 가능</a:t>
            </a:r>
          </a:p>
          <a:p>
            <a:pPr>
              <a:defRPr/>
            </a:pPr>
            <a:r>
              <a:rPr lang="ko-KR" altLang="en-US" sz="1400"/>
              <a:t>    </a:t>
            </a:r>
            <a:r>
              <a:rPr lang="en-US" altLang="ko-KR" sz="1400"/>
              <a:t>(</a:t>
            </a:r>
            <a:r>
              <a:rPr lang="ko-KR" altLang="en-US" sz="1400"/>
              <a:t>사전순을 기반으로 비교</a:t>
            </a:r>
            <a:r>
              <a:rPr lang="en-US" altLang="ko-KR" sz="140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33458" y="1510353"/>
          <a:ext cx="11722939" cy="51369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278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6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8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629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명령어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역할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시간복잡도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s[idx]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의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idx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번째 문자를 참조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O(1)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s.size()     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   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s.length()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의 문자열 길이를 반환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O(1)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s.empty()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가 비어져있는지 확인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O(1)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78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s.append(str)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의 맨 뒤에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str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이라는 문자열을을 이어 붙임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자체를 수정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O(N)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s.append(str, idx, n)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의 맨 뒤에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str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이라는 문자열의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idx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번째부터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개의 문자를 이어 붙임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O(N)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s.append(n, ch)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의 맨 뒤에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ch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라는 문자를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개 이어 붙임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O(N)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 + str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의 맨 뒤에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str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이라는 문자열을을 이어 붙임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자체를 수정하진 않음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O(N)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s.insert(idx, str)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의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 idx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번째에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str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을 삽입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O(N)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3458" y="404622"/>
            <a:ext cx="11722940" cy="70065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string</a:t>
            </a:r>
            <a:r>
              <a:rPr lang="ko-KR" altLang="en-US" sz="4000"/>
              <a:t>의 명령어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52432" y="1105281"/>
            <a:ext cx="2406255" cy="3882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/>
              <a:t>string s;</a:t>
            </a:r>
            <a:r>
              <a:rPr lang="ko-KR" altLang="en-US" sz="2000"/>
              <a:t> 로 선언시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33458" y="1510353"/>
          <a:ext cx="11722939" cy="513310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4278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6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8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629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명령어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역할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시간복잡도</a:t>
                      </a:r>
                    </a:p>
                  </a:txBody>
                  <a:tcPr anchor="ctr">
                    <a:solidFill>
                      <a:srgbClr val="1539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s.replace(idx, n, str)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의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idx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번째부터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의 길이만큼의 문자열을 문자열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str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로 바꿈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O(N)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s.erase(idx)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idx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번째부터 맨 뒤까지의 모든 문자를 삭제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O(N)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s.erase(idx, n)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idx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번째부터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개의 문자들을 삭제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O(N)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78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s.erase(iter)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iter(iterator)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의 위치에 있는 문자를 삭제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O(N)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s.erase(iter1, iter2)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iter1(iterator)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와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iter2(iterator)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의 사이에 위치한 </a:t>
                      </a:r>
                    </a:p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문자들을 삭제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O(N)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s.push_back(ch)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의 맨 뒤에 </a:t>
                      </a: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ch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라는 문자 추가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O(1)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4008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s.pop_back()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의 맨 뒤에 있는 문자 삭제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O(1)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5790"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s.clear()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ko-KR" altLang="en-US" sz="1700" spc="0">
                          <a:solidFill>
                            <a:schemeClr val="dk1"/>
                          </a:solidFill>
                        </a:rPr>
                        <a:t>를 완전히 비움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tc>
                  <a:txBody>
                    <a:bodyPr/>
                    <a:lstStyle/>
                    <a:p>
                      <a:pPr marL="180022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700" spc="0">
                          <a:solidFill>
                            <a:schemeClr val="dk1"/>
                          </a:solidFill>
                        </a:rPr>
                        <a:t>O(1)</a:t>
                      </a:r>
                    </a:p>
                  </a:txBody>
                  <a:tcPr anchor="ctr">
                    <a:solidFill>
                      <a:srgbClr val="E0EB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3458" y="404622"/>
            <a:ext cx="11722940" cy="70065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/>
              <a:t>string</a:t>
            </a:r>
            <a:r>
              <a:rPr lang="ko-KR" altLang="en-US" sz="4000"/>
              <a:t>의 명령어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52432" y="1105281"/>
            <a:ext cx="2406255" cy="3882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/>
              <a:t>string s;</a:t>
            </a:r>
            <a:r>
              <a:rPr lang="ko-KR" altLang="en-US" sz="2000"/>
              <a:t> 로 선언시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6426</Words>
  <Application>Microsoft Office PowerPoint</Application>
  <PresentationFormat>와이드스크린</PresentationFormat>
  <Paragraphs>1457</Paragraphs>
  <Slides>64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68" baseType="lpstr">
      <vt:lpstr>함초롬돋움</vt:lpstr>
      <vt:lpstr>Arial</vt:lpstr>
      <vt:lpstr>Times New Roman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Sequence Containers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Associative Containers Unordered Associative Containers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Container Adaptors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Algorithm Library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</dc:creator>
  <cp:lastModifiedBy>Windows 사용자</cp:lastModifiedBy>
  <cp:revision>225</cp:revision>
  <dcterms:created xsi:type="dcterms:W3CDTF">2022-04-22T02:19:44Z</dcterms:created>
  <dcterms:modified xsi:type="dcterms:W3CDTF">2022-07-27T05:35:38Z</dcterms:modified>
  <cp:version>1000.0000.01</cp:version>
</cp:coreProperties>
</file>