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65" r:id="rId2"/>
    <p:sldId id="568" r:id="rId3"/>
    <p:sldId id="569" r:id="rId4"/>
    <p:sldId id="580" r:id="rId5"/>
    <p:sldId id="583" r:id="rId6"/>
    <p:sldId id="575" r:id="rId7"/>
    <p:sldId id="571" r:id="rId8"/>
    <p:sldId id="572" r:id="rId9"/>
    <p:sldId id="573" r:id="rId10"/>
    <p:sldId id="584" r:id="rId11"/>
    <p:sldId id="5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203">
          <p15:clr>
            <a:srgbClr val="A4A3A4"/>
          </p15:clr>
        </p15:guide>
        <p15:guide id="5" orient="horz" pos="4208">
          <p15:clr>
            <a:srgbClr val="A4A3A4"/>
          </p15:clr>
        </p15:guide>
        <p15:guide id="6" orient="horz" pos="3364">
          <p15:clr>
            <a:srgbClr val="A4A3A4"/>
          </p15:clr>
        </p15:guide>
        <p15:guide id="7" pos="21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0F7"/>
    <a:srgbClr val="FFFFFF"/>
    <a:srgbClr val="33CAFF"/>
    <a:srgbClr val="7750D1"/>
    <a:srgbClr val="FBC392"/>
    <a:srgbClr val="2CBE2F"/>
    <a:srgbClr val="EC7E96"/>
    <a:srgbClr val="F3A984"/>
    <a:srgbClr val="FCD9C3"/>
    <a:srgbClr val="F05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180" y="114"/>
      </p:cViewPr>
      <p:guideLst>
        <p:guide orient="horz" pos="2160"/>
        <p:guide pos="3817"/>
        <p:guide orient="horz" pos="2148"/>
        <p:guide pos="203"/>
        <p:guide orient="horz" pos="4208"/>
        <p:guide orient="horz" pos="3364"/>
        <p:guide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1F842-EEF5-461E-9C02-BEBACB901DE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240C-3F80-442F-BC03-DCC2955D1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7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6240C-3F80-442F-BC03-DCC2955D18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6240C-3F80-442F-BC03-DCC2955D18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6240C-3F80-442F-BC03-DCC2955D18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2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620" y="2782669"/>
            <a:ext cx="107947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음악사이트 </a:t>
            </a:r>
            <a:r>
              <a:rPr lang="en-US" altLang="ko-KR" sz="5400" b="1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CLAP</a:t>
            </a:r>
            <a:r>
              <a:rPr lang="ko-KR" altLang="en-US" sz="5400" b="1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 </a:t>
            </a:r>
            <a:r>
              <a:rPr lang="en-US" altLang="ko-KR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</a:t>
            </a:r>
            <a:r>
              <a:rPr lang="en-US" altLang="ko-KR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16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</a:t>
            </a:r>
            <a:endParaRPr lang="ko-KR" altLang="en-US" sz="1600" dirty="0">
              <a:solidFill>
                <a:srgbClr val="00206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3694" y="787621"/>
            <a:ext cx="9637251" cy="5013408"/>
            <a:chOff x="1093694" y="787621"/>
            <a:chExt cx="9637251" cy="501340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562412" y="787621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93694" y="2057311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41854" y="2633834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250294" y="485546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55178" y="436427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447690" y="253651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10599" y="437876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965850" y="395498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703935" y="1088338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526635" y="5509062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87494" y="5606384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921329" y="4040260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321496" y="5314417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9601840" y="102818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27006" y="1991691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272891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화면 구성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2560" y="757787"/>
            <a:ext cx="1246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Chart Page</a:t>
            </a:r>
            <a:endParaRPr lang="ko-KR" altLang="en-US" sz="1500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074" name="Picture 2" descr="C:\Users\user\Desktop\clip_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95" y="1064723"/>
            <a:ext cx="6595745" cy="56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620" y="2805753"/>
            <a:ext cx="10794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00206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endParaRPr lang="ko-KR" altLang="en-US" sz="4400" dirty="0">
              <a:solidFill>
                <a:srgbClr val="00206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93694" y="787621"/>
            <a:ext cx="9637251" cy="5013408"/>
            <a:chOff x="1093694" y="787621"/>
            <a:chExt cx="9637251" cy="501340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562412" y="787621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93694" y="2057311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41854" y="2633834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250294" y="485546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55178" y="436427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447690" y="253651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10599" y="4378762"/>
              <a:ext cx="204310" cy="194645"/>
            </a:xfrm>
            <a:prstGeom prst="line">
              <a:avLst/>
            </a:prstGeom>
            <a:ln w="47625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965850" y="3954989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703935" y="1088338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526635" y="5509062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387494" y="5606384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921329" y="4040260"/>
              <a:ext cx="466165" cy="421342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321496" y="5314417"/>
              <a:ext cx="204310" cy="194645"/>
            </a:xfrm>
            <a:prstGeom prst="line">
              <a:avLst/>
            </a:prstGeom>
            <a:ln w="47625" cap="rnd">
              <a:solidFill>
                <a:srgbClr val="EC7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9601840" y="1028189"/>
              <a:ext cx="466165" cy="421342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427006" y="1991691"/>
              <a:ext cx="204310" cy="194645"/>
            </a:xfrm>
            <a:prstGeom prst="line">
              <a:avLst/>
            </a:prstGeom>
            <a:ln w="47625" cap="rnd">
              <a:solidFill>
                <a:srgbClr val="A484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487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1444" y="2905135"/>
            <a:ext cx="8592179" cy="1047730"/>
            <a:chOff x="1796829" y="2857455"/>
            <a:chExt cx="8592179" cy="1047730"/>
          </a:xfrm>
        </p:grpSpPr>
        <p:grpSp>
          <p:nvGrpSpPr>
            <p:cNvPr id="2" name="그룹 1"/>
            <p:cNvGrpSpPr/>
            <p:nvPr/>
          </p:nvGrpSpPr>
          <p:grpSpPr>
            <a:xfrm>
              <a:off x="1796829" y="2857455"/>
              <a:ext cx="1368000" cy="1047730"/>
              <a:chOff x="1830697" y="2857455"/>
              <a:chExt cx="1368000" cy="10477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207562" y="3397354"/>
                <a:ext cx="614271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PL</a:t>
                </a:r>
                <a:endParaRPr lang="ko-KR" altLang="en-US" sz="27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1830697" y="3410334"/>
                <a:ext cx="1368000" cy="0"/>
              </a:xfrm>
              <a:prstGeom prst="line">
                <a:avLst/>
              </a:prstGeom>
              <a:ln w="476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890969" y="2857455"/>
                <a:ext cx="124745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윤한</a:t>
                </a:r>
                <a:r>
                  <a:rPr lang="ko-KR" altLang="en-US" sz="30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수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602874" y="2857455"/>
              <a:ext cx="1368000" cy="1047730"/>
              <a:chOff x="3664260" y="2857455"/>
              <a:chExt cx="1368000" cy="104773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002653" y="3397354"/>
                <a:ext cx="69121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AA</a:t>
                </a:r>
                <a:endParaRPr lang="ko-KR" altLang="en-US" sz="27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3664260" y="3410334"/>
                <a:ext cx="1368000" cy="0"/>
              </a:xfrm>
              <a:prstGeom prst="line">
                <a:avLst/>
              </a:prstGeom>
              <a:ln w="47625" cap="rnd">
                <a:solidFill>
                  <a:srgbClr val="E8E0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724532" y="2857455"/>
                <a:ext cx="124745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진민</a:t>
                </a:r>
                <a:r>
                  <a:rPr lang="ko-KR" altLang="en-US" sz="30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규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408919" y="2857455"/>
              <a:ext cx="1368000" cy="1047730"/>
              <a:chOff x="5497823" y="2857455"/>
              <a:chExt cx="1368000" cy="104773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842275" y="3397354"/>
                <a:ext cx="67909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DA</a:t>
                </a:r>
                <a:endParaRPr lang="ko-KR" altLang="en-US" sz="27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497823" y="3410334"/>
                <a:ext cx="1368000" cy="0"/>
              </a:xfrm>
              <a:prstGeom prst="line">
                <a:avLst/>
              </a:prstGeom>
              <a:ln w="47625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558095" y="2857455"/>
                <a:ext cx="124745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김현</a:t>
                </a:r>
                <a:r>
                  <a:rPr lang="ko-KR" altLang="en-US" sz="30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지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214964" y="2857455"/>
              <a:ext cx="1368000" cy="1047730"/>
              <a:chOff x="7331386" y="2857455"/>
              <a:chExt cx="1368000" cy="104773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708443" y="3397354"/>
                <a:ext cx="61388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TA</a:t>
                </a:r>
                <a:endParaRPr lang="ko-KR" altLang="en-US" sz="27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7331386" y="3410334"/>
                <a:ext cx="1368000" cy="0"/>
              </a:xfrm>
              <a:prstGeom prst="line">
                <a:avLst/>
              </a:prstGeom>
              <a:ln w="47625" cap="rnd">
                <a:solidFill>
                  <a:srgbClr val="33C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391658" y="2857455"/>
                <a:ext cx="124745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박경</a:t>
                </a:r>
                <a:r>
                  <a:rPr lang="ko-KR" altLang="en-US" sz="3000" dirty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훈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021008" y="2857455"/>
              <a:ext cx="1368000" cy="1047730"/>
              <a:chOff x="9164947" y="2857455"/>
              <a:chExt cx="1368000" cy="104773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512092" y="3397354"/>
                <a:ext cx="673711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UA</a:t>
                </a:r>
                <a:endParaRPr lang="ko-KR" altLang="en-US" sz="27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9164947" y="3410334"/>
                <a:ext cx="1368000" cy="0"/>
              </a:xfrm>
              <a:prstGeom prst="line">
                <a:avLst/>
              </a:prstGeom>
              <a:ln w="47625" cap="rnd">
                <a:solidFill>
                  <a:srgbClr val="2CBE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9225219" y="2857455"/>
                <a:ext cx="124745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 err="1" smtClean="0">
                    <a:solidFill>
                      <a:srgbClr val="00206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이한화</a:t>
                </a:r>
                <a:endParaRPr lang="ko-KR" altLang="en-US" sz="3000" dirty="0">
                  <a:solidFill>
                    <a:srgbClr val="00206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팀원 소개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2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개발 과정 소개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930" y="797772"/>
            <a:ext cx="3538141" cy="5632311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개발 일정 관리 </a:t>
            </a:r>
            <a:endParaRPr lang="en-US" altLang="ko-KR" dirty="0" smtClean="0">
              <a:highlight>
                <a:schemeClr val="lt1"/>
              </a:highligh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</a:t>
            </a:r>
            <a:r>
              <a:rPr lang="ko-KR" altLang="en-US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계획서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  <a:endParaRPr lang="ko-KR" altLang="en-US" dirty="0">
              <a:highlight>
                <a:schemeClr val="lt1"/>
              </a:highligh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요구사항 </a:t>
            </a:r>
            <a:r>
              <a:rPr lang="ko-KR" altLang="en-US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명세서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개념 </a:t>
            </a:r>
            <a:r>
              <a:rPr lang="en-US" altLang="ko-KR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논리 </a:t>
            </a:r>
            <a:r>
              <a:rPr lang="en-US" altLang="ko-KR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물리 모델링 </a:t>
            </a: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프로세스 </a:t>
            </a:r>
            <a:r>
              <a:rPr lang="ko-KR" altLang="en-US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정의서 작성</a:t>
            </a: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회의록 </a:t>
            </a:r>
            <a:r>
              <a:rPr lang="en-US" altLang="ko-KR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주간업무보고서</a:t>
            </a:r>
            <a:r>
              <a:rPr lang="en-US" altLang="ko-KR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  <a:endParaRPr lang="en-US" altLang="ko-KR" dirty="0" smtClean="0">
              <a:highlight>
                <a:schemeClr val="lt1"/>
              </a:highligh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메뉴구조도 </a:t>
            </a:r>
            <a:r>
              <a:rPr lang="en-US" altLang="ko-KR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화면 정의서 </a:t>
            </a:r>
            <a:r>
              <a:rPr lang="ko-KR" altLang="en-US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</a:p>
          <a:p>
            <a:pPr marL="285750" lvl="0" indent="-285750">
              <a:lnSpc>
                <a:spcPct val="250000"/>
              </a:lnSpc>
              <a:buClr>
                <a:srgbClr val="002060"/>
              </a:buClr>
              <a:buSzPct val="102000"/>
              <a:buFont typeface="Wingdings" panose="05000000000000000000" pitchFamily="2" charset="2"/>
              <a:buChar char="v"/>
            </a:pPr>
            <a:r>
              <a:rPr lang="ko-KR" altLang="en-US" dirty="0">
                <a:highlight>
                  <a:schemeClr val="lt1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구현에 필요한 프로그램 조사</a:t>
            </a:r>
          </a:p>
        </p:txBody>
      </p:sp>
    </p:spTree>
    <p:extLst>
      <p:ext uri="{BB962C8B-B14F-4D97-AF65-F5344CB8AC3E}">
        <p14:creationId xmlns:p14="http://schemas.microsoft.com/office/powerpoint/2010/main" val="2396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19251"/>
              </p:ext>
            </p:extLst>
          </p:nvPr>
        </p:nvGraphicFramePr>
        <p:xfrm>
          <a:off x="1778216" y="1826918"/>
          <a:ext cx="8896188" cy="4395889"/>
        </p:xfrm>
        <a:graphic>
          <a:graphicData uri="http://schemas.openxmlformats.org/drawingml/2006/table">
            <a:tbl>
              <a:tblPr firstRow="1" bandRow="1">
                <a:effectLst/>
                <a:tableStyleId>{5DA37D80-6434-44D0-A028-1B22A696006F}</a:tableStyleId>
              </a:tblPr>
              <a:tblGrid>
                <a:gridCol w="148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월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화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수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목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금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50" panose="02030504000101010101" pitchFamily="18" charset="-127"/>
                          <a:ea typeface="-윤고딕350" panose="02030504000101010101" pitchFamily="18" charset="-127"/>
                        </a:rPr>
                        <a:t>토</a:t>
                      </a:r>
                      <a:endParaRPr lang="ko-KR" altLang="en-US" dirty="0">
                        <a:latin typeface="-윤고딕350" panose="02030504000101010101" pitchFamily="18" charset="-127"/>
                        <a:ea typeface="-윤고딕35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50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5126" y="1300662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12</a:t>
            </a:r>
            <a:r>
              <a:rPr lang="ko-KR" altLang="en-US" sz="2200" dirty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월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317418" y="2697098"/>
            <a:ext cx="3376800" cy="871200"/>
            <a:chOff x="2317418" y="2697098"/>
            <a:chExt cx="3376800" cy="871200"/>
          </a:xfrm>
        </p:grpSpPr>
        <p:sp>
          <p:nvSpPr>
            <p:cNvPr id="7" name="오른쪽 화살표 6"/>
            <p:cNvSpPr/>
            <p:nvPr/>
          </p:nvSpPr>
          <p:spPr>
            <a:xfrm>
              <a:off x="2317418" y="2697098"/>
              <a:ext cx="3376800" cy="87120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9472" y="2955727"/>
              <a:ext cx="181812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 선정 및 분석</a:t>
              </a:r>
              <a:endParaRPr lang="ko-KR" altLang="en-US" sz="17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1781178" y="3982973"/>
            <a:ext cx="2112167" cy="87120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680200" y="2914898"/>
            <a:ext cx="3991162" cy="435600"/>
            <a:chOff x="6680200" y="2914898"/>
            <a:chExt cx="3991162" cy="435600"/>
          </a:xfrm>
        </p:grpSpPr>
        <p:sp>
          <p:nvSpPr>
            <p:cNvPr id="3" name="직사각형 2"/>
            <p:cNvSpPr/>
            <p:nvPr/>
          </p:nvSpPr>
          <p:spPr>
            <a:xfrm>
              <a:off x="6680200" y="2914898"/>
              <a:ext cx="3991162" cy="435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7683" y="2955727"/>
              <a:ext cx="251383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산출물 일부 작성 및 계획</a:t>
              </a:r>
              <a:endParaRPr lang="ko-KR" altLang="en-US" sz="17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22418" y="3982973"/>
            <a:ext cx="5912182" cy="871200"/>
            <a:chOff x="4222418" y="3982973"/>
            <a:chExt cx="5912182" cy="871200"/>
          </a:xfrm>
        </p:grpSpPr>
        <p:sp>
          <p:nvSpPr>
            <p:cNvPr id="20" name="오른쪽 화살표 19"/>
            <p:cNvSpPr/>
            <p:nvPr/>
          </p:nvSpPr>
          <p:spPr>
            <a:xfrm>
              <a:off x="4222418" y="3982973"/>
              <a:ext cx="5912182" cy="87120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869" y="4241602"/>
              <a:ext cx="39292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업무 할당 및 필요한 자료 수집 환경 설정</a:t>
              </a:r>
              <a:endParaRPr lang="ko-KR" altLang="en-US" sz="17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6947" y="56304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개발 일정 소개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5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49509"/>
              </p:ext>
            </p:extLst>
          </p:nvPr>
        </p:nvGraphicFramePr>
        <p:xfrm>
          <a:off x="1729636" y="1081088"/>
          <a:ext cx="8732728" cy="1277874"/>
        </p:xfrm>
        <a:graphic>
          <a:graphicData uri="http://schemas.openxmlformats.org/drawingml/2006/table">
            <a:tbl>
              <a:tblPr/>
              <a:tblGrid>
                <a:gridCol w="2183182">
                  <a:extLst>
                    <a:ext uri="{9D8B030D-6E8A-4147-A177-3AD203B41FA5}">
                      <a16:colId xmlns:a16="http://schemas.microsoft.com/office/drawing/2014/main" val="3598865334"/>
                    </a:ext>
                  </a:extLst>
                </a:gridCol>
                <a:gridCol w="2183182">
                  <a:extLst>
                    <a:ext uri="{9D8B030D-6E8A-4147-A177-3AD203B41FA5}">
                      <a16:colId xmlns:a16="http://schemas.microsoft.com/office/drawing/2014/main" val="1633860942"/>
                    </a:ext>
                  </a:extLst>
                </a:gridCol>
                <a:gridCol w="2183182">
                  <a:extLst>
                    <a:ext uri="{9D8B030D-6E8A-4147-A177-3AD203B41FA5}">
                      <a16:colId xmlns:a16="http://schemas.microsoft.com/office/drawing/2014/main" val="1247008784"/>
                    </a:ext>
                  </a:extLst>
                </a:gridCol>
                <a:gridCol w="2183182">
                  <a:extLst>
                    <a:ext uri="{9D8B030D-6E8A-4147-A177-3AD203B41FA5}">
                      <a16:colId xmlns:a16="http://schemas.microsoft.com/office/drawing/2014/main" val="2275825967"/>
                    </a:ext>
                  </a:extLst>
                </a:gridCol>
              </a:tblGrid>
              <a:tr h="3588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프로젝트 명</a:t>
                      </a:r>
                      <a:endParaRPr lang="ko-KR" altLang="en-US" sz="1600" kern="0" spc="0" dirty="0">
                        <a:solidFill>
                          <a:srgbClr val="00206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0F7">
                        <a:alpha val="4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CLAP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팀</a:t>
                      </a:r>
                      <a:r>
                        <a:rPr lang="ko-KR" altLang="en-US" sz="1600" kern="0" spc="0" baseline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        </a:t>
                      </a:r>
                      <a:r>
                        <a:rPr lang="ko-KR" altLang="en-US" sz="1600" kern="0" spc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명</a:t>
                      </a:r>
                      <a:endParaRPr lang="ko-KR" altLang="en-US" sz="1600" kern="0" spc="0" dirty="0">
                        <a:solidFill>
                          <a:srgbClr val="00206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0F7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모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.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각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.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210748"/>
                  </a:ext>
                </a:extLst>
              </a:tr>
              <a:tr h="3588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인</a:t>
                      </a:r>
                      <a:r>
                        <a:rPr lang="ko-KR" altLang="en-US" sz="1600" kern="0" spc="0" baseline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        </a:t>
                      </a:r>
                      <a:r>
                        <a:rPr lang="ko-KR" altLang="en-US" sz="1600" kern="0" spc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원</a:t>
                      </a:r>
                      <a:endParaRPr lang="ko-KR" altLang="en-US" sz="1600" kern="0" spc="0" dirty="0">
                        <a:solidFill>
                          <a:srgbClr val="00206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0F7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명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77257"/>
                  </a:ext>
                </a:extLst>
              </a:tr>
              <a:tr h="358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2060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팀         원</a:t>
                      </a:r>
                      <a:endParaRPr lang="ko-KR" altLang="en-US" sz="1600" kern="0" spc="0" dirty="0">
                        <a:solidFill>
                          <a:srgbClr val="002060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 marL="64770" marR="64770" marT="17907" marB="17907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0F7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윤한수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진민규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김현지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박경훈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이한화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1936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47" y="56304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+mj-lt"/>
                <a:ea typeface="-윤고딕350" panose="02030504000101010101" pitchFamily="18" charset="-127"/>
              </a:rPr>
              <a:t>요구사항 정의서</a:t>
            </a:r>
            <a:endParaRPr lang="ko-KR" altLang="en-US" dirty="0">
              <a:solidFill>
                <a:srgbClr val="002060"/>
              </a:solidFill>
              <a:latin typeface="+mj-lt"/>
              <a:ea typeface="-윤고딕35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0352" y="2570809"/>
            <a:ext cx="94731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활용 분야      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음악 서비스 분야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선정 이유      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회원과 관리자의 원활한 소통과 음악 서비스를 사용하는 회원의 편의 제공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개발 목표      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직관적인 레이아웃을 구축하여 원하는 정보를 쉽게 찾을 수 있는 </a:t>
            </a:r>
            <a:r>
              <a:rPr lang="en-US" altLang="ko-KR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ser </a:t>
            </a:r>
            <a:r>
              <a:rPr lang="en-US" altLang="ko-KR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nterface</a:t>
            </a:r>
          </a:p>
          <a:p>
            <a:pPr>
              <a:buClr>
                <a:srgbClr val="002060"/>
              </a:buClr>
            </a:pP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        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인기 음악을 실시간으로 확인 가능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buClr>
                <a:srgbClr val="002060"/>
              </a:buClr>
            </a:pP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         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회원이 듣고 싶은 음악 담기 가능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buClr>
                <a:srgbClr val="002060"/>
              </a:buClr>
            </a:pP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 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       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관리자가 추천하는 음악 리스트 확인 가</a:t>
            </a:r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능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기대 효과      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회원과 관리자의 소통을 통해 만족도를 높일 수 있다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개발 환경 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    : </a:t>
            </a:r>
            <a:r>
              <a:rPr lang="en-US" altLang="ko-KR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clipse , </a:t>
            </a:r>
            <a:r>
              <a:rPr lang="en-US" altLang="ko-KR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racle , </a:t>
            </a:r>
            <a:r>
              <a:rPr lang="en-US" altLang="ko-KR" sz="16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cene </a:t>
            </a:r>
            <a:r>
              <a:rPr lang="en-US" altLang="ko-KR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uilder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적용 기술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     : Java Mail API , Captcha API , 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Discord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API , </a:t>
            </a:r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암호화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16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복호화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(AES256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프로젝트 기간 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: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2018. 12. 17 ~ 2019. 1. 22 /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약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672 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609600" y="1114535"/>
            <a:ext cx="10972800" cy="5303630"/>
          </a:xfrm>
          <a:prstGeom prst="roundRect">
            <a:avLst>
              <a:gd name="adj" fmla="val 9962"/>
            </a:avLst>
          </a:prstGeom>
          <a:noFill/>
          <a:ln w="28575" cmpd="dbl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IDE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68990" y="1682869"/>
            <a:ext cx="10054020" cy="4166963"/>
            <a:chOff x="1068990" y="1569894"/>
            <a:chExt cx="10054020" cy="4166963"/>
          </a:xfrm>
        </p:grpSpPr>
        <p:grpSp>
          <p:nvGrpSpPr>
            <p:cNvPr id="20" name="그룹 19"/>
            <p:cNvGrpSpPr/>
            <p:nvPr/>
          </p:nvGrpSpPr>
          <p:grpSpPr>
            <a:xfrm>
              <a:off x="1068990" y="4217211"/>
              <a:ext cx="10054020" cy="1519646"/>
              <a:chOff x="1067574" y="1047750"/>
              <a:chExt cx="10054020" cy="1519646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7574" y="1168900"/>
                <a:ext cx="2906353" cy="127734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1686" y="1289592"/>
                <a:ext cx="2589908" cy="1035963"/>
              </a:xfrm>
              <a:prstGeom prst="rect">
                <a:avLst/>
              </a:prstGeom>
            </p:spPr>
          </p:pic>
          <p:grpSp>
            <p:nvGrpSpPr>
              <p:cNvPr id="2" name="그룹 1"/>
              <p:cNvGrpSpPr/>
              <p:nvPr/>
            </p:nvGrpSpPr>
            <p:grpSpPr>
              <a:xfrm>
                <a:off x="4204393" y="1047750"/>
                <a:ext cx="4096826" cy="1519646"/>
                <a:chOff x="4394180" y="1047750"/>
                <a:chExt cx="4096826" cy="151964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538" y="1253694"/>
                  <a:ext cx="1529998" cy="1107758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3279" b="98907" l="9563" r="8989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1360" y="1047750"/>
                  <a:ext cx="1519646" cy="1519646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4180" y="1413839"/>
                  <a:ext cx="1118011" cy="7874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그룹 24"/>
            <p:cNvGrpSpPr/>
            <p:nvPr/>
          </p:nvGrpSpPr>
          <p:grpSpPr>
            <a:xfrm>
              <a:off x="2874081" y="1569894"/>
              <a:ext cx="6443839" cy="2161302"/>
              <a:chOff x="2874081" y="1569894"/>
              <a:chExt cx="6443839" cy="216130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92" y="2562862"/>
                <a:ext cx="1168334" cy="1168334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1180" y="1569894"/>
                <a:ext cx="1326740" cy="100936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2972" y="2723196"/>
                <a:ext cx="1324948" cy="10080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5216"/>
              <a:stretch/>
            </p:blipFill>
            <p:spPr>
              <a:xfrm>
                <a:off x="2874081" y="1569894"/>
                <a:ext cx="2357973" cy="55779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4081" y="2990332"/>
                <a:ext cx="2291334" cy="740864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5783920" y="1569894"/>
                <a:ext cx="1658479" cy="6822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3595" y="1515752"/>
            <a:ext cx="1838890" cy="9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947" y="56304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DB </a:t>
            </a:r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설계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t="19858"/>
          <a:stretch/>
        </p:blipFill>
        <p:spPr>
          <a:xfrm>
            <a:off x="-1" y="1047750"/>
            <a:ext cx="12192001" cy="58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구조</a:t>
            </a:r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설계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027" name="Picture 3" descr="C:\Users\user\Desktop\구조설계_클라이언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69" y="588751"/>
            <a:ext cx="2614978" cy="61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구조설계_관리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624013"/>
            <a:ext cx="30289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2078" y="295223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&lt; Client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4565" y="3536434"/>
            <a:ext cx="11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Server &gt;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7675"/>
            <a:ext cx="191862" cy="6000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947" y="56304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화면 구성</a:t>
            </a:r>
            <a:endParaRPr lang="ko-KR" altLang="en-US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050" name="Picture 2" descr="C:\Users\user\Desktop\clip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96" y="1062996"/>
            <a:ext cx="6583742" cy="56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80048" y="757787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Main</a:t>
            </a:r>
            <a:endParaRPr lang="ko-KR" altLang="en-US" sz="1500" dirty="0">
              <a:solidFill>
                <a:srgbClr val="00206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253</Words>
  <Application>Microsoft Office PowerPoint</Application>
  <PresentationFormat>와이드스크린</PresentationFormat>
  <Paragraphs>84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-윤고딕330</vt:lpstr>
      <vt:lpstr>-윤고딕340</vt:lpstr>
      <vt:lpstr>-윤고딕350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PC02</cp:lastModifiedBy>
  <cp:revision>570</cp:revision>
  <dcterms:created xsi:type="dcterms:W3CDTF">2018-08-02T07:05:36Z</dcterms:created>
  <dcterms:modified xsi:type="dcterms:W3CDTF">2018-12-31T03:00:55Z</dcterms:modified>
</cp:coreProperties>
</file>