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5" r:id="rId9"/>
    <p:sldId id="262" r:id="rId10"/>
    <p:sldId id="266" r:id="rId11"/>
    <p:sldId id="264" r:id="rId12"/>
    <p:sldId id="263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1A6D5-C862-4868-B0A1-0B479869542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D130-E56D-42B1-AB9C-E90771C4D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https://seokbeomkim.github.io/posts/tensorflow-scikit-learn/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텐서플로우는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상대적으로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로우레벨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라이브러리에 가깝고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사이킷런은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하이레벨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라이브러리에 가깝다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텐서플로우는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신경망이나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딥러닝을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위해 사용되는 데이터 계산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연산을 위한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라이브러리며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신경망 네트워크 레이어 정의를 위한 메서드도 제공한다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하지만 결정 트리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논리 회귀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, K-Means, PCA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와 같은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머신러닝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메서드는 제공하지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이에 비해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사이킷런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(Scikit-learn)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은 데이터 마이닝과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머신러닝을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위한 라이브러리다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딥러닝이나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강화 학습을 다루지 않지만 지도 학습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비지도 학습에 관련된 다양한 메서드를 제공하기 때문에 간단하게 학습 알고리즘을 사용하고자 한다면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-apple-system"/>
              </a:rPr>
              <a:t>사이킷런이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-apple-system"/>
              </a:rPr>
              <a:t> 사용하기 쉽다는 장점이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8D130-E56D-42B1-AB9C-E90771C4D3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3E4-4005-4DC8-A61B-E9B365D4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0359EE-ECA7-4390-B85F-6BC91663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93C3F-2F24-4E00-A69C-775B61BD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050-AF6E-4D14-833F-4E5CA61746C9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C50BD-6C0B-4F7D-89E0-606B1001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B4D8-DDC7-4406-A8BC-6ED895E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81CE4-CCEA-4D5B-8B7C-D5AE9CC7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B0EA90-DA99-4AEA-BE95-9AB49078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55160-6362-4AF4-AE18-3B2FD340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8DF6-285A-49EC-852D-62DFE05A12CD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62B42-9D39-4B3D-85F1-116F5EFF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3C1FC-38B0-4F76-A28A-4DC27BBF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CC351-458E-446D-83AF-3A56BC6B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ECEC6-0B5C-4D05-8602-4C4C5056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4477-029D-4CB0-8E20-1B58C0CA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0AC1-60A5-45B5-90DC-1D7CDC9B96D2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94A3F-8492-4CFE-8543-5F35920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4AC1C-290F-457E-8832-E5147F3B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5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F2E4D-BE25-4005-939F-2C68B24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42E59-A72B-434D-818F-D6C010E8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6ECB-0884-46FC-A7B4-C9DC91DA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67C6-98E9-433B-9140-5502491BC494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CC197-737D-42FF-9537-3583A15D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ADE05-9850-439A-9673-40C8851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DE12-A790-4079-941A-72EE54C3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DC44A-1A2E-4D01-889D-54D4F6A5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69FEC-B9D5-4C0A-88B9-938CC0C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C293-5654-40B9-9D7B-489CF08AFA7B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4B932-F1C7-4D1F-B5A3-1CFA4E4F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4B5BD-CD2A-4F79-A332-615CC18A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6490-6396-477D-9A13-305F3BF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BF1B-0E70-46A1-A059-204FE073E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97F80-7421-44F9-8A46-36E7FF6C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FC3CC-FFE9-42FD-BFB9-34B2A390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3660-7C94-4A67-B92E-65B453B92D8C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8E616-A740-4EC0-8BD2-8A8E6103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588E7-E5E6-4278-838A-47F4D0E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84D5-0F34-4DA0-B01E-78BBAAB2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3FB6B-E5D1-46FC-A6F8-0B46AA20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B70A1-B620-4F67-A359-CF98F8A4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9C03A-B245-4C51-9F39-D6B854EE2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FA288E-C41A-4724-808C-2A6A0DC72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65C0B-81E1-4EA1-99CA-1A4A7687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068-13DC-4603-B34D-F9CD89D70809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32A8F-AD0C-44EB-87A8-3D57FC02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E06D3-BE77-4148-9CC9-6E64F76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A08BF-3AC1-4DFA-830E-8CACA06E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6A964-B450-4014-8B2B-9F45E8AF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A39-51A2-48D6-BA3F-63D3594FBCB9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57AEF-FBE4-42A5-A4E5-35F1BA9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E90CB-1F83-4223-845E-7B9CC85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B542CC-2F25-4337-B91B-DDB8547D3603}"/>
              </a:ext>
            </a:extLst>
          </p:cNvPr>
          <p:cNvSpPr txBox="1"/>
          <p:nvPr userDrawn="1"/>
        </p:nvSpPr>
        <p:spPr>
          <a:xfrm>
            <a:off x="10814050" y="6017280"/>
            <a:ext cx="996950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23A09-BBB9-43C2-85F9-DC7C64CC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0" y="-73025"/>
            <a:ext cx="1219200" cy="365125"/>
          </a:xfrm>
        </p:spPr>
        <p:txBody>
          <a:bodyPr/>
          <a:lstStyle>
            <a:lvl1pPr algn="r">
              <a:defRPr/>
            </a:lvl1pPr>
          </a:lstStyle>
          <a:p>
            <a:fld id="{3763568C-896B-4FF5-8612-1C85214E48E0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21C273-77D5-4A44-8B06-CCD8D10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76900" y="6427788"/>
            <a:ext cx="838200" cy="365125"/>
          </a:xfrm>
        </p:spPr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6245E-A00B-4AA0-802A-C737CC00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975" y="6096327"/>
            <a:ext cx="9271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9B03D233-5421-440C-93AF-F4034FD669B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54A19-BD37-4BB9-A1B2-066072E2AB27}"/>
              </a:ext>
            </a:extLst>
          </p:cNvPr>
          <p:cNvSpPr/>
          <p:nvPr userDrawn="1"/>
        </p:nvSpPr>
        <p:spPr>
          <a:xfrm>
            <a:off x="139699" y="177800"/>
            <a:ext cx="11785600" cy="6362700"/>
          </a:xfrm>
          <a:prstGeom prst="rect">
            <a:avLst/>
          </a:prstGeom>
          <a:noFill/>
          <a:ln w="38100">
            <a:solidFill>
              <a:srgbClr val="588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7C0C0F-61E0-4168-A645-5CF5CC780F91}"/>
              </a:ext>
            </a:extLst>
          </p:cNvPr>
          <p:cNvSpPr/>
          <p:nvPr userDrawn="1"/>
        </p:nvSpPr>
        <p:spPr>
          <a:xfrm>
            <a:off x="304800" y="292100"/>
            <a:ext cx="11506200" cy="63881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B28F8-D5AB-4ABF-9DD6-439742AD4D58}"/>
              </a:ext>
            </a:extLst>
          </p:cNvPr>
          <p:cNvSpPr txBox="1"/>
          <p:nvPr userDrawn="1"/>
        </p:nvSpPr>
        <p:spPr>
          <a:xfrm>
            <a:off x="134677" y="508327"/>
            <a:ext cx="589223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3E5E-2DA8-40FD-8B4C-FAF98FB1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51652-9B42-49F8-8FBD-AF45ECF2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EFE1C-BB39-412C-8EE2-C54AEC7A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BA5CC-2F84-4FCD-A0F9-0916AD0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82-3B36-4836-BF48-4A910189690A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99B20-950B-4FD2-B899-A95027A3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59CCE-D852-4678-BA67-8D9B973F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F5BE-8E9B-4040-BED6-0238161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05DFE9-7315-4C4B-AB38-37630000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623B9-5EA6-44AE-AF4D-36CD3A45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2B03E-F6B6-4203-AA77-A947947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4C7-B919-4D2D-870B-104EEC3AE5ED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F3A8B-E0F7-4998-91EF-8EA2FC7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2713A-23F6-4A73-BEEC-6137EE26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5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006E0-E97B-4C91-BA05-F542DCDE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AC35A-BD7F-4F6E-B840-CF90D05A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B538C-1A96-4E3E-9B08-95F2E1A5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5C5B-AC04-42B0-B12A-769176630290}" type="datetime1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BD94D-004D-4073-934A-34BBDA2C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박윤화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78B74-160A-4BB1-92A0-C7D9D8402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D233-5421-440C-93AF-F4034FD6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5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v-dev/CTG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c/forest-cover-type-prediction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C0420A-093C-4E84-BFDE-CAEE9FD2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"/>
          <a:stretch/>
        </p:blipFill>
        <p:spPr>
          <a:xfrm>
            <a:off x="0" y="0"/>
            <a:ext cx="12192000" cy="331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5F5F-202B-414C-8E4F-9C7C5ED56754}"/>
              </a:ext>
            </a:extLst>
          </p:cNvPr>
          <p:cNvSpPr txBox="1"/>
          <p:nvPr/>
        </p:nvSpPr>
        <p:spPr>
          <a:xfrm>
            <a:off x="9129009" y="5471410"/>
            <a:ext cx="293807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Kaggle_TPS</a:t>
            </a:r>
            <a:r>
              <a:rPr lang="en-US" altLang="ko-KR" dirty="0"/>
              <a:t> 2021.12.30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박윤화</a:t>
            </a:r>
          </a:p>
        </p:txBody>
      </p:sp>
    </p:spTree>
    <p:extLst>
      <p:ext uri="{BB962C8B-B14F-4D97-AF65-F5344CB8AC3E}">
        <p14:creationId xmlns:p14="http://schemas.microsoft.com/office/powerpoint/2010/main" val="56674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FE5060-6E90-46E7-A84D-8F241732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37" y="1290587"/>
            <a:ext cx="4745051" cy="469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E2A83-A82E-4470-9C88-FD5D62F36198}"/>
              </a:ext>
            </a:extLst>
          </p:cNvPr>
          <p:cNvSpPr txBox="1"/>
          <p:nvPr/>
        </p:nvSpPr>
        <p:spPr>
          <a:xfrm>
            <a:off x="959492" y="1854066"/>
            <a:ext cx="4900981" cy="186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 Column unique </a:t>
            </a:r>
            <a:r>
              <a:rPr lang="ko-KR" altLang="en-US" b="0" i="0" dirty="0">
                <a:effectLst/>
                <a:latin typeface="Inter"/>
              </a:rPr>
              <a:t>가 </a:t>
            </a:r>
            <a:r>
              <a:rPr lang="en-US" altLang="ko-KR" b="0" i="0" dirty="0">
                <a:effectLst/>
                <a:latin typeface="Inter"/>
              </a:rPr>
              <a:t>25</a:t>
            </a:r>
            <a:r>
              <a:rPr lang="ko-KR" altLang="en-US" b="0" i="0" dirty="0">
                <a:effectLst/>
                <a:latin typeface="Inter"/>
              </a:rPr>
              <a:t>개 미만 인 것을 </a:t>
            </a:r>
            <a:r>
              <a:rPr lang="en-US" altLang="ko-KR" b="0" i="0" dirty="0">
                <a:effectLst/>
                <a:latin typeface="Inter"/>
              </a:rPr>
              <a:t>categorical </a:t>
            </a:r>
            <a:r>
              <a:rPr lang="ko-KR" altLang="en-US" b="0" i="0" dirty="0">
                <a:effectLst/>
                <a:latin typeface="Inter"/>
              </a:rPr>
              <a:t>항목으로 간주 </a:t>
            </a:r>
            <a:endParaRPr lang="en-US" altLang="ko-KR" b="0" i="0" dirty="0">
              <a:effectLst/>
              <a:latin typeface="Inter"/>
            </a:endParaRPr>
          </a:p>
          <a:p>
            <a:pPr marL="179388" indent="-1793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 categorical </a:t>
            </a:r>
            <a:r>
              <a:rPr lang="ko-KR" altLang="en-US" b="0" i="0" dirty="0">
                <a:effectLst/>
                <a:latin typeface="Inter"/>
              </a:rPr>
              <a:t>항목이 많은 것을 볼 수 있다</a:t>
            </a:r>
            <a:r>
              <a:rPr lang="en-US" altLang="ko-KR" b="0" i="0" dirty="0">
                <a:effectLst/>
                <a:latin typeface="Inter"/>
              </a:rPr>
              <a:t>. </a:t>
            </a:r>
          </a:p>
          <a:p>
            <a:pPr marL="179388" lvl="1" indent="-179388">
              <a:lnSpc>
                <a:spcPct val="130000"/>
              </a:lnSpc>
            </a:pPr>
            <a:r>
              <a:rPr lang="en-US" altLang="ko-KR" dirty="0">
                <a:latin typeface="Inter"/>
              </a:rPr>
              <a:t>	</a:t>
            </a:r>
            <a:r>
              <a:rPr lang="en-US" altLang="ko-KR" b="0" i="0" dirty="0">
                <a:effectLst/>
                <a:latin typeface="Inter"/>
              </a:rPr>
              <a:t>( </a:t>
            </a:r>
            <a:r>
              <a:rPr lang="en-US" altLang="ko-KR" b="1" i="0" dirty="0">
                <a:effectLst/>
                <a:latin typeface="Inter"/>
              </a:rPr>
              <a:t>44 </a:t>
            </a:r>
            <a:r>
              <a:rPr lang="en-US" altLang="ko-KR" b="0" i="0" dirty="0">
                <a:effectLst/>
                <a:latin typeface="Inter"/>
              </a:rPr>
              <a:t>/ 54 </a:t>
            </a:r>
            <a:r>
              <a:rPr lang="en-US" altLang="ko-KR" b="0" i="0" dirty="0" err="1">
                <a:effectLst/>
                <a:latin typeface="Inter"/>
              </a:rPr>
              <a:t>ea</a:t>
            </a:r>
            <a:r>
              <a:rPr lang="en-US" altLang="ko-KR" b="0" i="0" dirty="0">
                <a:effectLst/>
                <a:latin typeface="Inter"/>
              </a:rPr>
              <a:t> )</a:t>
            </a:r>
          </a:p>
          <a:p>
            <a:pPr marL="179388" indent="-179388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ter"/>
              </a:rPr>
              <a:t> </a:t>
            </a:r>
            <a:endParaRPr lang="en-US" altLang="ko-KR" b="0" i="0" dirty="0">
              <a:effectLst/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FD041-B96E-4EA8-AA05-CA9228500801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90A86A-12D1-4849-BA13-176769C47E74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2830D1-7F49-4809-B9A9-3C9D50552C37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연속형 </a:t>
              </a:r>
              <a:r>
                <a:rPr lang="en-US" altLang="ko-KR" dirty="0"/>
                <a:t>data</a:t>
              </a:r>
              <a:r>
                <a:rPr lang="ko-KR" altLang="en-US" dirty="0"/>
                <a:t>와 명목형 </a:t>
              </a:r>
              <a:r>
                <a:rPr lang="en-US" altLang="ko-KR" dirty="0"/>
                <a:t>data </a:t>
              </a:r>
              <a:r>
                <a:rPr lang="ko-KR" altLang="en-US" dirty="0"/>
                <a:t>파악 후 나누기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1A36DD-B520-4383-BAD1-92C0B78302A8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A41E7E15-AB26-4A04-B439-C786CEDF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8CF4DE2-A69A-4BF2-BBCA-5A437542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0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53B5B1-BAC9-4B6E-8CD5-3911B3F1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09" y="1198546"/>
            <a:ext cx="8818473" cy="405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10CB7-89BB-4279-853F-5BB907005764}"/>
              </a:ext>
            </a:extLst>
          </p:cNvPr>
          <p:cNvSpPr txBox="1"/>
          <p:nvPr/>
        </p:nvSpPr>
        <p:spPr>
          <a:xfrm>
            <a:off x="1944384" y="5437253"/>
            <a:ext cx="809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Elevation (</a:t>
            </a:r>
            <a:r>
              <a:rPr lang="ko-KR" altLang="en-US" b="0" i="0" dirty="0">
                <a:effectLst/>
                <a:latin typeface="Inter"/>
              </a:rPr>
              <a:t>고도</a:t>
            </a:r>
            <a:r>
              <a:rPr lang="en-US" altLang="ko-KR" b="0" i="0" dirty="0">
                <a:effectLst/>
                <a:latin typeface="Inter"/>
              </a:rPr>
              <a:t>) </a:t>
            </a:r>
            <a:r>
              <a:rPr lang="ko-KR" altLang="en-US" b="0" i="0" dirty="0">
                <a:effectLst/>
                <a:latin typeface="Inter"/>
              </a:rPr>
              <a:t>의 경우 </a:t>
            </a:r>
            <a:r>
              <a:rPr lang="en-US" altLang="ko-KR" b="0" i="0" dirty="0">
                <a:effectLst/>
                <a:latin typeface="Inter"/>
              </a:rPr>
              <a:t>Train data</a:t>
            </a:r>
            <a:r>
              <a:rPr lang="ko-KR" altLang="en-US" b="0" i="0" dirty="0">
                <a:effectLst/>
                <a:latin typeface="Inter"/>
              </a:rPr>
              <a:t>가 </a:t>
            </a:r>
            <a:r>
              <a:rPr lang="en-US" altLang="ko-KR" b="0" i="0" dirty="0">
                <a:effectLst/>
                <a:latin typeface="Inter"/>
              </a:rPr>
              <a:t>test data</a:t>
            </a:r>
            <a:r>
              <a:rPr lang="ko-KR" altLang="en-US" b="0" i="0" dirty="0">
                <a:effectLst/>
                <a:latin typeface="Inter"/>
              </a:rPr>
              <a:t>보다 높은 편인 지역이 있지만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분포는 비슷하다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marL="263525" indent="-263525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Inter"/>
              </a:rPr>
              <a:t>Horizontal_Distance_To_fire_point</a:t>
            </a:r>
            <a:r>
              <a:rPr lang="ko-KR" altLang="en-US" b="0" i="0" dirty="0">
                <a:effectLst/>
                <a:latin typeface="Inter"/>
              </a:rPr>
              <a:t>의 경우 비슷하지만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편향성이 약간 있다</a:t>
            </a:r>
            <a:r>
              <a:rPr lang="en-US" altLang="ko-KR" dirty="0">
                <a:latin typeface="Inter"/>
              </a:rPr>
              <a:t>. </a:t>
            </a:r>
            <a:endParaRPr lang="ko-KR" altLang="en-US" b="0" i="0" dirty="0">
              <a:effectLst/>
              <a:latin typeface="Inter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4DA521-306A-4465-AA18-4F4C7F38B254}"/>
              </a:ext>
            </a:extLst>
          </p:cNvPr>
          <p:cNvSpPr/>
          <p:nvPr/>
        </p:nvSpPr>
        <p:spPr>
          <a:xfrm>
            <a:off x="2152048" y="1108491"/>
            <a:ext cx="935336" cy="93533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377427-8662-4A28-B161-5EE2CE5D6FDE}"/>
              </a:ext>
            </a:extLst>
          </p:cNvPr>
          <p:cNvSpPr/>
          <p:nvPr/>
        </p:nvSpPr>
        <p:spPr>
          <a:xfrm>
            <a:off x="8819548" y="2961332"/>
            <a:ext cx="935336" cy="93533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074A5-91C9-4E4C-A006-F5A163E4622E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DA1A5A-8996-4666-B367-51BDDCDA37E0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62992-1EF4-4700-BCAF-0633BB144130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연속형 </a:t>
              </a:r>
              <a:r>
                <a:rPr lang="en-US" altLang="ko-KR" dirty="0"/>
                <a:t>data </a:t>
              </a:r>
              <a:r>
                <a:rPr lang="ko-KR" altLang="en-US" dirty="0"/>
                <a:t>확인</a:t>
              </a:r>
              <a:r>
                <a:rPr lang="en-US" altLang="ko-KR" dirty="0"/>
                <a:t>(1) : train</a:t>
              </a:r>
              <a:r>
                <a:rPr lang="ko-KR" altLang="en-US" dirty="0"/>
                <a:t>과 </a:t>
              </a:r>
              <a:r>
                <a:rPr lang="en-US" altLang="ko-KR" dirty="0"/>
                <a:t>test </a:t>
              </a:r>
              <a:r>
                <a:rPr lang="ko-KR" altLang="en-US" dirty="0"/>
                <a:t>비교 확인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9DB183-EAB7-40BC-A039-F069853DEC2D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59EEF42E-B98F-4AB2-A765-350B1E46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47E144EE-9746-4935-8067-3A18B27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2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426FFD-E0C4-4969-A8CB-50190F574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23"/>
          <a:stretch/>
        </p:blipFill>
        <p:spPr>
          <a:xfrm>
            <a:off x="372028" y="2578897"/>
            <a:ext cx="6052767" cy="3574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B1D32-8ECB-463A-8C07-AD5CA0561B20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2802C0-ACB2-44A7-9E09-63E80E078AFA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503D7-BC7D-4CF5-BFCA-9D35C3041C77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연속형 </a:t>
              </a:r>
              <a:r>
                <a:rPr lang="en-US" altLang="ko-KR" dirty="0"/>
                <a:t>data </a:t>
              </a:r>
              <a:r>
                <a:rPr lang="ko-KR" altLang="en-US" dirty="0"/>
                <a:t>확인</a:t>
              </a:r>
              <a:r>
                <a:rPr lang="en-US" altLang="ko-KR" dirty="0"/>
                <a:t>(2) : data</a:t>
              </a:r>
              <a:r>
                <a:rPr lang="ko-KR" altLang="en-US" dirty="0"/>
                <a:t>의 분포 등 확인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E8E7C6-0707-4952-A1DE-AECE3F147E4F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3817E76-7F75-4996-97B7-084BFC76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45"/>
          <a:stretch/>
        </p:blipFill>
        <p:spPr>
          <a:xfrm>
            <a:off x="6096000" y="2331467"/>
            <a:ext cx="5109000" cy="406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CA7F9-BA6B-41D6-8BA6-BE15199538C9}"/>
              </a:ext>
            </a:extLst>
          </p:cNvPr>
          <p:cNvSpPr txBox="1"/>
          <p:nvPr/>
        </p:nvSpPr>
        <p:spPr>
          <a:xfrm>
            <a:off x="1191491" y="1251833"/>
            <a:ext cx="7966364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1. Modeling</a:t>
            </a:r>
            <a:r>
              <a:rPr lang="ko-KR" altLang="en-US" dirty="0"/>
              <a:t>에서 </a:t>
            </a:r>
            <a:r>
              <a:rPr lang="en-US" altLang="ko-KR" dirty="0"/>
              <a:t>fit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2. Cover Type</a:t>
            </a:r>
            <a:r>
              <a:rPr lang="ko-KR" altLang="en-US" dirty="0"/>
              <a:t>과 </a:t>
            </a:r>
            <a:r>
              <a:rPr lang="en-US" altLang="ko-KR" dirty="0"/>
              <a:t>Elevation</a:t>
            </a:r>
            <a:r>
              <a:rPr lang="ko-KR" altLang="en-US" dirty="0"/>
              <a:t>이 가장 연관 이 있는듯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CE806E-E266-4324-B4EC-62B284807687}"/>
              </a:ext>
            </a:extLst>
          </p:cNvPr>
          <p:cNvSpPr/>
          <p:nvPr/>
        </p:nvSpPr>
        <p:spPr>
          <a:xfrm>
            <a:off x="1009048" y="2852115"/>
            <a:ext cx="1924652" cy="192465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9057E0EF-CB12-46EF-86B1-B84A4D85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02062C5-9BEE-4D4C-B170-C0AA035E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B918E3-E24B-4AC4-ABE4-70A3A279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61" y="2044746"/>
            <a:ext cx="4267091" cy="4490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D8E00B-4708-460E-8056-EE7A5F61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52" y="1027532"/>
            <a:ext cx="4151078" cy="551131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1DAE649-0E9A-442C-AC47-16AD5CB53EE8}"/>
              </a:ext>
            </a:extLst>
          </p:cNvPr>
          <p:cNvSpPr/>
          <p:nvPr/>
        </p:nvSpPr>
        <p:spPr>
          <a:xfrm>
            <a:off x="2192680" y="4259530"/>
            <a:ext cx="1153769" cy="1153769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05FD3D5-EDC9-4D2C-82EB-C3F6492F99FA}"/>
              </a:ext>
            </a:extLst>
          </p:cNvPr>
          <p:cNvSpPr/>
          <p:nvPr/>
        </p:nvSpPr>
        <p:spPr>
          <a:xfrm>
            <a:off x="4688230" y="5381066"/>
            <a:ext cx="1153769" cy="1153769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D0411-1D2D-46F0-9C89-87352E36A42C}"/>
              </a:ext>
            </a:extLst>
          </p:cNvPr>
          <p:cNvSpPr txBox="1"/>
          <p:nvPr/>
        </p:nvSpPr>
        <p:spPr>
          <a:xfrm>
            <a:off x="2097428" y="4682525"/>
            <a:ext cx="1344272" cy="523220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C000"/>
                </a:solidFill>
              </a:rPr>
              <a:t>Soil Type </a:t>
            </a:r>
          </a:p>
          <a:p>
            <a:pPr algn="ctr"/>
            <a:r>
              <a:rPr lang="en-US" altLang="ko-KR" sz="1400" b="1" dirty="0">
                <a:solidFill>
                  <a:srgbClr val="FFC000"/>
                </a:solidFill>
              </a:rPr>
              <a:t>7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05E0B-9F6D-4538-A8E9-3D45E8AE5A3C}"/>
              </a:ext>
            </a:extLst>
          </p:cNvPr>
          <p:cNvSpPr txBox="1"/>
          <p:nvPr/>
        </p:nvSpPr>
        <p:spPr>
          <a:xfrm>
            <a:off x="4592978" y="5774842"/>
            <a:ext cx="1344272" cy="523220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C000"/>
                </a:solidFill>
              </a:rPr>
              <a:t>Soil Type </a:t>
            </a:r>
          </a:p>
          <a:p>
            <a:pPr algn="ctr"/>
            <a:r>
              <a:rPr lang="en-US" altLang="ko-KR" sz="1400" b="1" dirty="0">
                <a:solidFill>
                  <a:srgbClr val="FFC000"/>
                </a:solidFill>
              </a:rPr>
              <a:t>15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D6D8-120F-42B6-A458-C83C2F8445CD}"/>
              </a:ext>
            </a:extLst>
          </p:cNvPr>
          <p:cNvSpPr txBox="1"/>
          <p:nvPr/>
        </p:nvSpPr>
        <p:spPr>
          <a:xfrm>
            <a:off x="705048" y="1175165"/>
            <a:ext cx="7966364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soil_type15, 7 </a:t>
            </a:r>
            <a:r>
              <a:rPr lang="ko-KR" altLang="en-US" dirty="0"/>
              <a:t>은 </a:t>
            </a:r>
            <a:r>
              <a:rPr lang="en-US" altLang="ko-KR" dirty="0"/>
              <a:t>data</a:t>
            </a:r>
            <a:r>
              <a:rPr lang="ko-KR" altLang="en-US" dirty="0"/>
              <a:t>가 없다</a:t>
            </a:r>
            <a:r>
              <a:rPr lang="en-US" altLang="ko-KR" dirty="0"/>
              <a:t>. : 0 </a:t>
            </a:r>
            <a:r>
              <a:rPr lang="ko-KR" altLang="en-US" dirty="0"/>
              <a:t>만 있다</a:t>
            </a:r>
            <a:r>
              <a:rPr lang="en-US" altLang="ko-KR" dirty="0"/>
              <a:t>. = </a:t>
            </a:r>
            <a:r>
              <a:rPr lang="ko-KR" altLang="en-US" dirty="0"/>
              <a:t>해당 타입 </a:t>
            </a:r>
            <a:r>
              <a:rPr lang="en-US" altLang="ko-KR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DA5FA-3183-47D9-8363-6AF45834077E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086709-48FC-4EF1-9154-3B8E42E61125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40CBEE-1D15-4042-8BA4-23A5D2F6D43C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명목형 </a:t>
              </a:r>
              <a:r>
                <a:rPr lang="en-US" altLang="ko-KR" dirty="0"/>
                <a:t>data </a:t>
              </a:r>
              <a:r>
                <a:rPr lang="ko-KR" altLang="en-US" dirty="0"/>
                <a:t>확인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D941AC-DF15-454E-9ED2-5B1E0CFB0556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22C8CA6E-9A5E-4E32-8871-D1CF6335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1010AD00-8F2B-4BD3-AED9-7C8C34E9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0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336B06-8554-40F6-A285-2E75AD57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5" y="1334365"/>
            <a:ext cx="10491570" cy="312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9EA06-7B22-4100-BC47-AE8B3A5EB7DB}"/>
              </a:ext>
            </a:extLst>
          </p:cNvPr>
          <p:cNvSpPr txBox="1"/>
          <p:nvPr/>
        </p:nvSpPr>
        <p:spPr>
          <a:xfrm>
            <a:off x="3552055" y="5071190"/>
            <a:ext cx="361372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wild area 4 : 0.250644</a:t>
            </a:r>
          </a:p>
          <a:p>
            <a:pPr marL="266700" indent="-2667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Evaluation : -0.395961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49D76F-593D-415F-BF6F-931F6D18E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31"/>
          <a:stretch/>
        </p:blipFill>
        <p:spPr>
          <a:xfrm>
            <a:off x="612327" y="4507650"/>
            <a:ext cx="2394258" cy="2007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C33E7-6246-416D-940A-A9FAC3E00956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A04571-A11F-42F1-AF94-438653706A00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3C8FC5-D269-4690-8C92-3CB3286AB8C6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Relationship </a:t>
              </a:r>
              <a:r>
                <a:rPr lang="ko-KR" altLang="en-US" dirty="0"/>
                <a:t>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054F79-1800-4933-91AD-F9BD2DA41CFE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3B4288-7741-4B4E-BD2A-43146A347395}"/>
              </a:ext>
            </a:extLst>
          </p:cNvPr>
          <p:cNvSpPr txBox="1"/>
          <p:nvPr/>
        </p:nvSpPr>
        <p:spPr>
          <a:xfrm>
            <a:off x="3180773" y="4610092"/>
            <a:ext cx="8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Cover Type</a:t>
            </a:r>
            <a:r>
              <a:rPr lang="ko-KR" altLang="en-US" sz="1400" dirty="0"/>
              <a:t>을 하나씩 나누어 연관 있는 것을 찾아 보고 싶었지만 어떻게 하는지 몰라서 안함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0E3654-83D7-44B5-B381-0EE6CC672DA9}"/>
              </a:ext>
            </a:extLst>
          </p:cNvPr>
          <p:cNvSpPr/>
          <p:nvPr/>
        </p:nvSpPr>
        <p:spPr>
          <a:xfrm>
            <a:off x="10978590" y="2202855"/>
            <a:ext cx="401295" cy="4012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38926F-F129-409E-B997-0ED7135D1618}"/>
              </a:ext>
            </a:extLst>
          </p:cNvPr>
          <p:cNvSpPr/>
          <p:nvPr/>
        </p:nvSpPr>
        <p:spPr>
          <a:xfrm>
            <a:off x="10978590" y="1330441"/>
            <a:ext cx="401295" cy="4012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0401E292-56B7-471F-9369-8F0A234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C34B8339-DFD1-46E2-B3E9-B2B732BE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2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DF001B-D02A-4D56-B3DF-A7EF1BB8B548}"/>
              </a:ext>
            </a:extLst>
          </p:cNvPr>
          <p:cNvGrpSpPr/>
          <p:nvPr/>
        </p:nvGrpSpPr>
        <p:grpSpPr>
          <a:xfrm>
            <a:off x="2313222" y="2138722"/>
            <a:ext cx="6421200" cy="2772079"/>
            <a:chOff x="598722" y="1392173"/>
            <a:chExt cx="7810500" cy="33718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55356C-A222-4F03-8391-ACB2FFA13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722" y="1392173"/>
              <a:ext cx="7810500" cy="33718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0CDCF12-10AC-4B06-B63D-A81FCBAF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87" y="1703134"/>
              <a:ext cx="1952625" cy="174307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0FFBDE0-F78C-4991-8511-EBE2953CC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96" y="5035223"/>
            <a:ext cx="8858250" cy="131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D270FB-298E-41D5-A559-0E45825C8465}"/>
              </a:ext>
            </a:extLst>
          </p:cNvPr>
          <p:cNvSpPr txBox="1"/>
          <p:nvPr/>
        </p:nvSpPr>
        <p:spPr>
          <a:xfrm>
            <a:off x="705048" y="1175165"/>
            <a:ext cx="7966364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Cover_type5 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경우 </a:t>
            </a:r>
            <a:r>
              <a:rPr lang="en-US" altLang="ko-KR" sz="1600" dirty="0"/>
              <a:t>data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개 </a:t>
            </a:r>
            <a:r>
              <a:rPr lang="en-US" altLang="ko-KR" sz="1600" dirty="0"/>
              <a:t>: </a:t>
            </a:r>
            <a:r>
              <a:rPr lang="ko-KR" altLang="en-US" sz="1600" dirty="0"/>
              <a:t>제거 </a:t>
            </a:r>
            <a:r>
              <a:rPr lang="en-US" altLang="ko-KR" sz="1600" dirty="0"/>
              <a:t>(test data</a:t>
            </a:r>
            <a:r>
              <a:rPr lang="ko-KR" altLang="en-US" sz="1600" dirty="0"/>
              <a:t>에는 없음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832D3-9487-4804-B42C-E2E5B0D8C02A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DATA </a:t>
            </a:r>
            <a:r>
              <a:rPr lang="ko-KR" altLang="en-US" sz="2800" dirty="0" err="1">
                <a:solidFill>
                  <a:schemeClr val="bg1"/>
                </a:solidFill>
              </a:rPr>
              <a:t>전처리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FF3E1F-C8EE-40D9-8B92-E28BF3660359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C4D6C-0C72-44CF-BA92-A0B8F6DB7B19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Target Distribution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5509C0-61CB-458C-9311-3F50176922AE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4E4D71BE-0151-4E3E-87C8-2E6B432E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93043B31-0C54-493D-8A4F-2C5DF68F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21C436-73CF-41B0-8373-866AB01323E2}"/>
              </a:ext>
            </a:extLst>
          </p:cNvPr>
          <p:cNvSpPr/>
          <p:nvPr/>
        </p:nvSpPr>
        <p:spPr>
          <a:xfrm>
            <a:off x="5935981" y="4351896"/>
            <a:ext cx="637020" cy="63702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7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510CB7-89BB-4279-853F-5BB907005764}"/>
              </a:ext>
            </a:extLst>
          </p:cNvPr>
          <p:cNvSpPr txBox="1"/>
          <p:nvPr/>
        </p:nvSpPr>
        <p:spPr>
          <a:xfrm>
            <a:off x="1043839" y="3386929"/>
            <a:ext cx="9842697" cy="126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 test data</a:t>
            </a:r>
            <a:r>
              <a:rPr lang="ko-KR" altLang="en-US" b="0" i="0" dirty="0">
                <a:effectLst/>
                <a:latin typeface="Inter"/>
              </a:rPr>
              <a:t>에는 없고</a:t>
            </a:r>
            <a:r>
              <a:rPr lang="en-US" altLang="ko-KR" b="0" i="0" dirty="0">
                <a:effectLst/>
                <a:latin typeface="Inter"/>
              </a:rPr>
              <a:t>, Train data</a:t>
            </a:r>
            <a:r>
              <a:rPr lang="ko-KR" altLang="en-US" b="0" i="0" dirty="0">
                <a:effectLst/>
                <a:latin typeface="Inter"/>
              </a:rPr>
              <a:t>에만 있는 </a:t>
            </a:r>
            <a:r>
              <a:rPr lang="en-US" altLang="ko-KR" b="0" i="0" dirty="0">
                <a:effectLst/>
                <a:latin typeface="Inter"/>
              </a:rPr>
              <a:t>type 5 (Aspen) </a:t>
            </a:r>
            <a:r>
              <a:rPr lang="ko-KR" altLang="en-US" b="0" i="0" dirty="0">
                <a:effectLst/>
                <a:latin typeface="Inter"/>
              </a:rPr>
              <a:t>제거</a:t>
            </a:r>
            <a:endParaRPr lang="en-US" altLang="ko-KR" b="0" i="0" dirty="0">
              <a:effectLst/>
              <a:latin typeface="Inter"/>
            </a:endParaRPr>
          </a:p>
          <a:p>
            <a:pPr marL="638175" lvl="1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Inter"/>
              </a:rPr>
              <a:t>Wilderness_Area3 : Comanche Peak Wilderness Area</a:t>
            </a:r>
          </a:p>
          <a:p>
            <a:pPr marL="638175" lvl="1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Inter"/>
              </a:rPr>
              <a:t> </a:t>
            </a:r>
            <a:r>
              <a:rPr lang="en-US" altLang="ko-KR" sz="1200" b="0" i="0" dirty="0" err="1">
                <a:effectLst/>
                <a:latin typeface="Inter"/>
              </a:rPr>
              <a:t>soil_type</a:t>
            </a:r>
            <a:r>
              <a:rPr lang="en-US" altLang="ko-KR" sz="1200" b="0" i="0" dirty="0">
                <a:effectLst/>
                <a:latin typeface="Inter"/>
              </a:rPr>
              <a:t> 4 : </a:t>
            </a:r>
            <a:r>
              <a:rPr lang="en-US" altLang="ko-KR" sz="1200" b="0" i="0" dirty="0" err="1">
                <a:effectLst/>
                <a:latin typeface="Inter"/>
              </a:rPr>
              <a:t>Ratake</a:t>
            </a:r>
            <a:r>
              <a:rPr lang="en-US" altLang="ko-KR" sz="1200" b="0" i="0" dirty="0">
                <a:effectLst/>
                <a:latin typeface="Inter"/>
              </a:rPr>
              <a:t> family - Rock outcrop complex, rubbly</a:t>
            </a:r>
          </a:p>
          <a:p>
            <a:pPr marL="180975" indent="-180975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ter"/>
              </a:rPr>
              <a:t>해당 </a:t>
            </a:r>
            <a:r>
              <a:rPr lang="en-US" altLang="ko-KR" b="0" i="0" dirty="0">
                <a:effectLst/>
                <a:latin typeface="Inter"/>
              </a:rPr>
              <a:t>type</a:t>
            </a:r>
            <a:r>
              <a:rPr lang="ko-KR" altLang="en-US" b="0" i="0" dirty="0">
                <a:effectLst/>
                <a:latin typeface="Inter"/>
              </a:rPr>
              <a:t>이 없거나 극히 적은 </a:t>
            </a:r>
            <a:r>
              <a:rPr lang="en-US" altLang="ko-KR" b="0" i="0" dirty="0">
                <a:effectLst/>
                <a:latin typeface="Inter"/>
              </a:rPr>
              <a:t>soil_type</a:t>
            </a:r>
            <a:r>
              <a:rPr lang="en-US" altLang="ko-KR" dirty="0">
                <a:latin typeface="Inter"/>
              </a:rPr>
              <a:t>7, 15 and 8</a:t>
            </a:r>
            <a:r>
              <a:rPr lang="en-US" altLang="ko-KR" b="0" i="0" dirty="0">
                <a:effectLst/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제거 </a:t>
            </a:r>
            <a:endParaRPr lang="en-US" altLang="ko-KR" b="0" i="0" dirty="0">
              <a:effectLst/>
              <a:latin typeface="Inte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3DEA0-A233-49BF-BD4B-4DABCA6C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98" y="1552216"/>
            <a:ext cx="8845428" cy="1640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9037F-C1F8-4F58-86D9-F8C4A1ACD17A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DATA </a:t>
            </a:r>
            <a:r>
              <a:rPr lang="ko-KR" altLang="en-US" sz="2800" dirty="0" err="1">
                <a:solidFill>
                  <a:schemeClr val="bg1"/>
                </a:solidFill>
              </a:rPr>
              <a:t>전처리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7C6048-77D7-4637-90F7-D6F1B187B551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AC2A3D-068E-4452-8079-09D220F11D0D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Removing Unwanted Rows and columns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C38FAD-9DFE-4C65-9526-2059E00A0155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E099243B-ABFF-496D-9E97-1E5E36D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014CF92-199F-4224-AB41-697C792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98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3EBCAA3-2A13-41AD-AEA8-F1312C097CA0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DATA </a:t>
            </a:r>
            <a:r>
              <a:rPr lang="ko-KR" altLang="en-US" sz="2800" dirty="0" err="1">
                <a:solidFill>
                  <a:schemeClr val="bg1"/>
                </a:solidFill>
              </a:rPr>
              <a:t>전처리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355967-656B-4F2E-9618-68C991EC5EE9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F9D92D-43B4-4D32-B153-96EBC1583E85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Feature Engineering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96E3C9-FB4D-489A-8CF1-F5C0F42ECA19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D345F270-62A9-483C-8B78-28D0B21E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DF9407B1-C320-4CF1-922B-C95C9414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0E5A2E-E08F-4CB6-853B-153D411B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2" y="1639384"/>
            <a:ext cx="4941887" cy="1713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4AB6FE-5D34-4CB6-A0B4-CD18DA6322D4}"/>
              </a:ext>
            </a:extLst>
          </p:cNvPr>
          <p:cNvSpPr txBox="1"/>
          <p:nvPr/>
        </p:nvSpPr>
        <p:spPr>
          <a:xfrm>
            <a:off x="905452" y="1243700"/>
            <a:ext cx="436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Ta</a:t>
            </a:r>
            <a:r>
              <a:rPr lang="ko-KR" altLang="en-US" dirty="0" err="1"/>
              <a:t>rget</a:t>
            </a:r>
            <a:r>
              <a:rPr lang="ko-KR" altLang="en-US" dirty="0"/>
              <a:t> </a:t>
            </a:r>
            <a:r>
              <a:rPr lang="ko-KR" altLang="en-US" dirty="0" err="1"/>
              <a:t>Distribution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DE130-23AA-41D3-A7F6-4B929395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2" y="3917944"/>
            <a:ext cx="3952875" cy="2324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4AB032-8F8D-4142-ADAC-490B6D4441D7}"/>
              </a:ext>
            </a:extLst>
          </p:cNvPr>
          <p:cNvSpPr txBox="1"/>
          <p:nvPr/>
        </p:nvSpPr>
        <p:spPr>
          <a:xfrm>
            <a:off x="905452" y="3524218"/>
            <a:ext cx="436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DB6135-3D99-4EA2-90B2-49EC3965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4002306"/>
            <a:ext cx="6115050" cy="1971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540437-C688-40B9-8BB1-89EBA5E3BE96}"/>
              </a:ext>
            </a:extLst>
          </p:cNvPr>
          <p:cNvSpPr txBox="1"/>
          <p:nvPr/>
        </p:nvSpPr>
        <p:spPr>
          <a:xfrm>
            <a:off x="5467350" y="3505098"/>
            <a:ext cx="436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19560A-8366-42C4-A773-643A1E42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77" y="1276783"/>
            <a:ext cx="4272000" cy="320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1F816-8C79-4E02-A830-ED793C6F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29" y="1276783"/>
            <a:ext cx="4799618" cy="320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8828E-6DD2-4001-B578-5630C0A9091D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A2D6B5-058F-4D64-8E99-07D6AEAA1B4B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6CF13-A5CB-485B-8970-D1CE4BB93241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LGBM Classifier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nter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4EE410-B34D-4E95-99AE-E4449188B825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B8B765-A195-4996-96DB-5B51F3D87C3F}"/>
              </a:ext>
            </a:extLst>
          </p:cNvPr>
          <p:cNvSpPr txBox="1"/>
          <p:nvPr/>
        </p:nvSpPr>
        <p:spPr>
          <a:xfrm>
            <a:off x="1045029" y="5138057"/>
            <a:ext cx="9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ACC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0.949 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7407702-FF7E-4C22-A5ED-DFF2412A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2775386-B13B-4224-B11E-7A6D8EA9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8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EEA402-16CE-4907-B34B-E8FDB967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81" y="1083158"/>
            <a:ext cx="4067687" cy="320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596DF-F3C0-4D3D-B241-D0BEB35D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39" y="1083158"/>
            <a:ext cx="4880512" cy="320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58A72-6881-465B-A143-2CEAF7CA0347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B70E01-99A9-403C-9E4B-36C0F860BFBE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6185B6-BB87-4F20-B175-325B82C01586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Inter"/>
                </a:rPr>
                <a:t>Catboost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 Classifier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nter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1DBD2D-CAE8-4422-B4F0-300AC8B65307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4A99F8-5FCE-48DD-A0EC-58F94559DADB}"/>
              </a:ext>
            </a:extLst>
          </p:cNvPr>
          <p:cNvSpPr txBox="1"/>
          <p:nvPr/>
        </p:nvSpPr>
        <p:spPr>
          <a:xfrm>
            <a:off x="1045029" y="5138057"/>
            <a:ext cx="9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ACC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0.960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8385E-BD1F-42EB-969D-BDB2C15F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5CE1369-FCF1-45F2-BD8C-6F526329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1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FE8BC4-1705-4FFC-AF19-ADBC0D6B02C3}"/>
              </a:ext>
            </a:extLst>
          </p:cNvPr>
          <p:cNvSpPr txBox="1"/>
          <p:nvPr/>
        </p:nvSpPr>
        <p:spPr>
          <a:xfrm>
            <a:off x="1188109" y="1570241"/>
            <a:ext cx="4216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데이터 불러오기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데이터 탐색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EDA &amp;</a:t>
            </a: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데이터 전처리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머신러닝 모형 개발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머신러닝 평가지표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World돋움체_Pro Medium" panose="020B0600000101010101" charset="-127"/>
                <a:ea typeface="KoPubWorld돋움체_Pro Medium" panose="020B0600000101010101" charset="-127"/>
                <a:cs typeface="KoPubWorld돋움체_Pro Medium" panose="020B0600000101010101" charset="-127"/>
              </a:rPr>
              <a:t>자료제출</a:t>
            </a: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KoPubWorld돋움체_Pro Medium" panose="020B0600000101010101" charset="-127"/>
              <a:ea typeface="KoPubWorld돋움체_Pro Medium" panose="020B0600000101010101" charset="-127"/>
              <a:cs typeface="KoPubWorld돋움체_Pro Medium" panose="020B0600000101010101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C8DA56-68D4-4833-BC1D-643A00E697AF}"/>
              </a:ext>
            </a:extLst>
          </p:cNvPr>
          <p:cNvSpPr/>
          <p:nvPr/>
        </p:nvSpPr>
        <p:spPr>
          <a:xfrm>
            <a:off x="139699" y="177800"/>
            <a:ext cx="11785600" cy="6362700"/>
          </a:xfrm>
          <a:prstGeom prst="rect">
            <a:avLst/>
          </a:prstGeom>
          <a:noFill/>
          <a:ln w="38100">
            <a:solidFill>
              <a:srgbClr val="588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18D897-61D4-4919-9508-5A48A3745127}"/>
              </a:ext>
            </a:extLst>
          </p:cNvPr>
          <p:cNvSpPr/>
          <p:nvPr/>
        </p:nvSpPr>
        <p:spPr>
          <a:xfrm>
            <a:off x="304800" y="292100"/>
            <a:ext cx="11506200" cy="63881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8CF4A-CB9F-457B-BB00-E4CD7E81FD81}"/>
              </a:ext>
            </a:extLst>
          </p:cNvPr>
          <p:cNvSpPr txBox="1"/>
          <p:nvPr/>
        </p:nvSpPr>
        <p:spPr>
          <a:xfrm>
            <a:off x="134677" y="508327"/>
            <a:ext cx="1635641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1949F05F-C439-42A6-B6C9-358A4765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666AE6B2-D4C0-4D33-B13C-9ACE273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2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8E2237-2775-484B-AFE3-9D4DFBAD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49" y="1196122"/>
            <a:ext cx="3961462" cy="3205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FAEA8-C9DE-42DF-9F28-D7F660C1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69" y="1196121"/>
            <a:ext cx="4776419" cy="3205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9FA15-C7E5-49C6-8BDE-A2286DFB7FBA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B60C95-6FA4-490B-B7A6-CC92C60C5844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737ACD-BCA9-4226-B1D8-D84A16687A35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Inter"/>
                </a:rPr>
                <a:t>XGBoost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Inter"/>
                </a:rPr>
                <a:t> Classifier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nter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4F3565-9362-4EE3-A015-A2AB64555425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D6D4D5-335C-4694-B545-83EC8F964F6B}"/>
              </a:ext>
            </a:extLst>
          </p:cNvPr>
          <p:cNvSpPr txBox="1"/>
          <p:nvPr/>
        </p:nvSpPr>
        <p:spPr>
          <a:xfrm>
            <a:off x="1045029" y="5138057"/>
            <a:ext cx="9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ACC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0.959</a:t>
            </a:r>
            <a:endParaRPr lang="ko-KR" altLang="en-US" dirty="0"/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AD7E8797-FB66-489D-94C0-4F857F02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FC9F3DC3-6DC6-4BBC-8ABC-F0FE649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4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6FBEE-FE71-48E6-8EDA-FB8822678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98"/>
          <a:stretch/>
        </p:blipFill>
        <p:spPr>
          <a:xfrm>
            <a:off x="5260974" y="1041592"/>
            <a:ext cx="2820485" cy="4505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540808-713A-403E-AF0C-8ACE4552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89" y="1254571"/>
            <a:ext cx="4216267" cy="3021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728BF-13D3-4608-B8BB-CA41453B6F81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517C22-3A1F-4673-8D26-AD544A82D0FB}"/>
              </a:ext>
            </a:extLst>
          </p:cNvPr>
          <p:cNvGrpSpPr/>
          <p:nvPr/>
        </p:nvGrpSpPr>
        <p:grpSpPr>
          <a:xfrm>
            <a:off x="2451100" y="559938"/>
            <a:ext cx="9283699" cy="430043"/>
            <a:chOff x="2230338" y="559938"/>
            <a:chExt cx="9504462" cy="4300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B17E7F-5CAC-41C9-B590-92CECC54244F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Inter"/>
                </a:rPr>
                <a:t>Neural Network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FA3562-0D2F-41BB-9F4A-FF03DDAC6CD2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A228E9-5E84-47C5-BF9C-9BC4BAB7E2DC}"/>
              </a:ext>
            </a:extLst>
          </p:cNvPr>
          <p:cNvSpPr txBox="1"/>
          <p:nvPr/>
        </p:nvSpPr>
        <p:spPr>
          <a:xfrm>
            <a:off x="645664" y="5070022"/>
            <a:ext cx="690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ACC 0.9658, </a:t>
            </a:r>
          </a:p>
          <a:p>
            <a:r>
              <a:rPr lang="en-US" altLang="ko-KR" dirty="0" err="1"/>
              <a:t>val_loss</a:t>
            </a:r>
            <a:r>
              <a:rPr lang="en-US" altLang="ko-KR" dirty="0"/>
              <a:t>, loss</a:t>
            </a:r>
            <a:r>
              <a:rPr lang="ko-KR" altLang="en-US" dirty="0"/>
              <a:t>가 적은 것이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Callbacks</a:t>
            </a:r>
            <a:r>
              <a:rPr lang="ko-KR" altLang="en-US" dirty="0"/>
              <a:t>함수로 알아서 중단 되기 때문에 </a:t>
            </a:r>
            <a:r>
              <a:rPr lang="ko-KR" altLang="en-US" dirty="0" err="1"/>
              <a:t>과적합</a:t>
            </a:r>
            <a:r>
              <a:rPr lang="ko-KR" altLang="en-US" dirty="0"/>
              <a:t> 걱정이 없음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8256451B-B746-4705-B955-C1571345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3D4E486-F0A7-46AE-856B-54E68FDF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48209-54C8-4E41-9ED0-9B915F4ACED3}"/>
              </a:ext>
            </a:extLst>
          </p:cNvPr>
          <p:cNvSpPr txBox="1"/>
          <p:nvPr/>
        </p:nvSpPr>
        <p:spPr>
          <a:xfrm>
            <a:off x="6671217" y="6502465"/>
            <a:ext cx="43587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https://www.tensorflow.org/tutorials/keras/overfit_and_underfit?hl=ko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90594D-1764-4D02-A192-2ACB8A57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36"/>
          <a:stretch/>
        </p:blipFill>
        <p:spPr>
          <a:xfrm>
            <a:off x="8209465" y="1041592"/>
            <a:ext cx="2820485" cy="48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DCCC0C-6034-4D8B-9263-006E7F200454}"/>
              </a:ext>
            </a:extLst>
          </p:cNvPr>
          <p:cNvSpPr txBox="1"/>
          <p:nvPr/>
        </p:nvSpPr>
        <p:spPr>
          <a:xfrm>
            <a:off x="205772" y="508327"/>
            <a:ext cx="2346927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submission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7B43B9E-1BE7-41CC-B21E-24EA14D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B7C45B9-C503-4D5A-B1FE-499B84EB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7678F0-1B06-40DE-A66E-E6302EF00E97}"/>
              </a:ext>
            </a:extLst>
          </p:cNvPr>
          <p:cNvGrpSpPr/>
          <p:nvPr/>
        </p:nvGrpSpPr>
        <p:grpSpPr>
          <a:xfrm>
            <a:off x="4874500" y="875650"/>
            <a:ext cx="6310173" cy="4865403"/>
            <a:chOff x="2842985" y="508327"/>
            <a:chExt cx="7404101" cy="570886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0D5523-5217-4D32-A442-9631D59EFAC0}"/>
                </a:ext>
              </a:extLst>
            </p:cNvPr>
            <p:cNvGrpSpPr/>
            <p:nvPr/>
          </p:nvGrpSpPr>
          <p:grpSpPr>
            <a:xfrm>
              <a:off x="2842985" y="508327"/>
              <a:ext cx="7404101" cy="5708866"/>
              <a:chOff x="2552699" y="508327"/>
              <a:chExt cx="6186663" cy="477017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B3DA662-D5C8-4B11-B423-3DA0C1E02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3446" y="508327"/>
                <a:ext cx="5965916" cy="2197677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ADE6CA9-96DD-41C3-BB59-E4F00930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699" y="4198667"/>
                <a:ext cx="5965916" cy="107983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84199E4-D709-45A2-AACC-9A06EFE5A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699" y="2878025"/>
                <a:ext cx="5965916" cy="1273972"/>
              </a:xfrm>
              <a:prstGeom prst="rect">
                <a:avLst/>
              </a:prstGeom>
            </p:spPr>
          </p:pic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D6B4379-5D52-4FCB-AE35-07D4365400FB}"/>
                </a:ext>
              </a:extLst>
            </p:cNvPr>
            <p:cNvSpPr/>
            <p:nvPr/>
          </p:nvSpPr>
          <p:spPr>
            <a:xfrm>
              <a:off x="9068669" y="3454785"/>
              <a:ext cx="1153769" cy="1153769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93CB91-C28C-48DC-9B59-43FC145C940A}"/>
                </a:ext>
              </a:extLst>
            </p:cNvPr>
            <p:cNvSpPr/>
            <p:nvPr/>
          </p:nvSpPr>
          <p:spPr>
            <a:xfrm>
              <a:off x="7636684" y="2190575"/>
              <a:ext cx="1153769" cy="1153769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5D738F-98EE-418A-9FC6-8782576DFDAB}"/>
              </a:ext>
            </a:extLst>
          </p:cNvPr>
          <p:cNvSpPr txBox="1"/>
          <p:nvPr/>
        </p:nvSpPr>
        <p:spPr>
          <a:xfrm>
            <a:off x="404938" y="1305099"/>
            <a:ext cx="4469561" cy="100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ACC </a:t>
            </a:r>
            <a:r>
              <a:rPr lang="ko-KR" altLang="en-US" dirty="0"/>
              <a:t>가 가장 높았던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Neural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ter"/>
              </a:rPr>
              <a:t>로 제출</a:t>
            </a:r>
            <a:r>
              <a:rPr lang="en-US" altLang="ko-KR" dirty="0">
                <a:solidFill>
                  <a:srgbClr val="000000"/>
                </a:solidFill>
                <a:latin typeface="Inter"/>
              </a:rPr>
              <a:t>: </a:t>
            </a:r>
            <a:r>
              <a:rPr lang="en-US" altLang="ko-KR" dirty="0"/>
              <a:t>ACC 0.9658, </a:t>
            </a:r>
          </a:p>
          <a:p>
            <a:pPr>
              <a:lnSpc>
                <a:spcPct val="130000"/>
              </a:lnSpc>
            </a:pPr>
            <a:r>
              <a:rPr lang="en-US" altLang="ko-KR" sz="1100" dirty="0"/>
              <a:t>(LGBM_ACC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0.949, </a:t>
            </a:r>
            <a:r>
              <a:rPr lang="en-US" altLang="ko-KR" sz="1100" dirty="0" err="1"/>
              <a:t>CatB_ACC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0.960, XGB_ACC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0.959)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05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16EB8-13F1-4CF5-B158-283B6E3D04A2}"/>
              </a:ext>
            </a:extLst>
          </p:cNvPr>
          <p:cNvSpPr txBox="1"/>
          <p:nvPr/>
        </p:nvSpPr>
        <p:spPr>
          <a:xfrm>
            <a:off x="390427" y="6256496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https://yoonhwa-p.github.io/2021/12/20/kgg/Tabular_Playground_Series_Dec(2021)/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C4579-5909-434D-93C4-7DAB8AC3C2B2}"/>
              </a:ext>
            </a:extLst>
          </p:cNvPr>
          <p:cNvSpPr txBox="1"/>
          <p:nvPr/>
        </p:nvSpPr>
        <p:spPr>
          <a:xfrm>
            <a:off x="134677" y="508327"/>
            <a:ext cx="2178545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EE13B-61F0-48E1-8085-F53CE51F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466850"/>
            <a:ext cx="5838825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A57FD-1769-4264-A688-DE759049F597}"/>
              </a:ext>
            </a:extLst>
          </p:cNvPr>
          <p:cNvSpPr txBox="1"/>
          <p:nvPr/>
        </p:nvSpPr>
        <p:spPr>
          <a:xfrm>
            <a:off x="6858793" y="1962284"/>
            <a:ext cx="4164013" cy="31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Kaggle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에서 매달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1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일에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data scientists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Featured competitions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을 위해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beginner- friendly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로 제공하는 대회</a:t>
            </a:r>
            <a:endParaRPr lang="en-US" altLang="ko-KR" b="0" i="0" dirty="0">
              <a:solidFill>
                <a:srgbClr val="4A4A4A"/>
              </a:solidFill>
              <a:effectLst/>
              <a:latin typeface="Ubuntu"/>
            </a:endParaRPr>
          </a:p>
          <a:p>
            <a:pPr algn="l">
              <a:lnSpc>
                <a:spcPct val="130000"/>
              </a:lnSpc>
            </a:pPr>
            <a:endParaRPr lang="ko-KR" altLang="en-US" b="0" i="0" dirty="0">
              <a:solidFill>
                <a:srgbClr val="4A4A4A"/>
              </a:solidFill>
              <a:effectLst/>
              <a:latin typeface="Ubuntu"/>
            </a:endParaRP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 대회의 목적 </a:t>
            </a: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: a fun, and approachable </a:t>
            </a: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를 위해 </a:t>
            </a: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anyone</a:t>
            </a: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에게 </a:t>
            </a: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tabular dataset </a:t>
            </a: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제공</a:t>
            </a: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.</a:t>
            </a:r>
          </a:p>
          <a:p>
            <a:pPr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 dataset : </a:t>
            </a:r>
            <a:r>
              <a:rPr lang="en-US" altLang="ko-KR" sz="1600" b="0" i="0" u="none" strike="noStrike" dirty="0">
                <a:solidFill>
                  <a:srgbClr val="3273DC"/>
                </a:solidFill>
                <a:effectLst/>
                <a:latin typeface="Ubuntu"/>
                <a:hlinkClick r:id="rId3"/>
              </a:rPr>
              <a:t>CTGAN</a:t>
            </a: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에서 만들어진 </a:t>
            </a:r>
            <a:r>
              <a:rPr lang="ko-KR" altLang="en-US" sz="1600" b="0" i="0" u="none" strike="noStrike" dirty="0">
                <a:solidFill>
                  <a:srgbClr val="3273DC"/>
                </a:solidFill>
                <a:effectLst/>
                <a:latin typeface="Ubuntu"/>
                <a:hlinkClick r:id="rId4"/>
              </a:rPr>
              <a:t>숲 토양 타입 예측 대회</a:t>
            </a:r>
            <a:r>
              <a:rPr lang="ko-KR" altLang="en-US" sz="1600" b="0" i="0" dirty="0">
                <a:solidFill>
                  <a:srgbClr val="4A4A4A"/>
                </a:solidFill>
                <a:effectLst/>
                <a:latin typeface="Ubuntu"/>
              </a:rPr>
              <a:t> </a:t>
            </a:r>
            <a:r>
              <a:rPr lang="en-US" altLang="ko-KR" sz="1600" b="0" i="0" dirty="0">
                <a:solidFill>
                  <a:srgbClr val="4A4A4A"/>
                </a:solidFill>
                <a:effectLst/>
                <a:latin typeface="Ubuntu"/>
              </a:rPr>
              <a:t>data</a:t>
            </a:r>
            <a:endParaRPr lang="en-US" altLang="ko-KR" b="0" i="0" dirty="0">
              <a:solidFill>
                <a:srgbClr val="4A4A4A"/>
              </a:solidFill>
              <a:effectLst/>
              <a:latin typeface="Ubuntu"/>
            </a:endParaRP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5B142-4992-4D94-B984-74F3B8DA9659}"/>
              </a:ext>
            </a:extLst>
          </p:cNvPr>
          <p:cNvSpPr txBox="1"/>
          <p:nvPr/>
        </p:nvSpPr>
        <p:spPr>
          <a:xfrm>
            <a:off x="2364505" y="587649"/>
            <a:ext cx="66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Kaggle competition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D6AA7-4A7C-445C-999F-A838040DB224}"/>
              </a:ext>
            </a:extLst>
          </p:cNvPr>
          <p:cNvSpPr/>
          <p:nvPr/>
        </p:nvSpPr>
        <p:spPr>
          <a:xfrm>
            <a:off x="2230338" y="559938"/>
            <a:ext cx="9504462" cy="43004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214615E0-7713-455A-B52A-10BD674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0290AAE-20CA-4295-AA04-95D53F06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5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16EB8-13F1-4CF5-B158-283B6E3D04A2}"/>
              </a:ext>
            </a:extLst>
          </p:cNvPr>
          <p:cNvSpPr txBox="1"/>
          <p:nvPr/>
        </p:nvSpPr>
        <p:spPr>
          <a:xfrm>
            <a:off x="2500" y="6611779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https://yoonhwa-p.github.io/2021/12/20/kgg/Tabular_Playground_Series_Dec(2021)/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C4579-5909-434D-93C4-7DAB8AC3C2B2}"/>
              </a:ext>
            </a:extLst>
          </p:cNvPr>
          <p:cNvSpPr txBox="1"/>
          <p:nvPr/>
        </p:nvSpPr>
        <p:spPr>
          <a:xfrm>
            <a:off x="134677" y="508327"/>
            <a:ext cx="2178545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A78BA-08C5-4F10-9ED4-CBE09E00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50" y="1601926"/>
            <a:ext cx="582930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33C6C-606F-461E-8A60-70880DC5B1E3}"/>
              </a:ext>
            </a:extLst>
          </p:cNvPr>
          <p:cNvSpPr txBox="1"/>
          <p:nvPr/>
        </p:nvSpPr>
        <p:spPr>
          <a:xfrm>
            <a:off x="1557529" y="5395316"/>
            <a:ext cx="881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각각의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ID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cover type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Matching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하여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file format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Ubuntu"/>
              </a:rPr>
              <a:t>형태를 만들어 제출 하면 됩니다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Ubuntu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D9268-D160-4019-A1A0-D356D9E69005}"/>
              </a:ext>
            </a:extLst>
          </p:cNvPr>
          <p:cNvSpPr txBox="1"/>
          <p:nvPr/>
        </p:nvSpPr>
        <p:spPr>
          <a:xfrm>
            <a:off x="2364505" y="587649"/>
            <a:ext cx="66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F1942-5C38-43B3-B742-BF1F4C43DFE1}"/>
              </a:ext>
            </a:extLst>
          </p:cNvPr>
          <p:cNvSpPr/>
          <p:nvPr/>
        </p:nvSpPr>
        <p:spPr>
          <a:xfrm>
            <a:off x="2230338" y="559938"/>
            <a:ext cx="9504462" cy="43004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F2EE242-E72E-4E1C-8AAF-D0308C26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F9E3B5-8DD9-4F5E-A3CA-CA5A37E2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4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C4579-5909-434D-93C4-7DAB8AC3C2B2}"/>
              </a:ext>
            </a:extLst>
          </p:cNvPr>
          <p:cNvSpPr txBox="1"/>
          <p:nvPr/>
        </p:nvSpPr>
        <p:spPr>
          <a:xfrm>
            <a:off x="134677" y="508327"/>
            <a:ext cx="2178545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나눔스퀘어_ac ExtraBold" panose="020B0600000101010101" pitchFamily="50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D9268-D160-4019-A1A0-D356D9E69005}"/>
              </a:ext>
            </a:extLst>
          </p:cNvPr>
          <p:cNvSpPr txBox="1"/>
          <p:nvPr/>
        </p:nvSpPr>
        <p:spPr>
          <a:xfrm>
            <a:off x="2364505" y="587649"/>
            <a:ext cx="66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352F"/>
                </a:solidFill>
                <a:effectLst/>
                <a:latin typeface="Gothic A1"/>
              </a:rPr>
              <a:t>성능 평가 지표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F1942-5C38-43B3-B742-BF1F4C43DFE1}"/>
              </a:ext>
            </a:extLst>
          </p:cNvPr>
          <p:cNvSpPr/>
          <p:nvPr/>
        </p:nvSpPr>
        <p:spPr>
          <a:xfrm>
            <a:off x="2230338" y="559938"/>
            <a:ext cx="9504462" cy="43004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F2EE242-E72E-4E1C-8AAF-D0308C26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F9E3B5-8DD9-4F5E-A3CA-CA5A37E2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7B3F30-7550-4178-A4B0-A46326A9F3A3}"/>
              </a:ext>
            </a:extLst>
          </p:cNvPr>
          <p:cNvGrpSpPr/>
          <p:nvPr/>
        </p:nvGrpSpPr>
        <p:grpSpPr>
          <a:xfrm>
            <a:off x="609599" y="1272551"/>
            <a:ext cx="5283200" cy="3866213"/>
            <a:chOff x="609599" y="1272551"/>
            <a:chExt cx="5283200" cy="38662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97508E1-2A60-4F9B-A134-16657E521FBA}"/>
                </a:ext>
              </a:extLst>
            </p:cNvPr>
            <p:cNvSpPr/>
            <p:nvPr/>
          </p:nvSpPr>
          <p:spPr>
            <a:xfrm>
              <a:off x="609599" y="1457217"/>
              <a:ext cx="5283200" cy="3681547"/>
            </a:xfrm>
            <a:prstGeom prst="roundRect">
              <a:avLst/>
            </a:prstGeom>
            <a:noFill/>
            <a:ln w="38100">
              <a:solidFill>
                <a:srgbClr val="588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8A7D39-DAD1-4F76-9C3B-5E075AE9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080" y="1735060"/>
              <a:ext cx="4164239" cy="26431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728DC-BF42-4E52-AC2F-7814588FE8ED}"/>
                </a:ext>
              </a:extLst>
            </p:cNvPr>
            <p:cNvSpPr txBox="1"/>
            <p:nvPr/>
          </p:nvSpPr>
          <p:spPr>
            <a:xfrm>
              <a:off x="2046514" y="1272551"/>
              <a:ext cx="24093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88FA9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37352F"/>
                  </a:solidFill>
                  <a:effectLst/>
                  <a:latin typeface="Gothic A1"/>
                </a:rPr>
                <a:t>Accuracy (</a:t>
              </a:r>
              <a:r>
                <a:rPr lang="ko-KR" altLang="en-US" b="1" i="0" dirty="0">
                  <a:solidFill>
                    <a:srgbClr val="37352F"/>
                  </a:solidFill>
                  <a:effectLst/>
                  <a:latin typeface="Gothic A1"/>
                </a:rPr>
                <a:t>정확도</a:t>
              </a:r>
              <a:r>
                <a:rPr lang="en-US" altLang="ko-KR" b="1" i="0" dirty="0">
                  <a:solidFill>
                    <a:srgbClr val="37352F"/>
                  </a:solidFill>
                  <a:effectLst/>
                  <a:latin typeface="Gothic A1"/>
                </a:rPr>
                <a:t>)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EDA7CB-430D-4C89-96A4-03DEAF31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24" y="4378185"/>
              <a:ext cx="3943350" cy="4191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1BD51-96C3-400A-9A82-26F824603D6E}"/>
              </a:ext>
            </a:extLst>
          </p:cNvPr>
          <p:cNvGrpSpPr/>
          <p:nvPr/>
        </p:nvGrpSpPr>
        <p:grpSpPr>
          <a:xfrm>
            <a:off x="6183085" y="1272551"/>
            <a:ext cx="5283200" cy="3866213"/>
            <a:chOff x="6139543" y="1610047"/>
            <a:chExt cx="5283200" cy="38662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7B24F09-B3E9-4CB0-826A-4F7E4623E043}"/>
                </a:ext>
              </a:extLst>
            </p:cNvPr>
            <p:cNvSpPr/>
            <p:nvPr/>
          </p:nvSpPr>
          <p:spPr>
            <a:xfrm>
              <a:off x="6139543" y="1794713"/>
              <a:ext cx="5283200" cy="3681547"/>
            </a:xfrm>
            <a:prstGeom prst="roundRect">
              <a:avLst/>
            </a:prstGeom>
            <a:noFill/>
            <a:ln w="38100">
              <a:solidFill>
                <a:srgbClr val="588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DD3DA-BB38-4AD2-A2DB-A60481B62077}"/>
                </a:ext>
              </a:extLst>
            </p:cNvPr>
            <p:cNvSpPr txBox="1"/>
            <p:nvPr/>
          </p:nvSpPr>
          <p:spPr>
            <a:xfrm>
              <a:off x="7557081" y="1610047"/>
              <a:ext cx="24093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88FA9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37352F"/>
                  </a:solidFill>
                  <a:effectLst/>
                  <a:latin typeface="Gothic A1"/>
                </a:rPr>
                <a:t>Loss (</a:t>
              </a:r>
              <a:r>
                <a:rPr lang="ko-KR" altLang="en-US" b="1" i="0" dirty="0">
                  <a:solidFill>
                    <a:srgbClr val="37352F"/>
                  </a:solidFill>
                  <a:effectLst/>
                  <a:latin typeface="Gothic A1"/>
                </a:rPr>
                <a:t>손실</a:t>
              </a:r>
              <a:r>
                <a:rPr lang="en-US" altLang="ko-KR" b="1" i="0" dirty="0">
                  <a:solidFill>
                    <a:srgbClr val="37352F"/>
                  </a:solidFill>
                  <a:effectLst/>
                  <a:latin typeface="Gothic A1"/>
                </a:rPr>
                <a:t>)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10ED7D-438B-4D6F-85D3-502445AE3060}"/>
              </a:ext>
            </a:extLst>
          </p:cNvPr>
          <p:cNvSpPr txBox="1"/>
          <p:nvPr/>
        </p:nvSpPr>
        <p:spPr>
          <a:xfrm>
            <a:off x="6478000" y="1876673"/>
            <a:ext cx="469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오차를 나타내는 숫자이므로 낮을수록 좋음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EB978C-722E-4698-9381-CEC77931C918}"/>
              </a:ext>
            </a:extLst>
          </p:cNvPr>
          <p:cNvSpPr txBox="1"/>
          <p:nvPr/>
        </p:nvSpPr>
        <p:spPr>
          <a:xfrm>
            <a:off x="1650513" y="5395887"/>
            <a:ext cx="2749057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/>
              <a:t>(LGBM, </a:t>
            </a:r>
            <a:r>
              <a:rPr lang="en-US" altLang="ko-KR" sz="1600" dirty="0" err="1"/>
              <a:t>CatB</a:t>
            </a:r>
            <a:r>
              <a:rPr lang="en-US" altLang="ko-KR" sz="1600" dirty="0"/>
              <a:t>, XGB, NN)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F0577-53B5-4683-923B-9A8BB2A7BBBB}"/>
              </a:ext>
            </a:extLst>
          </p:cNvPr>
          <p:cNvSpPr txBox="1"/>
          <p:nvPr/>
        </p:nvSpPr>
        <p:spPr>
          <a:xfrm>
            <a:off x="7446765" y="5395887"/>
            <a:ext cx="2749057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/>
              <a:t>NN</a:t>
            </a:r>
            <a:endParaRPr lang="ko-KR" altLang="en-US" sz="16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281C2A7-708E-4EEB-BCBC-875DBEB9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65" y="2341465"/>
            <a:ext cx="2717086" cy="191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2C4B900-B323-4BB6-91C7-A7F863DEC3E9}"/>
              </a:ext>
            </a:extLst>
          </p:cNvPr>
          <p:cNvSpPr txBox="1"/>
          <p:nvPr/>
        </p:nvSpPr>
        <p:spPr>
          <a:xfrm>
            <a:off x="6528736" y="4218403"/>
            <a:ext cx="4591897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훈련 손실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Epochs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마다 </a:t>
            </a:r>
            <a:r>
              <a:rPr lang="ko-KR" altLang="en-US" sz="1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감소</a:t>
            </a:r>
            <a:endParaRPr lang="en-US" altLang="ko-KR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훈련 정확도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Epochs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마다  </a:t>
            </a:r>
            <a:r>
              <a:rPr lang="ko-KR" altLang="en-US" sz="1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증가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매 반복마다 최적화</a:t>
            </a:r>
            <a:r>
              <a:rPr lang="en-US" altLang="ko-KR" sz="1200" dirty="0">
                <a:solidFill>
                  <a:srgbClr val="202124"/>
                </a:solidFill>
                <a:latin typeface="Roboto" panose="02000000000000000000" pitchFamily="2" charset="0"/>
              </a:rPr>
              <a:t>,  </a:t>
            </a:r>
            <a:r>
              <a:rPr lang="ko-KR" altLang="en-US" sz="1200" dirty="0" err="1">
                <a:solidFill>
                  <a:srgbClr val="202124"/>
                </a:solidFill>
                <a:latin typeface="Roboto" panose="02000000000000000000" pitchFamily="2" charset="0"/>
              </a:rPr>
              <a:t>과적합</a:t>
            </a:r>
            <a:r>
              <a:rPr lang="ko-KR" altLang="en-US" sz="1200" dirty="0">
                <a:solidFill>
                  <a:srgbClr val="202124"/>
                </a:solidFill>
                <a:latin typeface="Roboto" panose="02000000000000000000" pitchFamily="2" charset="0"/>
              </a:rPr>
              <a:t> 되지 않게 하기 위해 </a:t>
            </a:r>
            <a:r>
              <a:rPr lang="en-US" altLang="ko-KR" sz="1200" dirty="0">
                <a:solidFill>
                  <a:srgbClr val="202124"/>
                </a:solidFill>
                <a:latin typeface="Roboto" panose="02000000000000000000" pitchFamily="2" charset="0"/>
              </a:rPr>
              <a:t>callback</a:t>
            </a:r>
            <a:r>
              <a:rPr lang="ko-KR" altLang="en-US" sz="1200" dirty="0">
                <a:solidFill>
                  <a:srgbClr val="202124"/>
                </a:solidFill>
                <a:latin typeface="Roboto" panose="02000000000000000000" pitchFamily="2" charset="0"/>
              </a:rPr>
              <a:t>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295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C4579-5909-434D-93C4-7DAB8AC3C2B2}"/>
              </a:ext>
            </a:extLst>
          </p:cNvPr>
          <p:cNvSpPr txBox="1"/>
          <p:nvPr/>
        </p:nvSpPr>
        <p:spPr>
          <a:xfrm>
            <a:off x="134677" y="508327"/>
            <a:ext cx="2178545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96ADB-261B-457A-9AEB-0897E4F3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47436"/>
            <a:ext cx="3961969" cy="520223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BD82DCC-41DA-4850-AE38-EEEB7346C985}"/>
              </a:ext>
            </a:extLst>
          </p:cNvPr>
          <p:cNvGrpSpPr/>
          <p:nvPr/>
        </p:nvGrpSpPr>
        <p:grpSpPr>
          <a:xfrm>
            <a:off x="2230338" y="559938"/>
            <a:ext cx="9504462" cy="430043"/>
            <a:chOff x="2230338" y="559938"/>
            <a:chExt cx="9504462" cy="4300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01292F-C01C-4B38-AFE8-BAA5DFE51A8A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사용 </a:t>
              </a:r>
              <a:r>
                <a:rPr lang="en-US" altLang="ko-KR" dirty="0">
                  <a:latin typeface="+mn-ea"/>
                </a:rPr>
                <a:t>Library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AB12FC-5054-4784-A2BA-A815B9459503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FEAE559-3E53-431D-8B0D-7A5BEB26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박윤화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4330BB9-F6C0-4D80-BBEA-8467B5FF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>
                <a:latin typeface="+mn-ea"/>
              </a:rPr>
              <a:pPr/>
              <a:t>6</a:t>
            </a:fld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/ 20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0E49B2-2501-45E5-B578-B95A077A5BD8}"/>
              </a:ext>
            </a:extLst>
          </p:cNvPr>
          <p:cNvGrpSpPr/>
          <p:nvPr/>
        </p:nvGrpSpPr>
        <p:grpSpPr>
          <a:xfrm>
            <a:off x="3228975" y="1219200"/>
            <a:ext cx="3038475" cy="704850"/>
            <a:chOff x="3228975" y="1219200"/>
            <a:chExt cx="3038475" cy="70485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AE4D3E2-E366-4BE5-A165-098B69B99D33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1571625"/>
              <a:ext cx="2876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4E2B3D43-C818-4B84-93A2-A7A794BD7D41}"/>
                </a:ext>
              </a:extLst>
            </p:cNvPr>
            <p:cNvSpPr/>
            <p:nvPr/>
          </p:nvSpPr>
          <p:spPr>
            <a:xfrm>
              <a:off x="3228975" y="1219200"/>
              <a:ext cx="161925" cy="7048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5B4393-419D-4254-9172-A0E9F4FEBF60}"/>
              </a:ext>
            </a:extLst>
          </p:cNvPr>
          <p:cNvSpPr txBox="1"/>
          <p:nvPr/>
        </p:nvSpPr>
        <p:spPr>
          <a:xfrm>
            <a:off x="6553861" y="1386959"/>
            <a:ext cx="18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Data</a:t>
            </a:r>
            <a:r>
              <a:rPr lang="ko-KR" altLang="en-US" dirty="0">
                <a:latin typeface="+mn-ea"/>
              </a:rPr>
              <a:t> 분석 기본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D67FE5-74A2-44B2-B21A-814E03A54D8D}"/>
              </a:ext>
            </a:extLst>
          </p:cNvPr>
          <p:cNvGrpSpPr/>
          <p:nvPr/>
        </p:nvGrpSpPr>
        <p:grpSpPr>
          <a:xfrm>
            <a:off x="4506697" y="2381250"/>
            <a:ext cx="1760753" cy="704850"/>
            <a:chOff x="3228975" y="1219200"/>
            <a:chExt cx="1760753" cy="7048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FD0D8F0-EC9C-4114-A775-997CBCA44498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1571625"/>
              <a:ext cx="1598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B90445C9-102E-470A-88CA-829098211348}"/>
                </a:ext>
              </a:extLst>
            </p:cNvPr>
            <p:cNvSpPr/>
            <p:nvPr/>
          </p:nvSpPr>
          <p:spPr>
            <a:xfrm>
              <a:off x="3228975" y="1219200"/>
              <a:ext cx="161925" cy="7048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3CF864-C0F1-4503-9BB9-70380CDD4293}"/>
              </a:ext>
            </a:extLst>
          </p:cNvPr>
          <p:cNvGrpSpPr/>
          <p:nvPr/>
        </p:nvGrpSpPr>
        <p:grpSpPr>
          <a:xfrm>
            <a:off x="3228975" y="3651249"/>
            <a:ext cx="3038475" cy="577057"/>
            <a:chOff x="3228975" y="1219200"/>
            <a:chExt cx="3038475" cy="70485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A012119-DDAB-4A76-813D-A0FE255EE135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1571625"/>
              <a:ext cx="2876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중괄호 22">
              <a:extLst>
                <a:ext uri="{FF2B5EF4-FFF2-40B4-BE49-F238E27FC236}">
                  <a16:creationId xmlns:a16="http://schemas.microsoft.com/office/drawing/2014/main" id="{3D598396-B4F6-460A-ADAE-77B6E63AFBBD}"/>
                </a:ext>
              </a:extLst>
            </p:cNvPr>
            <p:cNvSpPr/>
            <p:nvPr/>
          </p:nvSpPr>
          <p:spPr>
            <a:xfrm>
              <a:off x="3228975" y="1219200"/>
              <a:ext cx="161925" cy="7048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834CC9-E4B0-45F7-BD84-88872A18225E}"/>
              </a:ext>
            </a:extLst>
          </p:cNvPr>
          <p:cNvGrpSpPr/>
          <p:nvPr/>
        </p:nvGrpSpPr>
        <p:grpSpPr>
          <a:xfrm>
            <a:off x="3934981" y="4489449"/>
            <a:ext cx="2332469" cy="577057"/>
            <a:chOff x="3228975" y="1219200"/>
            <a:chExt cx="2332469" cy="70485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20F91E2-9BB4-4747-875B-FF8D028F6037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1571626"/>
              <a:ext cx="2170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오른쪽 중괄호 25">
              <a:extLst>
                <a:ext uri="{FF2B5EF4-FFF2-40B4-BE49-F238E27FC236}">
                  <a16:creationId xmlns:a16="http://schemas.microsoft.com/office/drawing/2014/main" id="{681CAD87-153D-4803-ABCF-0226DD6A23BC}"/>
                </a:ext>
              </a:extLst>
            </p:cNvPr>
            <p:cNvSpPr/>
            <p:nvPr/>
          </p:nvSpPr>
          <p:spPr>
            <a:xfrm>
              <a:off x="3228975" y="1219200"/>
              <a:ext cx="161925" cy="7048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2296B5-4179-47AB-A6A6-EF3F2428178C}"/>
              </a:ext>
            </a:extLst>
          </p:cNvPr>
          <p:cNvCxnSpPr>
            <a:cxnSpLocks/>
          </p:cNvCxnSpPr>
          <p:nvPr/>
        </p:nvCxnSpPr>
        <p:spPr>
          <a:xfrm>
            <a:off x="1713637" y="5425678"/>
            <a:ext cx="4553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0B95539-6952-45EC-8B0B-57798800B100}"/>
              </a:ext>
            </a:extLst>
          </p:cNvPr>
          <p:cNvGrpSpPr/>
          <p:nvPr/>
        </p:nvGrpSpPr>
        <p:grpSpPr>
          <a:xfrm>
            <a:off x="3934981" y="5693294"/>
            <a:ext cx="2332469" cy="577057"/>
            <a:chOff x="3228975" y="1219200"/>
            <a:chExt cx="2332469" cy="70485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CC46EC8-3C40-4F96-BF5F-FBD5918396B5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1571626"/>
              <a:ext cx="2170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오른쪽 중괄호 31">
              <a:extLst>
                <a:ext uri="{FF2B5EF4-FFF2-40B4-BE49-F238E27FC236}">
                  <a16:creationId xmlns:a16="http://schemas.microsoft.com/office/drawing/2014/main" id="{D82867AE-C110-4C26-A8F7-7A7A5BCBCC25}"/>
                </a:ext>
              </a:extLst>
            </p:cNvPr>
            <p:cNvSpPr/>
            <p:nvPr/>
          </p:nvSpPr>
          <p:spPr>
            <a:xfrm>
              <a:off x="3228975" y="1219200"/>
              <a:ext cx="161925" cy="7048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EA5CB2-FAA8-4858-A37E-3ADF8733A88C}"/>
              </a:ext>
            </a:extLst>
          </p:cNvPr>
          <p:cNvSpPr txBox="1"/>
          <p:nvPr/>
        </p:nvSpPr>
        <p:spPr>
          <a:xfrm>
            <a:off x="6553861" y="2514647"/>
            <a:ext cx="444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ML Model </a:t>
            </a:r>
            <a:r>
              <a:rPr lang="ko-KR" altLang="en-US" dirty="0">
                <a:latin typeface="+mn-ea"/>
              </a:rPr>
              <a:t>개발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학습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위한 </a:t>
            </a:r>
            <a:r>
              <a:rPr lang="en-US" altLang="ko-KR" dirty="0">
                <a:latin typeface="+mn-ea"/>
              </a:rPr>
              <a:t>scikit-learn</a:t>
            </a:r>
          </a:p>
          <a:p>
            <a:r>
              <a:rPr lang="en-US" altLang="ko-KR" dirty="0">
                <a:latin typeface="+mn-ea"/>
              </a:rPr>
              <a:t>	- </a:t>
            </a:r>
            <a:r>
              <a:rPr lang="en-US" altLang="ko-KR" dirty="0" err="1">
                <a:latin typeface="+mn-ea"/>
              </a:rPr>
              <a:t>xgboost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catboost</a:t>
            </a:r>
            <a:r>
              <a:rPr lang="en-US" altLang="ko-KR" dirty="0">
                <a:latin typeface="+mn-ea"/>
              </a:rPr>
              <a:t>, LGBM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56E57-9120-499B-BC5A-D4C01360BF9A}"/>
              </a:ext>
            </a:extLst>
          </p:cNvPr>
          <p:cNvSpPr txBox="1"/>
          <p:nvPr/>
        </p:nvSpPr>
        <p:spPr>
          <a:xfrm>
            <a:off x="6553861" y="3656114"/>
            <a:ext cx="18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ML Models</a:t>
            </a:r>
            <a:endParaRPr lang="ko-KR" altLang="en-US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17116-6A36-483F-9967-426C26ADEB2F}"/>
              </a:ext>
            </a:extLst>
          </p:cNvPr>
          <p:cNvSpPr txBox="1"/>
          <p:nvPr/>
        </p:nvSpPr>
        <p:spPr>
          <a:xfrm>
            <a:off x="6553861" y="4612915"/>
            <a:ext cx="495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ML Model </a:t>
            </a:r>
            <a:r>
              <a:rPr lang="ko-KR" altLang="en-US" dirty="0">
                <a:latin typeface="+mn-ea"/>
              </a:rPr>
              <a:t>개발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학습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위한 </a:t>
            </a:r>
            <a:r>
              <a:rPr lang="en-US" altLang="ko-KR" dirty="0" err="1">
                <a:latin typeface="+mn-ea"/>
              </a:rPr>
              <a:t>tensorflow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Neural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965A8-FD99-4714-B636-7170BEB9915C}"/>
              </a:ext>
            </a:extLst>
          </p:cNvPr>
          <p:cNvSpPr txBox="1"/>
          <p:nvPr/>
        </p:nvSpPr>
        <p:spPr>
          <a:xfrm>
            <a:off x="6553861" y="5229631"/>
            <a:ext cx="35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시간 측정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python)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B37DF-33EF-437E-B705-F79EF094DAD7}"/>
              </a:ext>
            </a:extLst>
          </p:cNvPr>
          <p:cNvSpPr txBox="1"/>
          <p:nvPr/>
        </p:nvSpPr>
        <p:spPr>
          <a:xfrm>
            <a:off x="6553861" y="5837298"/>
            <a:ext cx="18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경고 무시 </a:t>
            </a:r>
          </a:p>
        </p:txBody>
      </p:sp>
    </p:spTree>
    <p:extLst>
      <p:ext uri="{BB962C8B-B14F-4D97-AF65-F5344CB8AC3E}">
        <p14:creationId xmlns:p14="http://schemas.microsoft.com/office/powerpoint/2010/main" val="41900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C4579-5909-434D-93C4-7DAB8AC3C2B2}"/>
              </a:ext>
            </a:extLst>
          </p:cNvPr>
          <p:cNvSpPr txBox="1"/>
          <p:nvPr/>
        </p:nvSpPr>
        <p:spPr>
          <a:xfrm>
            <a:off x="134677" y="508327"/>
            <a:ext cx="1849930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Data Load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3DCEE-9AB0-4C2D-91B6-C092A09B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04" y="1155502"/>
            <a:ext cx="8518873" cy="33185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CD97C8-64AF-4A9D-AB31-379231EF60BF}"/>
              </a:ext>
            </a:extLst>
          </p:cNvPr>
          <p:cNvGrpSpPr/>
          <p:nvPr/>
        </p:nvGrpSpPr>
        <p:grpSpPr>
          <a:xfrm>
            <a:off x="1897822" y="559938"/>
            <a:ext cx="9504462" cy="430043"/>
            <a:chOff x="2230338" y="559938"/>
            <a:chExt cx="9504462" cy="4300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8D44B8-4F8F-49A1-A34A-B0F303EF957C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Train, test, submission data Load, ID </a:t>
              </a:r>
              <a:r>
                <a:rPr lang="ko-KR" altLang="en-US" dirty="0"/>
                <a:t>제거</a:t>
              </a:r>
              <a:r>
                <a:rPr lang="en-US" altLang="ko-KR" dirty="0"/>
                <a:t>, </a:t>
              </a:r>
              <a:r>
                <a:rPr lang="ko-KR" altLang="en-US" dirty="0"/>
                <a:t>변수 지정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D265A2D-FE16-4D98-A3AA-9AF566C50B75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228A311-04A7-4565-814E-620EF92C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F817C97-9C47-44E8-82A6-8301C6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60654-56E7-472A-8CEB-8657C63F7E7F}"/>
              </a:ext>
            </a:extLst>
          </p:cNvPr>
          <p:cNvSpPr txBox="1"/>
          <p:nvPr/>
        </p:nvSpPr>
        <p:spPr>
          <a:xfrm>
            <a:off x="1265704" y="4598054"/>
            <a:ext cx="847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Train, test submission data</a:t>
            </a:r>
            <a:r>
              <a:rPr lang="ko-KR" altLang="en-US" dirty="0"/>
              <a:t>를 각각 </a:t>
            </a:r>
            <a:r>
              <a:rPr lang="en-US" altLang="ko-KR" dirty="0"/>
              <a:t>Loading</a:t>
            </a:r>
          </a:p>
          <a:p>
            <a:endParaRPr lang="en-US" altLang="ko-KR" dirty="0"/>
          </a:p>
          <a:p>
            <a:r>
              <a:rPr lang="en-US" altLang="ko-KR" dirty="0"/>
              <a:t>y = ‘</a:t>
            </a:r>
            <a:r>
              <a:rPr lang="en-US" altLang="ko-KR" dirty="0" err="1"/>
              <a:t>cover_type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x = Features (callback </a:t>
            </a:r>
            <a:r>
              <a:rPr lang="ko-KR" altLang="en-US" dirty="0"/>
              <a:t>함수 이용</a:t>
            </a:r>
            <a:r>
              <a:rPr lang="en-US" altLang="ko-KR" dirty="0"/>
              <a:t>) </a:t>
            </a:r>
          </a:p>
          <a:p>
            <a:r>
              <a:rPr lang="en-US" altLang="ko-KR" dirty="0" err="1"/>
              <a:t>Random_state</a:t>
            </a:r>
            <a:r>
              <a:rPr lang="en-US" altLang="ko-KR" dirty="0"/>
              <a:t> : </a:t>
            </a:r>
            <a:r>
              <a:rPr lang="ko-KR" altLang="en-US" dirty="0"/>
              <a:t>미리 정해 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5B2AFB5-BC1B-47A8-ABD3-CAAC241275C9}"/>
              </a:ext>
            </a:extLst>
          </p:cNvPr>
          <p:cNvGrpSpPr/>
          <p:nvPr/>
        </p:nvGrpSpPr>
        <p:grpSpPr>
          <a:xfrm>
            <a:off x="735012" y="1756707"/>
            <a:ext cx="8076765" cy="2817813"/>
            <a:chOff x="723900" y="1576387"/>
            <a:chExt cx="10620375" cy="37052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6702F6-AF4E-4EE8-9A76-4BFC9E8E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00" y="1576387"/>
              <a:ext cx="5181600" cy="37052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8FACD4-1FAA-45D9-82BB-59839017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500" y="1576387"/>
              <a:ext cx="5438775" cy="36385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0F0BB6C-1A54-4949-867E-AA3EC0CD1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799" y="1592262"/>
            <a:ext cx="2565383" cy="29822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E5A9A2-7716-472D-9BCF-B1C105DFC3FF}"/>
              </a:ext>
            </a:extLst>
          </p:cNvPr>
          <p:cNvSpPr txBox="1"/>
          <p:nvPr/>
        </p:nvSpPr>
        <p:spPr>
          <a:xfrm>
            <a:off x="1117600" y="5040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Inter"/>
              </a:rPr>
              <a:t>  TPS data </a:t>
            </a:r>
            <a:r>
              <a:rPr lang="ko-KR" altLang="en-US" dirty="0">
                <a:latin typeface="Inter"/>
              </a:rPr>
              <a:t>이므로 </a:t>
            </a:r>
            <a:r>
              <a:rPr lang="en-US" altLang="ko-KR" dirty="0">
                <a:effectLst/>
                <a:latin typeface="Inter"/>
              </a:rPr>
              <a:t>train, test data</a:t>
            </a:r>
            <a:r>
              <a:rPr lang="ko-KR" altLang="en-US" dirty="0">
                <a:effectLst/>
                <a:latin typeface="Inter"/>
              </a:rPr>
              <a:t>에는 </a:t>
            </a:r>
            <a:r>
              <a:rPr lang="ko-KR" altLang="en-US" dirty="0" err="1">
                <a:effectLst/>
                <a:latin typeface="Inter"/>
              </a:rPr>
              <a:t>결측치가</a:t>
            </a:r>
            <a:r>
              <a:rPr lang="ko-KR" altLang="en-US" dirty="0">
                <a:effectLst/>
                <a:latin typeface="Inter"/>
              </a:rPr>
              <a:t> 없다</a:t>
            </a:r>
            <a:r>
              <a:rPr lang="en-US" altLang="ko-KR" dirty="0">
                <a:effectLst/>
                <a:latin typeface="Inter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424AF-0BAB-46AD-8C68-15FB6DA4E8DA}"/>
              </a:ext>
            </a:extLst>
          </p:cNvPr>
          <p:cNvSpPr txBox="1"/>
          <p:nvPr/>
        </p:nvSpPr>
        <p:spPr>
          <a:xfrm>
            <a:off x="134677" y="508327"/>
            <a:ext cx="1909497" cy="523220"/>
          </a:xfrm>
          <a:prstGeom prst="rect">
            <a:avLst/>
          </a:prstGeom>
          <a:solidFill>
            <a:srgbClr val="588F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Data </a:t>
            </a:r>
            <a:r>
              <a:rPr lang="ko-KR" altLang="en-US" sz="2800" dirty="0">
                <a:solidFill>
                  <a:schemeClr val="bg1"/>
                </a:solidFill>
              </a:rPr>
              <a:t>탐색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5BDB3D-E2CD-4364-90A3-394005AC8A1A}"/>
              </a:ext>
            </a:extLst>
          </p:cNvPr>
          <p:cNvGrpSpPr/>
          <p:nvPr/>
        </p:nvGrpSpPr>
        <p:grpSpPr>
          <a:xfrm>
            <a:off x="1897822" y="559938"/>
            <a:ext cx="9504462" cy="430043"/>
            <a:chOff x="2230338" y="559938"/>
            <a:chExt cx="9504462" cy="4300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AF7EE3-9CB2-4344-A26F-43AC7F44F0AE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Train, test, submission data </a:t>
              </a:r>
              <a:r>
                <a:rPr lang="ko-KR" altLang="en-US" dirty="0"/>
                <a:t>확인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6AB335-6F0B-40EE-A33F-B700CA13DCA7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EF23F3AA-8767-424E-A29F-0115027D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204F8620-6411-4CB6-91B6-8B9C5DE7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14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CFF152-4BD6-4BF1-9EAF-5A518A4A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108430"/>
            <a:ext cx="4008438" cy="5426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AB82F-0447-406F-8D32-1D91A85C541E}"/>
              </a:ext>
            </a:extLst>
          </p:cNvPr>
          <p:cNvSpPr txBox="1"/>
          <p:nvPr/>
        </p:nvSpPr>
        <p:spPr>
          <a:xfrm>
            <a:off x="5080000" y="199028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soil_type15, 7 </a:t>
            </a:r>
            <a:r>
              <a:rPr lang="ko-KR" altLang="en-US" b="0" i="0" dirty="0">
                <a:effectLst/>
                <a:latin typeface="Inter"/>
              </a:rPr>
              <a:t>은 </a:t>
            </a:r>
            <a:r>
              <a:rPr lang="en-US" altLang="ko-KR" b="0" i="0" dirty="0">
                <a:effectLst/>
                <a:latin typeface="Inter"/>
              </a:rPr>
              <a:t>data</a:t>
            </a:r>
            <a:r>
              <a:rPr lang="ko-KR" altLang="en-US" b="0" i="0" dirty="0">
                <a:effectLst/>
                <a:latin typeface="Inter"/>
              </a:rPr>
              <a:t>가 없다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mean </a:t>
            </a:r>
            <a:r>
              <a:rPr lang="ko-KR" altLang="en-US" b="0" i="0" dirty="0">
                <a:effectLst/>
                <a:latin typeface="Inter"/>
              </a:rPr>
              <a:t>값이 </a:t>
            </a:r>
            <a:r>
              <a:rPr lang="en-US" altLang="ko-KR" b="0" i="0" dirty="0">
                <a:effectLst/>
                <a:latin typeface="Inter"/>
              </a:rPr>
              <a:t>0.001 </a:t>
            </a:r>
            <a:r>
              <a:rPr lang="ko-KR" altLang="en-US" b="0" i="0" dirty="0">
                <a:effectLst/>
                <a:latin typeface="Inter"/>
              </a:rPr>
              <a:t>이하인 </a:t>
            </a:r>
            <a:r>
              <a:rPr lang="en-US" altLang="ko-KR" b="0" i="0" dirty="0" err="1">
                <a:effectLst/>
                <a:latin typeface="Inter"/>
              </a:rPr>
              <a:t>soil_type</a:t>
            </a:r>
            <a:r>
              <a:rPr lang="en-US" altLang="ko-KR" b="0" i="0" dirty="0">
                <a:effectLst/>
                <a:latin typeface="Inter"/>
              </a:rPr>
              <a:t> data </a:t>
            </a:r>
            <a:r>
              <a:rPr lang="ko-KR" altLang="en-US" b="0" i="0" dirty="0">
                <a:effectLst/>
                <a:latin typeface="Inter"/>
              </a:rPr>
              <a:t>는 버리는 것이 낫지 않을까 </a:t>
            </a:r>
            <a:r>
              <a:rPr lang="en-US" altLang="ko-KR" b="0" i="0" dirty="0">
                <a:effectLst/>
                <a:latin typeface="Inter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type 3, 6, 7, 8, 15, 25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type 3 </a:t>
            </a:r>
            <a:r>
              <a:rPr lang="ko-KR" altLang="en-US" b="0" i="0" dirty="0">
                <a:effectLst/>
                <a:latin typeface="Inter"/>
              </a:rPr>
              <a:t>은 </a:t>
            </a:r>
            <a:r>
              <a:rPr lang="en-US" altLang="ko-KR" b="0" i="0" dirty="0">
                <a:effectLst/>
                <a:latin typeface="Inter"/>
              </a:rPr>
              <a:t>4</a:t>
            </a:r>
            <a:r>
              <a:rPr lang="ko-KR" altLang="en-US" b="0" i="0" dirty="0">
                <a:effectLst/>
                <a:latin typeface="Inter"/>
              </a:rPr>
              <a:t>와 </a:t>
            </a:r>
            <a:r>
              <a:rPr lang="ko-KR" altLang="en-US" b="0" i="0" dirty="0" err="1">
                <a:effectLst/>
                <a:latin typeface="Inter"/>
              </a:rPr>
              <a:t>비슷한지</a:t>
            </a:r>
            <a:r>
              <a:rPr lang="ko-KR" altLang="en-US" b="0" i="0" dirty="0">
                <a:effectLst/>
                <a:latin typeface="Inter"/>
              </a:rPr>
              <a:t> 확인 후 합치기 </a:t>
            </a:r>
            <a:r>
              <a:rPr lang="en-US" altLang="ko-KR" b="0" i="0" dirty="0">
                <a:effectLst/>
                <a:latin typeface="Inter"/>
              </a:rPr>
              <a:t>(</a:t>
            </a:r>
            <a:r>
              <a:rPr lang="ko-KR" altLang="en-US" b="0" i="0" dirty="0">
                <a:effectLst/>
                <a:latin typeface="Inter"/>
              </a:rPr>
              <a:t>혹은 </a:t>
            </a:r>
            <a:r>
              <a:rPr lang="en-US" altLang="ko-KR" b="0" i="0" dirty="0">
                <a:effectLst/>
                <a:latin typeface="Inter"/>
              </a:rPr>
              <a:t>Drop)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type 6 </a:t>
            </a:r>
            <a:r>
              <a:rPr lang="ko-KR" altLang="en-US" b="0" i="0" dirty="0">
                <a:effectLst/>
                <a:latin typeface="Inter"/>
              </a:rPr>
              <a:t>은 </a:t>
            </a:r>
            <a:r>
              <a:rPr lang="en-US" altLang="ko-KR" b="0" i="0" dirty="0">
                <a:effectLst/>
                <a:latin typeface="Inter"/>
              </a:rPr>
              <a:t>5</a:t>
            </a:r>
            <a:r>
              <a:rPr lang="ko-KR" altLang="en-US" b="0" i="0" dirty="0">
                <a:effectLst/>
                <a:latin typeface="Inter"/>
              </a:rPr>
              <a:t>가 </a:t>
            </a:r>
            <a:r>
              <a:rPr lang="en-US" altLang="ko-KR" b="0" i="0" dirty="0">
                <a:effectLst/>
                <a:latin typeface="Inter"/>
              </a:rPr>
              <a:t>vent family : </a:t>
            </a:r>
            <a:r>
              <a:rPr lang="ko-KR" altLang="en-US" b="0" i="0" dirty="0">
                <a:effectLst/>
                <a:latin typeface="Inter"/>
              </a:rPr>
              <a:t>합치기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type 8 drop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type 25 </a:t>
            </a:r>
            <a:r>
              <a:rPr lang="en-US" altLang="ko-KR" b="0" i="0" dirty="0" err="1">
                <a:effectLst/>
                <a:latin typeface="Inter"/>
              </a:rPr>
              <a:t>Leighcan</a:t>
            </a:r>
            <a:r>
              <a:rPr lang="en-US" altLang="ko-KR" b="0" i="0" dirty="0">
                <a:effectLst/>
                <a:latin typeface="Inter"/>
              </a:rPr>
              <a:t> family </a:t>
            </a:r>
            <a:r>
              <a:rPr lang="ko-KR" altLang="en-US" b="0" i="0" dirty="0">
                <a:effectLst/>
                <a:latin typeface="Inter"/>
              </a:rPr>
              <a:t>로 합치기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ter"/>
              </a:rPr>
              <a:t>먼저 그냥 </a:t>
            </a:r>
            <a:r>
              <a:rPr lang="ko-KR" altLang="en-US" b="0" i="0" dirty="0" err="1">
                <a:effectLst/>
                <a:latin typeface="Inter"/>
              </a:rPr>
              <a:t>했을때</a:t>
            </a:r>
            <a:r>
              <a:rPr lang="en-US" altLang="ko-KR" b="0" i="0" dirty="0">
                <a:effectLst/>
                <a:latin typeface="Inter"/>
              </a:rPr>
              <a:t>, EDA </a:t>
            </a:r>
            <a:r>
              <a:rPr lang="ko-KR" altLang="en-US" b="0" i="0" dirty="0">
                <a:effectLst/>
                <a:latin typeface="Inter"/>
              </a:rPr>
              <a:t>후 </a:t>
            </a:r>
            <a:r>
              <a:rPr lang="en-US" altLang="ko-KR" b="0" i="0" dirty="0">
                <a:effectLst/>
                <a:latin typeface="Inter"/>
              </a:rPr>
              <a:t>score </a:t>
            </a:r>
            <a:r>
              <a:rPr lang="ko-KR" altLang="en-US" b="0" i="0" dirty="0">
                <a:effectLst/>
                <a:latin typeface="Inter"/>
              </a:rPr>
              <a:t>확인 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9E7AE-0EAB-444F-A04B-E7B9CC403F2C}"/>
              </a:ext>
            </a:extLst>
          </p:cNvPr>
          <p:cNvSpPr txBox="1"/>
          <p:nvPr/>
        </p:nvSpPr>
        <p:spPr>
          <a:xfrm>
            <a:off x="205773" y="508327"/>
            <a:ext cx="1327444" cy="523220"/>
          </a:xfrm>
          <a:prstGeom prst="rect">
            <a:avLst/>
          </a:prstGeom>
          <a:solidFill>
            <a:srgbClr val="588F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EDA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AED75B-9AC7-4237-8DD2-4B0CEFC9E80C}"/>
              </a:ext>
            </a:extLst>
          </p:cNvPr>
          <p:cNvGrpSpPr/>
          <p:nvPr/>
        </p:nvGrpSpPr>
        <p:grpSpPr>
          <a:xfrm>
            <a:off x="1440618" y="559938"/>
            <a:ext cx="10294181" cy="430043"/>
            <a:chOff x="2230338" y="559938"/>
            <a:chExt cx="9504462" cy="4300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7B448D-EDA2-4540-B0A0-660456B01335}"/>
                </a:ext>
              </a:extLst>
            </p:cNvPr>
            <p:cNvSpPr txBox="1"/>
            <p:nvPr/>
          </p:nvSpPr>
          <p:spPr>
            <a:xfrm>
              <a:off x="2364505" y="587649"/>
              <a:ext cx="6685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Table</a:t>
              </a:r>
              <a:r>
                <a:rPr lang="ko-KR" altLang="en-US" dirty="0"/>
                <a:t>로 </a:t>
              </a:r>
              <a:r>
                <a:rPr lang="en-US" altLang="ko-KR" dirty="0"/>
                <a:t>data </a:t>
              </a:r>
              <a:r>
                <a:rPr lang="ko-KR" altLang="en-US" dirty="0"/>
                <a:t>확인하기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3180E0-10D0-4F5D-9356-0C66B32641FC}"/>
                </a:ext>
              </a:extLst>
            </p:cNvPr>
            <p:cNvSpPr/>
            <p:nvPr/>
          </p:nvSpPr>
          <p:spPr>
            <a:xfrm>
              <a:off x="2230338" y="559938"/>
              <a:ext cx="9504462" cy="43004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0AE0DC96-BA5C-4FA3-BC04-9B3C79C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박윤화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4BBA072-7A36-4ADE-A515-0C095D8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D233-5421-440C-93AF-F4034FD669B6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20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F75451-F475-49CB-ADC3-38DB7E04DF88}"/>
              </a:ext>
            </a:extLst>
          </p:cNvPr>
          <p:cNvSpPr/>
          <p:nvPr/>
        </p:nvSpPr>
        <p:spPr>
          <a:xfrm>
            <a:off x="2158869" y="6089825"/>
            <a:ext cx="557344" cy="557344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924</Words>
  <Application>Microsoft Office PowerPoint</Application>
  <PresentationFormat>와이드스크린</PresentationFormat>
  <Paragraphs>166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-apple-system</vt:lpstr>
      <vt:lpstr>Gothic A1</vt:lpstr>
      <vt:lpstr>Inter</vt:lpstr>
      <vt:lpstr>KoPubWorld돋움체_Pro Medium</vt:lpstr>
      <vt:lpstr>Ubuntu</vt:lpstr>
      <vt:lpstr>나눔스퀘어_ac ExtraBold</vt:lpstr>
      <vt:lpstr>맑은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YoonHwa</dc:creator>
  <cp:lastModifiedBy>YoonHwa</cp:lastModifiedBy>
  <cp:revision>136</cp:revision>
  <dcterms:created xsi:type="dcterms:W3CDTF">2021-12-27T02:26:36Z</dcterms:created>
  <dcterms:modified xsi:type="dcterms:W3CDTF">2021-12-28T08:37:41Z</dcterms:modified>
</cp:coreProperties>
</file>