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D0A"/>
    <a:srgbClr val="DCE3F1"/>
    <a:srgbClr val="F21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0" y="16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EFC1-5ECD-442B-BF7E-00B73338873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EF88-28DE-4DDB-AFAC-D6D4D22B4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7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33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17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62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25618-9F2A-41CB-8CCA-FCFDA177616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1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4D417-F4E0-405D-9F8D-AB7615EDEE8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8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1652C-75F4-4A3D-B8CE-ED9F331EB43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DECC6-A3DC-48BB-845F-5B936E26952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543B9-1F01-453C-A86A-C028CD43185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85CD-E15B-4003-AE46-4F344F249F0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00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5672E-9E88-4EA9-80AD-D58C1E4838D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6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E68DE-2279-4343-AA9B-B6A2980936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13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46F4CE-D7DF-4D94-810A-68DC356C221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2554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5A87C-8A59-40FB-A21F-6FE4938021E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3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E725A-3BE9-4B72-AA81-83FDCADA831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2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D25DC-961E-48F6-A1F1-3FA6B2F311A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556542" y="2459504"/>
            <a:ext cx="11000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빅데이터 플랫폼 요구사항 분석</a:t>
            </a:r>
            <a:endParaRPr kumimoji="0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</a:t>
            </a:r>
            <a:r>
              <a:rPr lang="ko-KR" altLang="en-US" sz="4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사례 연구</a:t>
            </a:r>
            <a:r>
              <a:rPr lang="en-US" altLang="ko-KR" sz="4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– </a:t>
            </a:r>
            <a:r>
              <a:rPr lang="ko-KR" altLang="en-US" sz="4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배달의 민족</a:t>
            </a:r>
            <a:r>
              <a:rPr lang="en-US" altLang="ko-KR" sz="4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4261" r="37931" b="26609"/>
          <a:stretch/>
        </p:blipFill>
        <p:spPr>
          <a:xfrm>
            <a:off x="10248901" y="3818934"/>
            <a:ext cx="1943100" cy="8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1EF30-0195-4114-A850-0AAF54DA9EA2}"/>
              </a:ext>
            </a:extLst>
          </p:cNvPr>
          <p:cNvSpPr txBox="1"/>
          <p:nvPr/>
        </p:nvSpPr>
        <p:spPr>
          <a:xfrm>
            <a:off x="850900" y="1022340"/>
            <a:ext cx="8750300" cy="4202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우아한형제들에서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데이터분석가로 일하고 있는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송훈화입니다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최근에 분석가로서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Product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부문에 참여해 아래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개의 업무를 진행했습니다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50000"/>
              </a:lnSpc>
            </a:pP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AI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추천배차의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성과 측정 및 현황 분석</a:t>
            </a: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비마트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주문수 및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입고수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예측을 통한 비용 최적화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위 프로젝트에 참여하면서 과정과 성과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그리고 배운 것과 개인적 경험에 대해 하나씩 공유해보고자 합니다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혹시 누군가 비슷한 경험을 하고 있다면 제 글이 조금이나 도움이 되면 좋겠습니다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만약 입사 초반에 쓴 블로그 내용이 궁금하시다면 아래를 클릭해주세요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38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1.2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측정기준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97408-38CA-4202-B8CA-B43F6D0D741D}"/>
              </a:ext>
            </a:extLst>
          </p:cNvPr>
          <p:cNvSpPr txBox="1"/>
          <p:nvPr/>
        </p:nvSpPr>
        <p:spPr>
          <a:xfrm>
            <a:off x="850900" y="1022340"/>
            <a:ext cx="8750300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처음에 한 일은 지표를 정의하고 수식을 만드는 것이었습니다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이미 사용중인 지표가 일부 있었고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이를 기반으로 목적을 점차 이해하며 설계를 시작했습니다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이 과정에서 중요하게 고려한 것은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아래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3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가지입니다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50000"/>
              </a:lnSpc>
            </a:pP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marL="342900" indent="-342900"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시스템의 목적과 제공하려는 가치를 온전히 이해하는 것</a:t>
            </a:r>
          </a:p>
          <a:p>
            <a:pPr marL="342900" indent="-342900"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개념 및 수식에 대하여 표준화된 공통 기준을 만들고 문서화하는 것</a:t>
            </a:r>
          </a:p>
          <a:p>
            <a:pPr marL="342900" indent="-342900"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구성원을 지표 구축 과정에 참여시키고 공감도와 관심도를 높이는 것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</a:pPr>
            <a:endParaRPr lang="en-US" altLang="ko-KR" b="1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</a:pP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=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목적을 온전히 이해하기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=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표준화된 수식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/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개념 정의하기</a:t>
            </a:r>
            <a:endParaRPr lang="en-US" altLang="ko-KR" b="1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  <a:latin typeface="Apple SD Gothic Neo"/>
              </a:rPr>
              <a:t>=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구성원이 지표에 친근해지도록 만들기</a:t>
            </a:r>
          </a:p>
          <a:p>
            <a:br>
              <a:rPr lang="ko-KR" altLang="en-US" dirty="0"/>
            </a:b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25594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1.3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대시보드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00E8A-996E-4613-9A74-69A2FAF24BDE}"/>
              </a:ext>
            </a:extLst>
          </p:cNvPr>
          <p:cNvSpPr txBox="1"/>
          <p:nvPr/>
        </p:nvSpPr>
        <p:spPr>
          <a:xfrm>
            <a:off x="736600" y="1050836"/>
            <a:ext cx="10769600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대시보드는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Apple SD Gothic Neo"/>
              </a:rPr>
              <a:t>Redash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를 활용했고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KPI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Metric 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가지 형태로 구분하여 구축했습니다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참고로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Apple SD Gothic Neo"/>
              </a:rPr>
              <a:t>Redash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는 파이썬 기반으로 만들어진 대시보드로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편리하고 빠르게 대시보드를 구축하여 활용하기에 훌륭한 툴이라고 생각합니다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2.2.1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목표에 따라 대시보드를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KPI, Metric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으로 구분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\</a:t>
            </a:r>
          </a:p>
          <a:p>
            <a:pPr marL="177800" algn="l" latinLnBrk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소수의 중요도 높은 지표로 현황을 효과적이고 빠르게 파악</a:t>
            </a:r>
          </a:p>
          <a:p>
            <a:pPr marL="177800" algn="l" latinLnBrk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통계적 기준을 기반으로 데이터를 통해 의사결정</a:t>
            </a:r>
          </a:p>
          <a:p>
            <a:pPr marL="177800" algn="l" latinLnBrk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대응 필요시 효과적인 액션 아이템 및 조합을 사용자에게 제공</a:t>
            </a:r>
          </a:p>
          <a:p>
            <a:pPr marL="177800" algn="l" latinLnBrk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피드백 반영 및 업데이트 자동화</a:t>
            </a: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12121"/>
                </a:solidFill>
                <a:effectLst/>
                <a:latin typeface="Apple SD Gothic Neo"/>
              </a:rPr>
              <a:t>2.2.2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데이터 퀄리티 검증은 필수</a:t>
            </a:r>
          </a:p>
          <a:p>
            <a:pPr marL="177800" algn="l" latinLnBrk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작업자가 자체적으로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2~3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회 정도 코드 리뷰 및 수치 검수 진행</a:t>
            </a:r>
          </a:p>
          <a:p>
            <a:pPr marL="177800" algn="l" latinLnBrk="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명 이상의 협업자와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리뷰후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최종 공유</a:t>
            </a:r>
          </a:p>
          <a:p>
            <a:pPr>
              <a:lnSpc>
                <a:spcPct val="150000"/>
              </a:lnSpc>
            </a:pPr>
            <a:endParaRPr lang="ko-KR" altLang="en-US" b="1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212121"/>
              </a:solidFill>
              <a:latin typeface="Apple SD Gothic Neo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26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1.4 </a:t>
            </a:r>
            <a:r>
              <a:rPr lang="ko-KR" altLang="en-US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예측모델 기준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018A4-73C0-4A4E-AA71-C180A8C26A42}"/>
              </a:ext>
            </a:extLst>
          </p:cNvPr>
          <p:cNvSpPr txBox="1"/>
          <p:nvPr/>
        </p:nvSpPr>
        <p:spPr>
          <a:xfrm>
            <a:off x="469900" y="1123940"/>
            <a:ext cx="10782300" cy="4202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지표 및 대시보드는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Lean Startup Process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가 진행되는 과정의 일부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주로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Measure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단계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에 기여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50000"/>
              </a:lnSpc>
            </a:pPr>
            <a:endParaRPr lang="ko-KR" altLang="en-US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정기적인 모니터링 및 원인 추정</a:t>
            </a: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요인간 상관관계 및 시계열 패턴 파악</a:t>
            </a: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변동성 발생 및 대응 필요에 대한 근거 제공</a:t>
            </a: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A/B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테스트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진행시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차이에 대한 효과 안내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</a:pPr>
            <a:endParaRPr lang="ko-KR" altLang="en-US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5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지금도 구성원들이 시스템을 개선하고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더나은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사용자 경험을 제공하기 위해 꾸준하게 테스트하고 분석하고 개선하는 프로세스를 진행하고 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분석가로서 이 과정의 일부로 참여하여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데이터가 적극적으로 활용되는 과정을 지켜보면서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보람을 느끼고 의미 있는 경험을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할수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있었습니다</a:t>
            </a:r>
          </a:p>
        </p:txBody>
      </p:sp>
    </p:spTree>
    <p:extLst>
      <p:ext uri="{BB962C8B-B14F-4D97-AF65-F5344CB8AC3E}">
        <p14:creationId xmlns:p14="http://schemas.microsoft.com/office/powerpoint/2010/main" val="28685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1.5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최종 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86853-1CB3-4E70-A5A2-3C705DBE0ED3}"/>
              </a:ext>
            </a:extLst>
          </p:cNvPr>
          <p:cNvSpPr txBox="1"/>
          <p:nvPr/>
        </p:nvSpPr>
        <p:spPr>
          <a:xfrm>
            <a:off x="277270" y="860842"/>
            <a:ext cx="114067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1400" b="1" i="0" dirty="0">
                <a:solidFill>
                  <a:srgbClr val="212121"/>
                </a:solidFill>
                <a:effectLst/>
                <a:latin typeface="Apple SD Gothic Neo"/>
              </a:rPr>
              <a:t>4. 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Apple SD Gothic Neo"/>
              </a:rPr>
              <a:t>마무리</a:t>
            </a:r>
          </a:p>
          <a:p>
            <a:pPr algn="l" latinLnBrk="0"/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마지막으로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지금까지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업무하면서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도움이 됐던 그리고 앞으로도 계속 간직하고자 하는 핵심적인 태도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/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가치에 대해 공유하고 글을 마치고자 합니다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/>
            <a:r>
              <a:rPr lang="en-US" altLang="ko-KR" sz="1400" b="1" i="0" dirty="0">
                <a:solidFill>
                  <a:srgbClr val="212121"/>
                </a:solidFill>
                <a:effectLst/>
                <a:latin typeface="Apple SD Gothic Neo"/>
              </a:rPr>
              <a:t>4.1 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Apple SD Gothic Neo"/>
              </a:rPr>
              <a:t>일의 본질에 대한 고민</a:t>
            </a:r>
          </a:p>
          <a:p>
            <a:pPr algn="l" latinLnBrk="0"/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무슨 일이든 본질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즉 왜 이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일을하는가에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대한 이해와 공감이 중요한 것 같습니다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시간이 걸리더라도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협업자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간에 목적에 대한 공감대를 형성하고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최종결과 및 기대효과를 명확히 이해하고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있을때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좋은 결과로 이어지는 것 같습니다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/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목적에 대한 이해는 결과 뿐만 아니라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일을 하는 과정에서 의사결정을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할때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훌륭한 가이드라인의 역할을 하기도 합니다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예를 들어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가용 가능 시간을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100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으로 봤을 때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아래와 같이 우선순위에 맞춰 시간배분을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계획할수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있었습니다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데이터 퀄리티 확보 및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전처리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(40)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변수의 생성 및 변환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(30)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모델 정교화 및 업데이트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(20)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문서화 및 커뮤니케이션 등 기타 작업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(10)</a:t>
            </a:r>
          </a:p>
          <a:p>
            <a:pPr algn="l" latinLnBrk="0"/>
            <a:r>
              <a:rPr lang="en-US" altLang="ko-KR" sz="1400" b="1" i="0" dirty="0">
                <a:solidFill>
                  <a:srgbClr val="212121"/>
                </a:solidFill>
                <a:effectLst/>
                <a:latin typeface="Apple SD Gothic Neo"/>
              </a:rPr>
              <a:t>4.2 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Apple SD Gothic Neo"/>
              </a:rPr>
              <a:t>일을 바라보는 관점과 태도가 중요</a:t>
            </a:r>
          </a:p>
          <a:p>
            <a:pPr algn="l" latinLnBrk="0"/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두 번째로 일을 어떻게 바라보고 있는가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즉 관점과 태도에 대한 중요함을 강조하고 싶었습니다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/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때로는 너무 눈에 보이는 것에만 관심을 두는 것은 아닌지 고민해볼 필요가 있을 것 같습니다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데이터 분석 분야도 트렌드가 빠르게 바뀌고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이 순간에도 수많은 새로운 기술과 방법론이 쏟아져 나오고 있습니다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잦은 변화와 화려함을 쫓기보다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아래와 같은 태도를 지니고자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노력할때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좋은 결과로 이어진 경우가 많았던 것 같습니다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작지만 꾸준하게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느려도 정확하게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모두가 참여하게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남보다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내가먼저</a:t>
            </a:r>
            <a:endParaRPr lang="ko-KR" altLang="en-US" sz="1400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감사히 정성스레</a:t>
            </a:r>
          </a:p>
          <a:p>
            <a:pPr algn="l" latinLnBrk="0"/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지금까지 분석가로서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업무한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과정과 개인적인 경험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그 과정에서 배우고 느낀 것에 대해 공유했습니다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b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</a:b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긴 글을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읽어주셔서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감사드리고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다분히 주관적이고 개인적인 경험이지만 누군가에게 조금이나마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Apple SD Gothic Neo"/>
              </a:rPr>
              <a:t>도움이되길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 바라는 마음으로 기록하였습니다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Apple SD Gothic Neo"/>
              </a:rPr>
              <a:t>혹시 잘못 기술되었거나 오해가 있는 부분은 너그러운 마음으로 이해해주시면 감사하겠습니다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3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사례연구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88" y="877954"/>
            <a:ext cx="11072161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평가자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정지훈 강사</a:t>
            </a:r>
            <a:endParaRPr lang="en-US" altLang="ko-KR" sz="20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+mj-ea"/>
                <a:ea typeface="+mj-ea"/>
              </a:rPr>
              <a:t>피평가자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박윤화</a:t>
            </a:r>
            <a:endParaRPr lang="en-US" altLang="ko-KR" sz="20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평가일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:</a:t>
            </a: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 2021.12.30, </a:t>
            </a:r>
            <a:r>
              <a:rPr kumimoji="0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목요일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평가 준거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빅데이터 플랫폼 요구사항 분석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(42p)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학습 내용의 특정 내용이나 주제에 대해 학습자가 조사하고 </a:t>
            </a:r>
            <a:endParaRPr lang="en-US" altLang="ko-KR" sz="2000" dirty="0">
              <a:solidFill>
                <a:prstClr val="black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  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사례를 발표하도록 하여 평가한다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사례연구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배달의 민족 </a:t>
            </a:r>
            <a:r>
              <a:rPr lang="ko-KR" altLang="en-US" sz="2000" dirty="0" err="1">
                <a:solidFill>
                  <a:prstClr val="black"/>
                </a:solidFill>
                <a:latin typeface="+mj-ea"/>
                <a:ea typeface="+mj-ea"/>
              </a:rPr>
              <a:t>기술블로그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로그 데이터로 유저 이해하기 </a:t>
            </a:r>
            <a:endParaRPr lang="en-US" altLang="ko-KR" sz="2000" noProof="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URL:</a:t>
            </a: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en-US" altLang="ko-KR" sz="1600" b="1" u="sng" dirty="0">
                <a:latin typeface="+mj-ea"/>
                <a:ea typeface="+mj-ea"/>
              </a:rPr>
              <a:t>https://techblog.woowahan.com/2536/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데이터분석가로서 </a:t>
            </a:r>
            <a:r>
              <a:rPr lang="ko-KR" altLang="en-US" sz="2000" dirty="0" err="1">
                <a:solidFill>
                  <a:prstClr val="black"/>
                </a:solidFill>
                <a:latin typeface="+mj-ea"/>
                <a:ea typeface="+mj-ea"/>
              </a:rPr>
              <a:t>업무과정과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 경험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배움을 공유합니다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.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URL: </a:t>
            </a:r>
            <a:r>
              <a:rPr lang="en-US" altLang="ko-KR" sz="1600" b="1" u="sng" dirty="0">
                <a:latin typeface="+mj-ea"/>
                <a:ea typeface="+mj-ea"/>
              </a:rPr>
              <a:t>https://techblog.woowahan.com/2686/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30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870050" y="2617827"/>
            <a:ext cx="104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로그 데이터로 유저 </a:t>
            </a:r>
            <a:r>
              <a:rPr lang="ko-KR" altLang="en-US" sz="54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이해하기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4261" r="37931" b="26609"/>
          <a:stretch/>
        </p:blipFill>
        <p:spPr>
          <a:xfrm>
            <a:off x="10248901" y="3818934"/>
            <a:ext cx="1943100" cy="8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</a:t>
            </a: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문제점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8656C4-B0B0-4360-A4BB-9B7B35F9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3" y="963219"/>
            <a:ext cx="10580476" cy="49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0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</a:t>
            </a: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.2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세부질문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273354-88BD-4688-A88F-4664CB78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80"/>
          <a:stretch/>
        </p:blipFill>
        <p:spPr>
          <a:xfrm>
            <a:off x="1484312" y="3010016"/>
            <a:ext cx="8639175" cy="2864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F65C-5BAE-4B0E-80DD-7BFD5434855B}"/>
              </a:ext>
            </a:extLst>
          </p:cNvPr>
          <p:cNvSpPr txBox="1"/>
          <p:nvPr/>
        </p:nvSpPr>
        <p:spPr>
          <a:xfrm>
            <a:off x="558800" y="706504"/>
            <a:ext cx="11087100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데이터 품질을 확보하는 것이 중요하다고 판단했습니다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기존에 정의한 대로 각 필드 및 파라메터에 적절한 로그가 쌓이고 있는지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누락되거나 이상한 데이터가 없는지 확인하고 만약 수정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보완이 필요한 경우 데이터 품질을 확보하는 작업을 진행하였습니다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예를 들어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아래 예시와 같이 수집이 잘못된 경우 유관자와 원인을 파악하고 문제 해결 과정을 통해 데이터 품질 확보에 많은 노력과 시간을 투입하였습니다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16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</a:t>
            </a: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전처리 시 어려움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BB9A7-BBE8-4074-AE28-5427F1CBF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5"/>
          <a:stretch/>
        </p:blipFill>
        <p:spPr>
          <a:xfrm>
            <a:off x="1625600" y="3074008"/>
            <a:ext cx="7205662" cy="3347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5018E-4EE8-443A-A2A3-78D28C8F4178}"/>
              </a:ext>
            </a:extLst>
          </p:cNvPr>
          <p:cNvSpPr txBox="1"/>
          <p:nvPr/>
        </p:nvSpPr>
        <p:spPr>
          <a:xfrm>
            <a:off x="838200" y="852438"/>
            <a:ext cx="10972800" cy="222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로그 데이터를 추출해보면 난해한 결과가 나오는 경우가 있습니다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경험상 주로 다음과 같은 이유로 발생하는 것 같습니다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로그 설계 과정에서 항목 누락 혹은 잘못된 필드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값 정의</a:t>
            </a:r>
          </a:p>
          <a:p>
            <a:pPr algn="l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로그 데이터 관리 부족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업데이트된 서비스의 시나리오 및 기능을 기존 로그 설계에 반영 못했을 경우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)</a:t>
            </a:r>
          </a:p>
          <a:p>
            <a:pPr algn="l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데이터 품질 확보를 위한 노력 부족</a:t>
            </a:r>
          </a:p>
          <a:p>
            <a:pPr algn="l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수집 과정에서 중복 데이터 발생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아래 표 예시 참고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69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</a:t>
            </a: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분석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721" y="706504"/>
            <a:ext cx="9065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분석 결과는 어떻게 공유했는지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무엇이 필요한지 서술하세요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5D509-66DC-4CD2-B9CD-7BD048FF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2218814"/>
            <a:ext cx="5781675" cy="3438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78EF5B-DE89-4D98-9F1F-6AC6D129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87" y="2876039"/>
            <a:ext cx="5838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3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</a:t>
            </a: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.5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로그데</a:t>
            </a:r>
            <a:r>
              <a:rPr lang="ko-KR" altLang="en-US" sz="2800" b="1" dirty="0" err="1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이터</a:t>
            </a:r>
            <a:r>
              <a:rPr lang="ko-KR" altLang="en-US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활용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139" y="985904"/>
            <a:ext cx="10783721" cy="5104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일반적으로 로그 데이터를 수집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처리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분석하기 위해 많은 담당자분들이 노력과 시간을 투입합니다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이러한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인적자원뿐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아니라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서버 및 분석도구 등 시스템적 비용 역시 발생하기 때문에 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b="1" i="0" dirty="0">
                <a:solidFill>
                  <a:srgbClr val="212121"/>
                </a:solidFill>
                <a:effectLst/>
                <a:latin typeface="Apple SD Gothic Neo"/>
              </a:rPr>
              <a:t>데이터 활용도를 높이는 것이 중요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하다고 생각합니다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30000"/>
              </a:lnSpc>
            </a:pPr>
            <a:endParaRPr lang="en-US" altLang="ko-KR" dirty="0">
              <a:solidFill>
                <a:srgbClr val="212121"/>
              </a:solidFill>
              <a:latin typeface="Apple SD Gothic Neo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개인적으로 데이터가 비로소 그 가치를 발휘하는 순간은 분석 결과가 실제 비즈니스에 적용되어 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가시적인 성과를 일으키는 것이라고 생각합니다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다만 첫술에 배부를 수 없듯이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작은 규모라도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) </a:t>
            </a: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반복적인 프로세스로 운영하고 개선이 필요할 경우 기민하게 진행하는 것이 필요하다고 생각합니다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3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이를 위해 부서간 기밀한 협업과 업무 프로세스에 대한 공감대 형성이 필요하며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또 데이터에 대한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적극적이고 열린 태도로 업무를 진행하려는 노력이 필요할 것 같습니다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</a:t>
            </a: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더불어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이를 지원할 수 있는 데이터 전문 인력과 변화에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Apple SD Gothic Neo"/>
              </a:rPr>
              <a:t>열려있고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효율성을 추구하는 조직 문화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유저 친화적인 시스템 등의 기반 역시 필요할 것 같습니다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비록 데이터나 수치가 모든 비즈니스 문제의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 해답을 말해주지 않지만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문제 해결을 위한 실마리를 제공할 수도 있으니 부담 없이 한번 시도해보는 것은 </a:t>
            </a: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  <a:p>
            <a:pPr algn="l" latinLnBrk="0">
              <a:lnSpc>
                <a:spcPct val="13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Apple SD Gothic Neo"/>
              </a:rPr>
              <a:t>어떨까요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pple SD Gothic Neo"/>
              </a:rPr>
              <a:t>??</a:t>
            </a:r>
          </a:p>
          <a:p>
            <a:pPr algn="l" latinLnBrk="0">
              <a:lnSpc>
                <a:spcPct val="130000"/>
              </a:lnSpc>
            </a:pPr>
            <a:endParaRPr lang="en-US" altLang="ko-KR" b="0" i="0" dirty="0">
              <a:solidFill>
                <a:srgbClr val="21212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0237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390033" y="2249274"/>
            <a:ext cx="9615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03. 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데이터분석가로서 </a:t>
            </a: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업무 과정과 경험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,</a:t>
            </a:r>
            <a:r>
              <a:rPr kumimoji="0" lang="en-US" altLang="ko-KR" sz="4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</a:t>
            </a:r>
            <a:r>
              <a:rPr kumimoji="0" lang="ko-KR" altLang="en-US" sz="4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배움을 공유합니다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4261" r="37931" b="26609"/>
          <a:stretch/>
        </p:blipFill>
        <p:spPr>
          <a:xfrm>
            <a:off x="10248901" y="3818934"/>
            <a:ext cx="1943100" cy="8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500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1040</Words>
  <Application>Microsoft Office PowerPoint</Application>
  <PresentationFormat>와이드스크린</PresentationFormat>
  <Paragraphs>113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NanumSquare</vt:lpstr>
      <vt:lpstr>NanumSquare ExtraBold</vt:lpstr>
      <vt:lpstr>나눔스퀘어_ac Bold</vt:lpstr>
      <vt:lpstr>맑은 고딕</vt:lpstr>
      <vt:lpstr>Arial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YoonHwa</cp:lastModifiedBy>
  <cp:revision>52</cp:revision>
  <dcterms:created xsi:type="dcterms:W3CDTF">2021-11-25T01:45:14Z</dcterms:created>
  <dcterms:modified xsi:type="dcterms:W3CDTF">2021-12-29T06:18:15Z</dcterms:modified>
</cp:coreProperties>
</file>