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A7F4E-6DD0-40EB-B873-3704923C2482}" v="5" dt="2020-08-29T19:27:37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-2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79BA7F4E-6DD0-40EB-B873-3704923C2482}"/>
    <pc:docChg chg="delSld modSld">
      <pc:chgData name="정 천욱" userId="f460ef7493a801f9" providerId="LiveId" clId="{79BA7F4E-6DD0-40EB-B873-3704923C2482}" dt="2020-08-29T19:27:40.729" v="55" actId="47"/>
      <pc:docMkLst>
        <pc:docMk/>
      </pc:docMkLst>
      <pc:sldChg chg="modSp mod">
        <pc:chgData name="정 천욱" userId="f460ef7493a801f9" providerId="LiveId" clId="{79BA7F4E-6DD0-40EB-B873-3704923C2482}" dt="2020-08-29T19:06:34.853" v="53" actId="255"/>
        <pc:sldMkLst>
          <pc:docMk/>
          <pc:sldMk cId="1766432591" sldId="256"/>
        </pc:sldMkLst>
        <pc:spChg chg="mod">
          <ac:chgData name="정 천욱" userId="f460ef7493a801f9" providerId="LiveId" clId="{79BA7F4E-6DD0-40EB-B873-3704923C2482}" dt="2020-08-29T19:06:34.853" v="53" actId="255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79BA7F4E-6DD0-40EB-B873-3704923C2482}" dt="2020-08-29T19:25:36.713" v="54" actId="47"/>
        <pc:sldMkLst>
          <pc:docMk/>
          <pc:sldMk cId="38336834" sldId="257"/>
        </pc:sldMkLst>
      </pc:sldChg>
      <pc:sldChg chg="del">
        <pc:chgData name="정 천욱" userId="f460ef7493a801f9" providerId="LiveId" clId="{79BA7F4E-6DD0-40EB-B873-3704923C2482}" dt="2020-08-29T19:27:40.729" v="55" actId="47"/>
        <pc:sldMkLst>
          <pc:docMk/>
          <pc:sldMk cId="268842218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oracle.com/tools/downloads/sqldev-download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oracle.com/database/technologies/xe-prior-releas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01</a:t>
            </a:r>
            <a:r>
              <a:rPr lang="ko-KR" altLang="en-US" sz="4000" dirty="0"/>
              <a:t>강 데이터베이스의 개요와 오라클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메뉴를 찾아가서 </a:t>
            </a:r>
            <a:r>
              <a:rPr lang="en-US" altLang="ko-KR" dirty="0"/>
              <a:t>11g XE</a:t>
            </a:r>
            <a:r>
              <a:rPr lang="ko-KR" altLang="en-US" dirty="0"/>
              <a:t>를 다운받자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58104D0-9D84-4EBA-88FF-A6B151E15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" y="1902875"/>
            <a:ext cx="5019675" cy="11620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5DCE4736-BC67-4CA5-AB60-ABAA3DC0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6" y="3440474"/>
            <a:ext cx="8914138" cy="2383856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657688C-DE9D-4EE5-92C8-196073CE9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13" y="4528343"/>
            <a:ext cx="4340087" cy="20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압축을 풀고 설치를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C60488C-FB72-45A8-BB20-B2C48448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51" y="1790492"/>
            <a:ext cx="2266950" cy="120967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395A40D-D3DE-448A-A700-BBCEDB352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43" y="1719469"/>
            <a:ext cx="3611927" cy="2730445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6213B99-A8E6-4673-851F-B33CFFA5D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44" y="2975008"/>
            <a:ext cx="3907138" cy="2949812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0840D37-BAC2-4A1C-9EFB-3256A8B90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3" y="3278914"/>
            <a:ext cx="3907138" cy="29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관리자 비밀번호를 설정하자</a:t>
            </a:r>
            <a:endParaRPr lang="en-US" altLang="ko-KR" dirty="0"/>
          </a:p>
          <a:p>
            <a:pPr lvl="1"/>
            <a:r>
              <a:rPr lang="ko-KR" altLang="en-US" dirty="0"/>
              <a:t>관리자의 비밀번호가 유출되면 대단히 위험하므로 복잡하게 구성하는 것을 권장한다 현재는 학습을 목적으로 </a:t>
            </a:r>
            <a:r>
              <a:rPr lang="en-US" altLang="ko-KR" dirty="0"/>
              <a:t>1234</a:t>
            </a:r>
            <a:r>
              <a:rPr lang="ko-KR" altLang="en-US" dirty="0"/>
              <a:t>라고 간단하게 작성해보자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701C34A-654F-48F8-B34B-4C14C0946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22" y="2598875"/>
            <a:ext cx="4772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리스너는</a:t>
            </a:r>
            <a:r>
              <a:rPr lang="ko-KR" altLang="en-US" dirty="0"/>
              <a:t> </a:t>
            </a:r>
            <a:r>
              <a:rPr lang="en-US" altLang="ko-KR" dirty="0"/>
              <a:t>1521</a:t>
            </a:r>
            <a:r>
              <a:rPr lang="ko-KR" altLang="en-US" dirty="0"/>
              <a:t>포트를 </a:t>
            </a:r>
            <a:r>
              <a:rPr lang="en-US" altLang="ko-KR" dirty="0"/>
              <a:t>HTTP</a:t>
            </a:r>
            <a:r>
              <a:rPr lang="ko-KR" altLang="en-US" dirty="0"/>
              <a:t>포트로 </a:t>
            </a:r>
            <a:r>
              <a:rPr lang="en-US" altLang="ko-KR" dirty="0"/>
              <a:t>8080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01F5815-00E4-4924-9ED5-63E01295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61" y="1901187"/>
            <a:ext cx="4752975" cy="363855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1099DAC-7B51-4FB2-9CFB-5A7777DBC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91" y="1932186"/>
            <a:ext cx="4781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75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이렇게 설치가 완료되었다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827E36F-6A64-45E5-B4BE-BAD6F13BF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31" y="1739348"/>
            <a:ext cx="4772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2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접속을 테스트 해보자</a:t>
            </a:r>
            <a:endParaRPr lang="en-US" altLang="ko-KR" dirty="0"/>
          </a:p>
          <a:p>
            <a:pPr lvl="1"/>
            <a:r>
              <a:rPr lang="ko-KR" altLang="en-US" dirty="0"/>
              <a:t>명령 프롬프트</a:t>
            </a:r>
            <a:r>
              <a:rPr lang="en-US" altLang="ko-KR" dirty="0"/>
              <a:t>(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 err="1"/>
              <a:t>sqlplus</a:t>
            </a:r>
            <a:r>
              <a:rPr lang="ko-KR" altLang="en-US" dirty="0"/>
              <a:t>라고 입력하면 </a:t>
            </a:r>
            <a:r>
              <a:rPr lang="en-US" altLang="ko-KR" dirty="0"/>
              <a:t>ID</a:t>
            </a:r>
            <a:r>
              <a:rPr lang="ko-KR" altLang="en-US" dirty="0"/>
              <a:t>를 묻는 화면이 나온다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user-name</a:t>
            </a:r>
            <a:r>
              <a:rPr lang="ko-KR" altLang="en-US" dirty="0"/>
              <a:t>은 </a:t>
            </a:r>
            <a:r>
              <a:rPr lang="en-US" altLang="ko-KR" dirty="0" smtClean="0"/>
              <a:t>system / </a:t>
            </a:r>
            <a:r>
              <a:rPr lang="en-US" altLang="ko-KR" dirty="0"/>
              <a:t>password</a:t>
            </a:r>
            <a:r>
              <a:rPr lang="ko-KR" altLang="en-US" dirty="0"/>
              <a:t>는 </a:t>
            </a:r>
            <a:r>
              <a:rPr lang="ko-KR" altLang="en-US" dirty="0" err="1"/>
              <a:t>설치할때</a:t>
            </a:r>
            <a:r>
              <a:rPr lang="ko-KR" altLang="en-US" dirty="0"/>
              <a:t> 입력했던 </a:t>
            </a:r>
            <a:r>
              <a:rPr lang="en-US" altLang="ko-KR" dirty="0"/>
              <a:t>1234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(password </a:t>
            </a:r>
            <a:r>
              <a:rPr lang="ko-KR" altLang="en-US" dirty="0" err="1"/>
              <a:t>입력시</a:t>
            </a:r>
            <a:r>
              <a:rPr lang="ko-KR" altLang="en-US" dirty="0"/>
              <a:t> 아무런 표시가 </a:t>
            </a:r>
            <a:r>
              <a:rPr lang="ko-KR" altLang="en-US" dirty="0" err="1"/>
              <a:t>안나오는</a:t>
            </a:r>
            <a:r>
              <a:rPr lang="ko-KR" altLang="en-US" dirty="0"/>
              <a:t> 것이 정상이므로 당황하지 말고 입력을 진행한 후 </a:t>
            </a:r>
            <a:r>
              <a:rPr lang="ko-KR" altLang="en-US" dirty="0" err="1"/>
              <a:t>엔터를</a:t>
            </a:r>
            <a:r>
              <a:rPr lang="ko-KR" altLang="en-US" dirty="0"/>
              <a:t> 누른다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6E1D83B-F795-4652-B893-476105CA7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78" y="4033007"/>
            <a:ext cx="4676775" cy="180022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B263AF0B-1CF4-4C45-8FC4-2B53F8B08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3835737"/>
            <a:ext cx="55721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5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해당 명령 프롬프트로도 충분히 작업이 가능하다</a:t>
            </a:r>
            <a:endParaRPr lang="en-US" altLang="ko-KR" dirty="0"/>
          </a:p>
          <a:p>
            <a:r>
              <a:rPr lang="ko-KR" altLang="en-US" dirty="0"/>
              <a:t>하지만 보다 편리한 도구를 이용할 수도 있다</a:t>
            </a:r>
            <a:endParaRPr lang="en-US" altLang="ko-KR" dirty="0"/>
          </a:p>
          <a:p>
            <a:pPr lvl="1"/>
            <a:r>
              <a:rPr lang="ko-KR" altLang="en-US" dirty="0"/>
              <a:t>실제 </a:t>
            </a:r>
            <a:r>
              <a:rPr lang="en-US" altLang="ko-KR" dirty="0"/>
              <a:t>Oracle</a:t>
            </a:r>
            <a:r>
              <a:rPr lang="ko-KR" altLang="en-US" dirty="0"/>
              <a:t>을 사용하는데 편리한 도구를 여러가지가 존재한다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Toad for Oracle, </a:t>
            </a:r>
            <a:r>
              <a:rPr lang="en-US" altLang="ko-KR" dirty="0" err="1"/>
              <a:t>SQuirreL</a:t>
            </a:r>
            <a:r>
              <a:rPr lang="en-US" altLang="ko-KR" dirty="0"/>
              <a:t> SQL, </a:t>
            </a:r>
            <a:r>
              <a:rPr lang="en-US" altLang="ko-KR" dirty="0" err="1"/>
              <a:t>Dbeaver</a:t>
            </a:r>
            <a:r>
              <a:rPr lang="ko-KR" altLang="en-US" dirty="0"/>
              <a:t>등 다양한 도구가 존재하는데 우리는 오라클에서 직접 제공하는 무료 도구인 </a:t>
            </a:r>
            <a:r>
              <a:rPr lang="en-US" altLang="ko-KR" dirty="0"/>
              <a:t>SQL developer</a:t>
            </a:r>
            <a:r>
              <a:rPr lang="ko-KR" altLang="en-US" dirty="0"/>
              <a:t>를 사용하도록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3162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SQL developer</a:t>
            </a:r>
            <a:r>
              <a:rPr lang="ko-KR" altLang="en-US" dirty="0"/>
              <a:t>를 다운받자</a:t>
            </a:r>
            <a:endParaRPr lang="en-US" altLang="ko-KR" dirty="0"/>
          </a:p>
          <a:p>
            <a:pPr lvl="1"/>
            <a:r>
              <a:rPr lang="ko-KR" altLang="en-US" dirty="0" err="1"/>
              <a:t>아까와</a:t>
            </a:r>
            <a:r>
              <a:rPr lang="ko-KR" altLang="en-US" dirty="0"/>
              <a:t> 마찬가지로 오라클 사이트로 들어가서 로그인을 진행한다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메뉴의 다운로드까지는 동일하게 진행하되 </a:t>
            </a:r>
            <a:endParaRPr lang="en-US" altLang="ko-KR" dirty="0"/>
          </a:p>
          <a:p>
            <a:pPr lvl="1"/>
            <a:r>
              <a:rPr lang="ko-KR" altLang="en-US" dirty="0"/>
              <a:t>다운로드 메뉴에서 개발자 툴을 선택한다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9924FAF-3FDB-45EC-9402-5DBDE0C3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3" y="2855433"/>
            <a:ext cx="5451614" cy="29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5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SQL developer</a:t>
            </a:r>
            <a:r>
              <a:rPr lang="ko-KR" altLang="en-US" dirty="0"/>
              <a:t>를 다운받자</a:t>
            </a:r>
            <a:endParaRPr lang="en-US" altLang="ko-KR" dirty="0"/>
          </a:p>
          <a:p>
            <a:pPr lvl="1"/>
            <a:r>
              <a:rPr lang="ko-KR" altLang="en-US" dirty="0"/>
              <a:t>개발자 툴에서 </a:t>
            </a:r>
            <a:r>
              <a:rPr lang="en-US" altLang="ko-KR" dirty="0"/>
              <a:t>SQL developer</a:t>
            </a:r>
            <a:r>
              <a:rPr lang="ko-KR" altLang="en-US" dirty="0"/>
              <a:t>를 </a:t>
            </a:r>
            <a:r>
              <a:rPr lang="ko-KR" altLang="en-US" dirty="0" smtClean="0"/>
              <a:t>선택한다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https://www.oracle.com/tools/downloads/sqldev-downloads.html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311F9D4F-B102-4947-9455-B3764BA0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33" y="3453194"/>
            <a:ext cx="7707413" cy="167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SQL developer</a:t>
            </a:r>
            <a:r>
              <a:rPr lang="ko-KR" altLang="en-US" dirty="0"/>
              <a:t>를 다운받자</a:t>
            </a:r>
            <a:endParaRPr lang="en-US" altLang="ko-KR" dirty="0"/>
          </a:p>
          <a:p>
            <a:pPr lvl="1"/>
            <a:r>
              <a:rPr lang="en-US" altLang="ko-KR" dirty="0"/>
              <a:t>JDK</a:t>
            </a:r>
            <a:r>
              <a:rPr lang="ko-KR" altLang="en-US" dirty="0"/>
              <a:t>가 없다면 </a:t>
            </a:r>
            <a:r>
              <a:rPr lang="en-US" altLang="ko-KR" dirty="0"/>
              <a:t>with JDK8 include</a:t>
            </a:r>
            <a:r>
              <a:rPr lang="ko-KR" altLang="en-US" dirty="0"/>
              <a:t>를 있다면 하단의 것을 받자</a:t>
            </a:r>
            <a:endParaRPr lang="en-US" altLang="ko-KR" dirty="0"/>
          </a:p>
          <a:p>
            <a:pPr lvl="1"/>
            <a:r>
              <a:rPr lang="en-US" altLang="ko-KR" dirty="0"/>
              <a:t>(JDK</a:t>
            </a:r>
            <a:r>
              <a:rPr lang="ko-KR" altLang="en-US" dirty="0"/>
              <a:t>가 있어도 </a:t>
            </a:r>
            <a:r>
              <a:rPr lang="en-US" altLang="ko-KR" dirty="0"/>
              <a:t>with JDK8 include</a:t>
            </a:r>
            <a:r>
              <a:rPr lang="ko-KR" altLang="en-US" dirty="0"/>
              <a:t>받아도 상관없다</a:t>
            </a:r>
            <a:r>
              <a:rPr lang="en-US" altLang="ko-KR" dirty="0"/>
              <a:t>.)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1C05140-AB85-408F-B124-82098422E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51" y="2678469"/>
            <a:ext cx="6506817" cy="215550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FD6ED1F-1B0C-498B-93BD-6697A6FD4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7" y="4502427"/>
            <a:ext cx="3569388" cy="16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2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데이터 베이스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데이터들의 집합체를 의미한다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DBMS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데이터베이스를 관리</a:t>
            </a:r>
            <a:r>
              <a:rPr lang="en-US" altLang="ko-KR" dirty="0"/>
              <a:t>, </a:t>
            </a:r>
            <a:r>
              <a:rPr lang="ko-KR" altLang="en-US" dirty="0"/>
              <a:t>운영하는 시스템을 의미한다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여러 사용자나 프로그램이 데이터를 공유하고 동시에 접근이 가능해야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26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SQL developer</a:t>
            </a:r>
            <a:r>
              <a:rPr lang="ko-KR" altLang="en-US" dirty="0"/>
              <a:t>를 다운받자</a:t>
            </a:r>
            <a:endParaRPr lang="en-US" altLang="ko-KR" dirty="0"/>
          </a:p>
          <a:p>
            <a:r>
              <a:rPr lang="ko-KR" altLang="en-US" dirty="0"/>
              <a:t>다운받으면 압축을 풀면 설치가 완료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sqldeveloper.exe</a:t>
            </a:r>
            <a:r>
              <a:rPr lang="ko-KR" altLang="en-US" dirty="0"/>
              <a:t>를 실행하면 </a:t>
            </a:r>
            <a:r>
              <a:rPr lang="en-US" altLang="ko-KR" dirty="0"/>
              <a:t>SQL developer</a:t>
            </a:r>
            <a:r>
              <a:rPr lang="ko-KR" altLang="en-US" dirty="0"/>
              <a:t>가 실행된다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0204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이전에 설치한 적이 있다면 환경설정을 불러올 것인가를 묻는다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E7B0C52-7043-47F1-849D-B5477F5C6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38" y="2173977"/>
            <a:ext cx="4752975" cy="1933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48837" y="3632433"/>
            <a:ext cx="1098957" cy="4751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24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JDK </a:t>
            </a:r>
            <a:r>
              <a:rPr lang="ko-KR" altLang="en-US" dirty="0"/>
              <a:t>미포함 버전을 실행하면 </a:t>
            </a:r>
            <a:r>
              <a:rPr lang="en-US" altLang="ko-KR" dirty="0"/>
              <a:t>JDK</a:t>
            </a:r>
            <a:r>
              <a:rPr lang="ko-KR" altLang="en-US" dirty="0"/>
              <a:t>의 위치를 묻는 질문이 나오고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그렇지 않다면 정상적으로 실행이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26AD85B-EEAC-46EF-8344-ECCEB8C4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6" y="2302357"/>
            <a:ext cx="4205676" cy="206092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C6CFF8B-F662-4FA1-9EB8-F7383703A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17" y="2747510"/>
            <a:ext cx="5967521" cy="32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시작페이지는 꺼준다</a:t>
            </a:r>
            <a:r>
              <a:rPr lang="en-US" altLang="ko-KR" dirty="0"/>
              <a:t>(</a:t>
            </a:r>
            <a:r>
              <a:rPr lang="ko-KR" altLang="en-US" dirty="0"/>
              <a:t>하단에 시작 시 표시도 체크 해제 해준다</a:t>
            </a:r>
            <a:r>
              <a:rPr lang="en-US" altLang="ko-KR" dirty="0"/>
              <a:t>)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2E3727C-F4B5-4EFB-8E87-4214967AC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69" y="1997765"/>
            <a:ext cx="4401033" cy="43434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51EB3CC8-AE2D-427A-B4E4-8759FACF27AC}"/>
              </a:ext>
            </a:extLst>
          </p:cNvPr>
          <p:cNvSpPr/>
          <p:nvPr/>
        </p:nvSpPr>
        <p:spPr>
          <a:xfrm>
            <a:off x="838200" y="5836893"/>
            <a:ext cx="1451113" cy="655982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8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왼쪽 접속 </a:t>
            </a:r>
            <a:r>
              <a:rPr lang="ko-KR" altLang="en-US" dirty="0" err="1"/>
              <a:t>메뉴중에서</a:t>
            </a:r>
            <a:r>
              <a:rPr lang="ko-KR" altLang="en-US" dirty="0"/>
              <a:t> 녹색 </a:t>
            </a:r>
            <a:r>
              <a:rPr lang="en-US" altLang="ko-KR" dirty="0"/>
              <a:t>+</a:t>
            </a:r>
            <a:r>
              <a:rPr lang="ko-KR" altLang="en-US" dirty="0"/>
              <a:t>버튼 클릭하자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9C93D30B-7318-4885-821A-BCB839E2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7" y="1928398"/>
            <a:ext cx="1859244" cy="17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8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관리자 계정의 접속 여부를 테스트 해보자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724C393-5174-4F94-8DFC-6692056F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1" y="1857895"/>
            <a:ext cx="7281242" cy="4640377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xmlns="" id="{47A745C5-6D2D-4A1A-B66F-C39BCCAA01B4}"/>
              </a:ext>
            </a:extLst>
          </p:cNvPr>
          <p:cNvSpPr/>
          <p:nvPr/>
        </p:nvSpPr>
        <p:spPr>
          <a:xfrm>
            <a:off x="7913204" y="1460330"/>
            <a:ext cx="2483126" cy="795130"/>
          </a:xfrm>
          <a:prstGeom prst="wedgeRoundRectCallout">
            <a:avLst>
              <a:gd name="adj1" fmla="val -188531"/>
              <a:gd name="adj2" fmla="val 637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접속이름은 적당한  이름을 정하자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xmlns="" id="{96680A0B-E1D2-48C2-89AB-C3DA6F4DBDCE}"/>
              </a:ext>
            </a:extLst>
          </p:cNvPr>
          <p:cNvSpPr/>
          <p:nvPr/>
        </p:nvSpPr>
        <p:spPr>
          <a:xfrm>
            <a:off x="8309112" y="2825303"/>
            <a:ext cx="3697357" cy="795130"/>
          </a:xfrm>
          <a:prstGeom prst="wedgeRoundRectCallout">
            <a:avLst>
              <a:gd name="adj1" fmla="val -147940"/>
              <a:gd name="adj2" fmla="val 612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이름은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비밀번호는 초기에 설정한 값을 넣는다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xmlns="" id="{0D1EC6F1-3B64-4AE8-B4F5-31403D9FCB9C}"/>
              </a:ext>
            </a:extLst>
          </p:cNvPr>
          <p:cNvSpPr/>
          <p:nvPr/>
        </p:nvSpPr>
        <p:spPr>
          <a:xfrm>
            <a:off x="8494643" y="4289668"/>
            <a:ext cx="3697357" cy="795130"/>
          </a:xfrm>
          <a:prstGeom prst="wedgeRoundRectCallout">
            <a:avLst>
              <a:gd name="adj1" fmla="val -149284"/>
              <a:gd name="adj2" fmla="val 250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호스트는 오라클이 설치된 서버의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주소를 넣는다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로컬이면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localhost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라고 적는다</a:t>
            </a: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xmlns="" id="{E9457F98-1DA4-4C3A-905B-3F0CC63EA5A2}"/>
              </a:ext>
            </a:extLst>
          </p:cNvPr>
          <p:cNvSpPr/>
          <p:nvPr/>
        </p:nvSpPr>
        <p:spPr>
          <a:xfrm>
            <a:off x="8150087" y="5356468"/>
            <a:ext cx="3917673" cy="1141804"/>
          </a:xfrm>
          <a:prstGeom prst="wedgeRoundRectCallout">
            <a:avLst>
              <a:gd name="adj1" fmla="val -141570"/>
              <a:gd name="adj2" fmla="val -598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포트는 기본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1521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리스너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포트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SID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오라클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정식판은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orcl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이다</a:t>
            </a:r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xmlns="" id="{D49591FD-6121-432D-84C9-A310F123D981}"/>
              </a:ext>
            </a:extLst>
          </p:cNvPr>
          <p:cNvSpPr/>
          <p:nvPr/>
        </p:nvSpPr>
        <p:spPr>
          <a:xfrm>
            <a:off x="990599" y="2957057"/>
            <a:ext cx="1835427" cy="795130"/>
          </a:xfrm>
          <a:prstGeom prst="wedgeRoundRectCallout">
            <a:avLst>
              <a:gd name="adj1" fmla="val -21435"/>
              <a:gd name="adj2" fmla="val 3200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xmlns="" id="{A7ED2126-F665-459D-95F1-BF66D7F7C900}"/>
              </a:ext>
            </a:extLst>
          </p:cNvPr>
          <p:cNvSpPr/>
          <p:nvPr/>
        </p:nvSpPr>
        <p:spPr>
          <a:xfrm>
            <a:off x="990599" y="2957057"/>
            <a:ext cx="1835427" cy="795130"/>
          </a:xfrm>
          <a:prstGeom prst="wedgeRoundRectCallout">
            <a:avLst>
              <a:gd name="adj1" fmla="val 188132"/>
              <a:gd name="adj2" fmla="val 37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테스트를 선택하고 성공여부를 확인한다</a:t>
            </a:r>
          </a:p>
        </p:txBody>
      </p:sp>
    </p:spTree>
    <p:extLst>
      <p:ext uri="{BB962C8B-B14F-4D97-AF65-F5344CB8AC3E}">
        <p14:creationId xmlns:p14="http://schemas.microsoft.com/office/powerpoint/2010/main" val="2877936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테스트가 성공하면 저장 후 접속을 하자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724C393-5174-4F94-8DFC-6692056F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1" y="1857895"/>
            <a:ext cx="7281242" cy="4640377"/>
          </a:xfrm>
          <a:prstGeom prst="rect">
            <a:avLst/>
          </a:prstGeom>
        </p:spPr>
      </p:pic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xmlns="" id="{D49591FD-6121-432D-84C9-A310F123D981}"/>
              </a:ext>
            </a:extLst>
          </p:cNvPr>
          <p:cNvSpPr/>
          <p:nvPr/>
        </p:nvSpPr>
        <p:spPr>
          <a:xfrm>
            <a:off x="1560443" y="3349487"/>
            <a:ext cx="1265583" cy="402700"/>
          </a:xfrm>
          <a:prstGeom prst="wedgeRoundRectCallout">
            <a:avLst>
              <a:gd name="adj1" fmla="val 73032"/>
              <a:gd name="adj2" fmla="val 6486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xmlns="" id="{E5D219FF-565A-430A-89E8-B81AAA2E7CBE}"/>
              </a:ext>
            </a:extLst>
          </p:cNvPr>
          <p:cNvSpPr/>
          <p:nvPr/>
        </p:nvSpPr>
        <p:spPr>
          <a:xfrm>
            <a:off x="7785652" y="3432313"/>
            <a:ext cx="1517374" cy="402700"/>
          </a:xfrm>
          <a:prstGeom prst="wedgeRoundRectCallout">
            <a:avLst>
              <a:gd name="adj1" fmla="val -157073"/>
              <a:gd name="adj2" fmla="val 63877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접속을 한다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979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접속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접속이 완료되면 워크시트가 열리는데 여기서 </a:t>
            </a:r>
            <a:r>
              <a:rPr lang="en-US" altLang="ko-KR" dirty="0"/>
              <a:t>SQL</a:t>
            </a:r>
            <a:r>
              <a:rPr lang="ko-KR" altLang="en-US" dirty="0"/>
              <a:t>문을 작성할 수 있다</a:t>
            </a:r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1D5E5E21-18AD-4CDF-BC2E-115CB3C0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66" y="2313539"/>
            <a:ext cx="43624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1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오라클 샘플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데이터베이스를 학습할  때는 수많은 데이터를 가지고 실습하는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실제로 학습을 위해 데이터를 </a:t>
            </a:r>
            <a:r>
              <a:rPr lang="ko-KR" altLang="en-US" dirty="0" err="1"/>
              <a:t>수만건</a:t>
            </a:r>
            <a:r>
              <a:rPr lang="ko-KR" altLang="en-US" dirty="0"/>
              <a:t> 입력할 수는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오라클에서는 실습용 데이터 샘플을 제공하고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89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오라클 샘플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시스템 계정으로 접속한 후 샘플 계정인 </a:t>
            </a:r>
            <a:r>
              <a:rPr lang="en-US" altLang="ko-KR" dirty="0"/>
              <a:t>HR</a:t>
            </a:r>
            <a:r>
              <a:rPr lang="ko-KR" altLang="en-US" dirty="0"/>
              <a:t>을 잠금 해제한다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0A37FB4-D99C-4045-B911-9C507662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8" y="2072930"/>
            <a:ext cx="5295900" cy="628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AB631D-F273-4CC1-BC87-0127057D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58" y="2941685"/>
            <a:ext cx="25431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4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데이터베이스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데이터베이스 내부의 데이터는 오류가 </a:t>
            </a:r>
            <a:r>
              <a:rPr lang="ko-KR" altLang="en-US" dirty="0" err="1"/>
              <a:t>있어선</a:t>
            </a:r>
            <a:r>
              <a:rPr lang="ko-KR" altLang="en-US" dirty="0"/>
              <a:t>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독립성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데이터와 그것을 사용하는 응용프로그램은 독립적으로 작동되어야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중복의 </a:t>
            </a:r>
            <a:r>
              <a:rPr lang="ko-KR" altLang="en-US" dirty="0" err="1">
                <a:solidFill>
                  <a:srgbClr val="FF0000"/>
                </a:solidFill>
              </a:rPr>
              <a:t>최소성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동일한 데이터가 중복되어 저장되는 것을 방지한다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보안성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데이터베이스 내부의 데이터는 아무나 접근할 수 없고 데이터를 소유한 사람이나 접근이 허가된 사람만 사용할 수 있어야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FF0000"/>
                </a:solidFill>
              </a:rPr>
              <a:t>안정성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백업과 복원 기능을 지원함으로 데이터가 깨지는 문제가 발생시 원 상태로 복구가 가능해야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00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오라클 샘플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 HR </a:t>
            </a:r>
            <a:r>
              <a:rPr lang="ko-KR" altLang="en-US" dirty="0"/>
              <a:t>계정 접속 테스트하고 저장한다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B2551C6-C243-4A1C-A029-56126289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33" y="1806575"/>
            <a:ext cx="73247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0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오라클 샘플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 HR </a:t>
            </a:r>
            <a:r>
              <a:rPr lang="ko-KR" altLang="en-US" dirty="0"/>
              <a:t>계정으로 로그인 후 테이블을 확인해보자</a:t>
            </a:r>
            <a:endParaRPr lang="en-US" altLang="ko-KR" dirty="0"/>
          </a:p>
          <a:p>
            <a:pPr lvl="1"/>
            <a:r>
              <a:rPr lang="en-US" altLang="ko-KR" dirty="0"/>
              <a:t>select * from tab;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4027E95-72B6-40F3-BEAC-C07D6D381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17" y="2441299"/>
            <a:ext cx="2009775" cy="285750"/>
          </a:xfrm>
          <a:prstGeom prst="rect">
            <a:avLst/>
          </a:prstGeom>
        </p:spPr>
      </p:pic>
      <p:pic>
        <p:nvPicPr>
          <p:cNvPr id="8" name="그림 7" descr="텍스트, 영수증이(가) 표시된 사진&#10;&#10;자동 생성된 설명">
            <a:extLst>
              <a:ext uri="{FF2B5EF4-FFF2-40B4-BE49-F238E27FC236}">
                <a16:creationId xmlns:a16="http://schemas.microsoft.com/office/drawing/2014/main" xmlns="" id="{53461EBB-CCFE-4BED-AF39-AB330E7FE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817" y="3207027"/>
            <a:ext cx="33623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1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데이터베이스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데이터베이스는 기본적으로 현실세계의 데이터를 컴퓨터 데이터로 </a:t>
            </a:r>
            <a:r>
              <a:rPr lang="ko-KR" altLang="en-US" dirty="0" err="1"/>
              <a:t>옮겨놓은</a:t>
            </a:r>
            <a:r>
              <a:rPr lang="ko-KR" altLang="en-US" dirty="0"/>
              <a:t> 공간을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대상물은 여러가지 정보를 가진다</a:t>
            </a:r>
            <a:endParaRPr lang="en-US" altLang="ko-KR" dirty="0"/>
          </a:p>
          <a:p>
            <a:pPr lvl="1"/>
            <a:r>
              <a:rPr lang="ko-KR" altLang="en-US" dirty="0"/>
              <a:t>회원이라면 이름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 err="1"/>
              <a:t>전화번호등</a:t>
            </a:r>
            <a:r>
              <a:rPr lang="ko-KR" altLang="en-US" dirty="0"/>
              <a:t> 과 같은 정보를 가진다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제품이라면 제품명</a:t>
            </a:r>
            <a:r>
              <a:rPr lang="en-US" altLang="ko-KR" dirty="0"/>
              <a:t>,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제조일자</a:t>
            </a:r>
            <a:r>
              <a:rPr lang="en-US" altLang="ko-KR" dirty="0"/>
              <a:t>, </a:t>
            </a:r>
            <a:r>
              <a:rPr lang="ko-KR" altLang="en-US" dirty="0" err="1"/>
              <a:t>재고수량등과</a:t>
            </a:r>
            <a:r>
              <a:rPr lang="ko-KR" altLang="en-US" dirty="0"/>
              <a:t> 같은 정보를 가지게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이런 정보를 단순하게 저장하게 되는 것이 아니라 </a:t>
            </a:r>
            <a:r>
              <a:rPr lang="en-US" altLang="ko-KR" dirty="0"/>
              <a:t>‘</a:t>
            </a:r>
            <a:r>
              <a:rPr lang="ko-KR" altLang="en-US" dirty="0"/>
              <a:t>테이블</a:t>
            </a:r>
            <a:r>
              <a:rPr lang="en-US" altLang="ko-KR" dirty="0"/>
              <a:t>’</a:t>
            </a:r>
            <a:r>
              <a:rPr lang="ko-KR" altLang="en-US" dirty="0"/>
              <a:t>이라는 형식에 맞춰서 저장하게 된다</a:t>
            </a:r>
            <a:r>
              <a:rPr lang="en-US" altLang="ko-KR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52447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데이터베이스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테이블 </a:t>
            </a:r>
            <a:r>
              <a:rPr lang="en-US" altLang="ko-KR" dirty="0"/>
              <a:t>– </a:t>
            </a:r>
            <a:r>
              <a:rPr lang="ko-KR" altLang="en-US" dirty="0"/>
              <a:t>데이터를 저장하기 위한 구조를 표</a:t>
            </a:r>
            <a:r>
              <a:rPr lang="en-US" altLang="ko-KR" dirty="0"/>
              <a:t>(table)</a:t>
            </a:r>
            <a:r>
              <a:rPr lang="ko-KR" altLang="en-US" dirty="0"/>
              <a:t>로 표현한 것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스키마 </a:t>
            </a:r>
            <a:r>
              <a:rPr lang="en-US" altLang="ko-KR" dirty="0"/>
              <a:t>–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 err="1"/>
              <a:t>뷰등이</a:t>
            </a:r>
            <a:r>
              <a:rPr lang="ko-KR" altLang="en-US" dirty="0"/>
              <a:t> 저장되는 저장소</a:t>
            </a:r>
            <a:endParaRPr lang="en-US" altLang="ko-KR" dirty="0"/>
          </a:p>
          <a:p>
            <a:pPr lvl="1"/>
            <a:r>
              <a:rPr lang="ko-KR" altLang="en-US" dirty="0"/>
              <a:t>보통 오라클에서는 </a:t>
            </a:r>
            <a:r>
              <a:rPr lang="en-US" altLang="ko-KR" dirty="0"/>
              <a:t>DB </a:t>
            </a:r>
            <a:r>
              <a:rPr lang="ko-KR" altLang="en-US" dirty="0"/>
              <a:t>사용자 이름과 동일시해서 사용한다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en-US" altLang="ko-KR" dirty="0"/>
              <a:t>– </a:t>
            </a:r>
            <a:r>
              <a:rPr lang="ko-KR" altLang="en-US" dirty="0"/>
              <a:t>여러 스키마가 저장되는 공간</a:t>
            </a:r>
            <a:endParaRPr lang="en-US" altLang="ko-KR" dirty="0"/>
          </a:p>
          <a:p>
            <a:pPr lvl="1"/>
            <a:r>
              <a:rPr lang="en-US" altLang="ko-KR" dirty="0"/>
              <a:t>XE</a:t>
            </a:r>
            <a:r>
              <a:rPr lang="ko-KR" altLang="en-US" dirty="0"/>
              <a:t>버전은 한번 한 개의 데이터베이스만 </a:t>
            </a:r>
            <a:r>
              <a:rPr lang="ko-KR" altLang="en-US" dirty="0" err="1"/>
              <a:t>운영가능하다</a:t>
            </a:r>
            <a:endParaRPr lang="en-US" altLang="ko-KR" dirty="0"/>
          </a:p>
          <a:p>
            <a:pPr lvl="1"/>
            <a:r>
              <a:rPr lang="en-US" altLang="ko-KR" dirty="0"/>
              <a:t>standard</a:t>
            </a:r>
            <a:r>
              <a:rPr lang="ko-KR" altLang="en-US" dirty="0"/>
              <a:t>이상 버전부터는 여러 개의 데이터베이스를 운영할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3926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데이터베이스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컬럼</a:t>
            </a:r>
            <a:r>
              <a:rPr lang="en-US" altLang="ko-KR" dirty="0"/>
              <a:t>,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) – </a:t>
            </a:r>
            <a:r>
              <a:rPr lang="ko-KR" altLang="en-US" dirty="0"/>
              <a:t>데이터를 구분하기 위한 특징들을 컬럼이라고 부른다</a:t>
            </a:r>
            <a:r>
              <a:rPr lang="en-US" altLang="ko-KR" dirty="0"/>
              <a:t>. </a:t>
            </a:r>
            <a:r>
              <a:rPr lang="ko-KR" altLang="en-US" dirty="0"/>
              <a:t>테이블에서 열로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/>
              <a:t>로우</a:t>
            </a:r>
            <a:r>
              <a:rPr lang="en-US" altLang="ko-KR" dirty="0"/>
              <a:t>, 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) – </a:t>
            </a:r>
            <a:r>
              <a:rPr lang="ko-KR" altLang="en-US" dirty="0"/>
              <a:t>실질적인 데이터를 의미한다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34D85D35-E689-47CD-8C1D-BB6D14EB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5" y="1285307"/>
            <a:ext cx="4572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2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데이터베이스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차수</a:t>
            </a:r>
            <a:r>
              <a:rPr lang="en-US" altLang="ko-KR" dirty="0"/>
              <a:t>(degree) : </a:t>
            </a:r>
            <a:r>
              <a:rPr lang="ko-KR" altLang="en-US" dirty="0"/>
              <a:t>속성의 개수</a:t>
            </a:r>
            <a:endParaRPr lang="en-US" altLang="ko-KR" dirty="0"/>
          </a:p>
          <a:p>
            <a:r>
              <a:rPr lang="ko-KR" altLang="en-US" dirty="0"/>
              <a:t>기수</a:t>
            </a:r>
            <a:r>
              <a:rPr lang="en-US" altLang="ko-KR" dirty="0"/>
              <a:t>(cardinality) : </a:t>
            </a:r>
            <a:r>
              <a:rPr lang="ko-KR" altLang="en-US" dirty="0" err="1"/>
              <a:t>튜플의</a:t>
            </a:r>
            <a:r>
              <a:rPr lang="ko-KR" altLang="en-US" dirty="0"/>
              <a:t> 개수</a:t>
            </a:r>
            <a:endParaRPr lang="en-US" altLang="ko-KR" dirty="0"/>
          </a:p>
          <a:p>
            <a:r>
              <a:rPr lang="ko-KR" altLang="en-US" dirty="0"/>
              <a:t>도메인</a:t>
            </a:r>
            <a:r>
              <a:rPr lang="en-US" altLang="ko-KR" dirty="0"/>
              <a:t>(domain) : </a:t>
            </a:r>
            <a:r>
              <a:rPr lang="ko-KR" altLang="en-US" dirty="0"/>
              <a:t>속성이 가질 수 있는 값의 범위</a:t>
            </a:r>
            <a:endParaRPr lang="en-US" altLang="ko-KR" dirty="0"/>
          </a:p>
          <a:p>
            <a:r>
              <a:rPr lang="ko-KR" altLang="en-US" dirty="0" err="1"/>
              <a:t>트랜젝션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/>
              <a:t>데이터베이스의 상태를 변화시키는 논리적 기능을 수행하기 위한 작업의 단위</a:t>
            </a:r>
            <a:endParaRPr lang="en-US" altLang="ko-KR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xmlns="" id="{34D85D35-E689-47CD-8C1D-BB6D14EBB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5" y="1285307"/>
            <a:ext cx="45720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데이터 베이스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의 유형</a:t>
            </a:r>
            <a:endParaRPr lang="en-US" altLang="ko-KR" dirty="0"/>
          </a:p>
          <a:p>
            <a:pPr lvl="1"/>
            <a:r>
              <a:rPr lang="ko-KR" altLang="en-US" dirty="0"/>
              <a:t>계층형 </a:t>
            </a:r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망형</a:t>
            </a:r>
            <a:r>
              <a:rPr lang="en-US" altLang="ko-KR" dirty="0"/>
              <a:t>(</a:t>
            </a:r>
            <a:r>
              <a:rPr lang="ko-KR" altLang="en-US" dirty="0"/>
              <a:t>네트워크형</a:t>
            </a:r>
            <a:r>
              <a:rPr lang="en-US" altLang="ko-KR" dirty="0"/>
              <a:t>) DBMS</a:t>
            </a:r>
          </a:p>
          <a:p>
            <a:pPr lvl="1"/>
            <a:r>
              <a:rPr lang="ko-KR" altLang="en-US" dirty="0"/>
              <a:t>관계형 </a:t>
            </a:r>
            <a:r>
              <a:rPr lang="en-US" altLang="ko-KR" dirty="0"/>
              <a:t>DBMS</a:t>
            </a:r>
          </a:p>
          <a:p>
            <a:pPr lvl="1"/>
            <a:r>
              <a:rPr lang="ko-KR" altLang="en-US" dirty="0"/>
              <a:t>객체관계형 </a:t>
            </a:r>
            <a:r>
              <a:rPr lang="en-US" altLang="ko-KR" dirty="0"/>
              <a:t>DBMS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우리가 주로 사용하게 될 </a:t>
            </a:r>
            <a:r>
              <a:rPr lang="en-US" altLang="ko-KR" dirty="0"/>
              <a:t>DBMS </a:t>
            </a:r>
            <a:r>
              <a:rPr lang="ko-KR" altLang="en-US" dirty="0"/>
              <a:t>는 관계형 데이터베이스로 테이블이라는 최소 단위로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테이블은 릴레이션</a:t>
            </a:r>
            <a:r>
              <a:rPr lang="en-US" altLang="ko-KR" dirty="0"/>
              <a:t>, </a:t>
            </a:r>
            <a:r>
              <a:rPr lang="ko-KR" altLang="en-US" dirty="0" err="1"/>
              <a:t>엔티티등으로도</a:t>
            </a:r>
            <a:r>
              <a:rPr lang="ko-KR" altLang="en-US" dirty="0"/>
              <a:t> 불린다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테이블은 데이터를 효율적으로 저장하기 위한 구조이다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1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데이터 베이스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관계형 데이터 베이스에서 사용하는 언어이다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데이터를 조작하기 위한 언어로 프로그래밍 언어와는 다르다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국제 표준화 기구에서 표준을 제정한다</a:t>
            </a:r>
            <a:r>
              <a:rPr lang="en-US" altLang="ko-KR" dirty="0"/>
              <a:t>.(</a:t>
            </a:r>
            <a:r>
              <a:rPr lang="ko-KR" altLang="en-US" dirty="0"/>
              <a:t>다만 </a:t>
            </a:r>
            <a:r>
              <a:rPr lang="en-US" altLang="ko-KR" dirty="0"/>
              <a:t>DBMS</a:t>
            </a:r>
            <a:r>
              <a:rPr lang="ko-KR" altLang="en-US" dirty="0"/>
              <a:t>를 제작하는 회사마다 특징이 있기 때문에 완벽하게 동일하지는 않다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대화식 언어이다</a:t>
            </a:r>
            <a:r>
              <a:rPr lang="en-US" altLang="ko-KR" dirty="0"/>
              <a:t>. </a:t>
            </a:r>
            <a:r>
              <a:rPr lang="ko-KR" altLang="en-US" dirty="0"/>
              <a:t>질의를 하고 결과를 얻는 구조로 이루어져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05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데이터 베이스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다양한 종류의 관계형 데이터베이스가 있는데</a:t>
            </a:r>
            <a:endParaRPr lang="en-US" altLang="ko-KR" dirty="0"/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/>
              <a:t>oracle, </a:t>
            </a:r>
            <a:r>
              <a:rPr lang="en-US" altLang="ko-KR" dirty="0" err="1"/>
              <a:t>mySQL</a:t>
            </a:r>
            <a:r>
              <a:rPr lang="en-US" altLang="ko-KR" dirty="0"/>
              <a:t>, SQL</a:t>
            </a:r>
            <a:r>
              <a:rPr lang="ko-KR" altLang="en-US" dirty="0"/>
              <a:t> </a:t>
            </a:r>
            <a:r>
              <a:rPr lang="en-US" altLang="ko-KR" dirty="0"/>
              <a:t>server, MariaDB </a:t>
            </a:r>
            <a:r>
              <a:rPr lang="ko-KR" altLang="en-US" dirty="0"/>
              <a:t>등이 있다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이중 우리는 </a:t>
            </a:r>
            <a:r>
              <a:rPr lang="en-US" altLang="ko-KR" dirty="0"/>
              <a:t>oracle </a:t>
            </a:r>
            <a:r>
              <a:rPr lang="ko-KR" altLang="en-US" dirty="0"/>
              <a:t>을 사용해서 학습을 진행하도록 하자</a:t>
            </a:r>
            <a:endParaRPr lang="en-US" altLang="ko-KR" dirty="0"/>
          </a:p>
          <a:p>
            <a:pPr lvl="1"/>
            <a:r>
              <a:rPr lang="en-US" altLang="ko-KR" dirty="0"/>
              <a:t>oracle</a:t>
            </a:r>
            <a:r>
              <a:rPr lang="ko-KR" altLang="en-US" dirty="0"/>
              <a:t>에는 다양한 버전이 있지만 학습용으로 </a:t>
            </a:r>
            <a:r>
              <a:rPr lang="en-US" altLang="ko-KR" dirty="0"/>
              <a:t>11g Express Edition</a:t>
            </a:r>
            <a:r>
              <a:rPr lang="ko-KR" altLang="en-US" dirty="0"/>
              <a:t>을 사용할 예정이다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34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오라클 사이트에 들어가서 </a:t>
            </a:r>
            <a:r>
              <a:rPr lang="en-US" altLang="ko-KR" dirty="0" err="1"/>
              <a:t>jdk</a:t>
            </a:r>
            <a:r>
              <a:rPr lang="ko-KR" altLang="en-US" dirty="0"/>
              <a:t>를 </a:t>
            </a:r>
            <a:r>
              <a:rPr lang="ko-KR" altLang="en-US" dirty="0" err="1"/>
              <a:t>다운받을때</a:t>
            </a:r>
            <a:r>
              <a:rPr lang="ko-KR" altLang="en-US" dirty="0"/>
              <a:t> 가입했던 </a:t>
            </a:r>
            <a:r>
              <a:rPr lang="en-US" altLang="ko-KR" dirty="0"/>
              <a:t>ID</a:t>
            </a:r>
            <a:r>
              <a:rPr lang="ko-KR" altLang="en-US" dirty="0"/>
              <a:t>로 로그인 하자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3A49433-2B2F-49A4-9FCF-9BF7F2181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3" y="2134965"/>
            <a:ext cx="2752532" cy="285447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C5A37406-6FAA-44DA-8142-ECA931F4D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62" y="2134965"/>
            <a:ext cx="2747822" cy="38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422" y="902835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메뉴를 찾아가서 </a:t>
            </a:r>
            <a:r>
              <a:rPr lang="en-US" altLang="ko-KR" dirty="0"/>
              <a:t>11g XE</a:t>
            </a:r>
            <a:r>
              <a:rPr lang="ko-KR" altLang="en-US" dirty="0"/>
              <a:t>를 </a:t>
            </a:r>
            <a:r>
              <a:rPr lang="ko-KR" altLang="en-US" dirty="0" smtClean="0"/>
              <a:t>다운받자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https://www.oracle.com/database/technologies/xe-prior-releases.html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8785B083-EF58-4B48-96B0-2A9B0F631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62" y="2575420"/>
            <a:ext cx="8404156" cy="36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오리클</a:t>
            </a:r>
            <a:r>
              <a:rPr lang="ko-KR" altLang="en-US" sz="2400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69882"/>
          </a:xfrm>
        </p:spPr>
        <p:txBody>
          <a:bodyPr>
            <a:normAutofit/>
          </a:bodyPr>
          <a:lstStyle/>
          <a:p>
            <a:r>
              <a:rPr lang="ko-KR" altLang="en-US" dirty="0"/>
              <a:t>메뉴를 찾아가서 </a:t>
            </a:r>
            <a:r>
              <a:rPr lang="en-US" altLang="ko-KR" dirty="0"/>
              <a:t>11g XE</a:t>
            </a:r>
            <a:r>
              <a:rPr lang="ko-KR" altLang="en-US" dirty="0"/>
              <a:t>를 다운받자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18E498B-4443-4134-850C-BF879207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990"/>
            <a:ext cx="4201311" cy="221720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44FAC22A-3C10-4F1A-A8B2-7D8BDE7D0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556" y="1797143"/>
            <a:ext cx="7092444" cy="31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908</Words>
  <Application>Microsoft Office PowerPoint</Application>
  <PresentationFormat>사용자 지정</PresentationFormat>
  <Paragraphs>153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01강 데이터베이스의 개요와 오라클</vt:lpstr>
      <vt:lpstr>데이터 베이스 개요</vt:lpstr>
      <vt:lpstr>데이터베이스 개요</vt:lpstr>
      <vt:lpstr>데이터 베이스 개요</vt:lpstr>
      <vt:lpstr>데이터 베이스 개요</vt:lpstr>
      <vt:lpstr>데이터 베이스 개요</vt:lpstr>
      <vt:lpstr>오리클 설치</vt:lpstr>
      <vt:lpstr>오리클 설치</vt:lpstr>
      <vt:lpstr>오리클 설치</vt:lpstr>
      <vt:lpstr>오리클 설치</vt:lpstr>
      <vt:lpstr>오리클 설치</vt:lpstr>
      <vt:lpstr>오리클 설치</vt:lpstr>
      <vt:lpstr>오리클 설치</vt:lpstr>
      <vt:lpstr>오리클 설치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오리클 접속 테스트</vt:lpstr>
      <vt:lpstr>오라클 샘플 데이터</vt:lpstr>
      <vt:lpstr>오라클 샘플 데이터</vt:lpstr>
      <vt:lpstr>오라클 샘플 데이터</vt:lpstr>
      <vt:lpstr>오라클 샘플 데이터</vt:lpstr>
      <vt:lpstr>데이터베이스 용어</vt:lpstr>
      <vt:lpstr>데이터베이스 용어</vt:lpstr>
      <vt:lpstr>데이터베이스 용어</vt:lpstr>
      <vt:lpstr>데이터베이스 용어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11</cp:revision>
  <dcterms:created xsi:type="dcterms:W3CDTF">2020-06-15T06:46:34Z</dcterms:created>
  <dcterms:modified xsi:type="dcterms:W3CDTF">2021-07-14T11:39:59Z</dcterms:modified>
</cp:coreProperties>
</file>