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2982F-82B0-4D14-83C3-016E6F4AE299}" v="15" dt="2020-08-31T14:06:1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-204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천욱" userId="f460ef7493a801f9" providerId="LiveId" clId="{DD02982F-82B0-4D14-83C3-016E6F4AE299}"/>
    <pc:docChg chg="custSel addSld delSld modSld sldOrd">
      <pc:chgData name="정 천욱" userId="f460ef7493a801f9" providerId="LiveId" clId="{DD02982F-82B0-4D14-83C3-016E6F4AE299}" dt="2020-08-31T14:06:24.213" v="117" actId="1076"/>
      <pc:docMkLst>
        <pc:docMk/>
      </pc:docMkLst>
      <pc:sldChg chg="modSp mod">
        <pc:chgData name="정 천욱" userId="f460ef7493a801f9" providerId="LiveId" clId="{DD02982F-82B0-4D14-83C3-016E6F4AE299}" dt="2020-08-31T12:20:37.351" v="32" actId="255"/>
        <pc:sldMkLst>
          <pc:docMk/>
          <pc:sldMk cId="1766432591" sldId="256"/>
        </pc:sldMkLst>
        <pc:spChg chg="mod">
          <ac:chgData name="정 천욱" userId="f460ef7493a801f9" providerId="LiveId" clId="{DD02982F-82B0-4D14-83C3-016E6F4AE299}" dt="2020-08-31T12:20:37.351" v="32" actId="255"/>
          <ac:spMkLst>
            <pc:docMk/>
            <pc:sldMk cId="1766432591" sldId="256"/>
            <ac:spMk id="2" creationId="{A65B2C00-D4BE-4273-AAFA-FDAAEB96997B}"/>
          </ac:spMkLst>
        </pc:spChg>
      </pc:sldChg>
      <pc:sldChg chg="del">
        <pc:chgData name="정 천욱" userId="f460ef7493a801f9" providerId="LiveId" clId="{DD02982F-82B0-4D14-83C3-016E6F4AE299}" dt="2020-08-31T12:20:39.118" v="33" actId="47"/>
        <pc:sldMkLst>
          <pc:docMk/>
          <pc:sldMk cId="38336834" sldId="257"/>
        </pc:sldMkLst>
      </pc:sldChg>
      <pc:sldChg chg="modSp del mod">
        <pc:chgData name="정 천욱" userId="f460ef7493a801f9" providerId="LiveId" clId="{DD02982F-82B0-4D14-83C3-016E6F4AE299}" dt="2020-08-31T12:48:18.430" v="71" actId="47"/>
        <pc:sldMkLst>
          <pc:docMk/>
          <pc:sldMk cId="2688422184" sldId="258"/>
        </pc:sldMkLst>
        <pc:spChg chg="mod">
          <ac:chgData name="정 천욱" userId="f460ef7493a801f9" providerId="LiveId" clId="{DD02982F-82B0-4D14-83C3-016E6F4AE299}" dt="2020-08-31T12:22:03.094" v="70" actId="20577"/>
          <ac:spMkLst>
            <pc:docMk/>
            <pc:sldMk cId="2688422184" sldId="258"/>
            <ac:spMk id="2" creationId="{2206B8B8-A395-4588-8B6B-CD94BA4170FE}"/>
          </ac:spMkLst>
        </pc:spChg>
      </pc:sldChg>
      <pc:sldChg chg="addSp delSp modSp mod">
        <pc:chgData name="정 천욱" userId="f460ef7493a801f9" providerId="LiveId" clId="{DD02982F-82B0-4D14-83C3-016E6F4AE299}" dt="2020-08-31T13:36:36.629" v="87" actId="21"/>
        <pc:sldMkLst>
          <pc:docMk/>
          <pc:sldMk cId="3200732494" sldId="266"/>
        </pc:sldMkLst>
        <pc:spChg chg="mod">
          <ac:chgData name="정 천욱" userId="f460ef7493a801f9" providerId="LiveId" clId="{DD02982F-82B0-4D14-83C3-016E6F4AE299}" dt="2020-08-31T13:18:28.055" v="76" actId="1076"/>
          <ac:spMkLst>
            <pc:docMk/>
            <pc:sldMk cId="3200732494" sldId="266"/>
            <ac:spMk id="9" creationId="{192D292F-E1AE-48F4-98CC-FD4F1D30035F}"/>
          </ac:spMkLst>
        </pc:spChg>
        <pc:spChg chg="mod">
          <ac:chgData name="정 천욱" userId="f460ef7493a801f9" providerId="LiveId" clId="{DD02982F-82B0-4D14-83C3-016E6F4AE299}" dt="2020-08-31T13:18:31.073" v="77" actId="1076"/>
          <ac:spMkLst>
            <pc:docMk/>
            <pc:sldMk cId="3200732494" sldId="266"/>
            <ac:spMk id="13" creationId="{1CC60C03-CBF3-4A4B-BE90-FB39D0E793BE}"/>
          </ac:spMkLst>
        </pc:spChg>
        <pc:graphicFrameChg chg="modGraphic">
          <ac:chgData name="정 천욱" userId="f460ef7493a801f9" providerId="LiveId" clId="{DD02982F-82B0-4D14-83C3-016E6F4AE299}" dt="2020-08-31T13:18:18.513" v="75" actId="14734"/>
          <ac:graphicFrameMkLst>
            <pc:docMk/>
            <pc:sldMk cId="3200732494" sldId="266"/>
            <ac:graphicFrameMk id="4" creationId="{8F5C7231-EB60-466F-824D-95164800D99C}"/>
          </ac:graphicFrameMkLst>
        </pc:graphicFrameChg>
        <pc:graphicFrameChg chg="mod modGraphic">
          <ac:chgData name="정 천욱" userId="f460ef7493a801f9" providerId="LiveId" clId="{DD02982F-82B0-4D14-83C3-016E6F4AE299}" dt="2020-08-31T13:18:38.155" v="79" actId="1076"/>
          <ac:graphicFrameMkLst>
            <pc:docMk/>
            <pc:sldMk cId="3200732494" sldId="266"/>
            <ac:graphicFrameMk id="7" creationId="{CECE358E-A179-4FCD-9A47-0E52ED41DDBF}"/>
          </ac:graphicFrameMkLst>
        </pc:graphicFrameChg>
        <pc:graphicFrameChg chg="mod">
          <ac:chgData name="정 천욱" userId="f460ef7493a801f9" providerId="LiveId" clId="{DD02982F-82B0-4D14-83C3-016E6F4AE299}" dt="2020-08-31T13:18:45.707" v="80" actId="1076"/>
          <ac:graphicFrameMkLst>
            <pc:docMk/>
            <pc:sldMk cId="3200732494" sldId="266"/>
            <ac:graphicFrameMk id="11" creationId="{1C400CD4-854D-4867-AAF3-EBDF87AC3022}"/>
          </ac:graphicFrameMkLst>
        </pc:graphicFrameChg>
        <pc:picChg chg="add del mod">
          <ac:chgData name="정 천욱" userId="f460ef7493a801f9" providerId="LiveId" clId="{DD02982F-82B0-4D14-83C3-016E6F4AE299}" dt="2020-08-31T13:36:36.629" v="87" actId="21"/>
          <ac:picMkLst>
            <pc:docMk/>
            <pc:sldMk cId="3200732494" sldId="266"/>
            <ac:picMk id="8" creationId="{A3662ADA-79D5-4037-8683-1A392EEE0B22}"/>
          </ac:picMkLst>
        </pc:picChg>
      </pc:sldChg>
      <pc:sldChg chg="addSp delSp modSp mod">
        <pc:chgData name="정 천욱" userId="f460ef7493a801f9" providerId="LiveId" clId="{DD02982F-82B0-4D14-83C3-016E6F4AE299}" dt="2020-08-31T13:50:17.724" v="96" actId="1076"/>
        <pc:sldMkLst>
          <pc:docMk/>
          <pc:sldMk cId="2220485526" sldId="267"/>
        </pc:sldMkLst>
        <pc:spChg chg="del mod">
          <ac:chgData name="정 천욱" userId="f460ef7493a801f9" providerId="LiveId" clId="{DD02982F-82B0-4D14-83C3-016E6F4AE299}" dt="2020-08-31T13:36:44.694" v="90" actId="478"/>
          <ac:spMkLst>
            <pc:docMk/>
            <pc:sldMk cId="2220485526" sldId="267"/>
            <ac:spMk id="3" creationId="{A0D00067-16C7-4857-B6E8-2271C7834D45}"/>
          </ac:spMkLst>
        </pc:spChg>
        <pc:picChg chg="add mod">
          <ac:chgData name="정 천욱" userId="f460ef7493a801f9" providerId="LiveId" clId="{DD02982F-82B0-4D14-83C3-016E6F4AE299}" dt="2020-08-31T13:38:40.020" v="92" actId="1037"/>
          <ac:picMkLst>
            <pc:docMk/>
            <pc:sldMk cId="2220485526" sldId="267"/>
            <ac:picMk id="5" creationId="{F9964E1F-65E1-492D-B342-8C2B7ED9CC28}"/>
          </ac:picMkLst>
        </pc:picChg>
        <pc:picChg chg="add mod">
          <ac:chgData name="정 천욱" userId="f460ef7493a801f9" providerId="LiveId" clId="{DD02982F-82B0-4D14-83C3-016E6F4AE299}" dt="2020-08-31T13:41:14.835" v="94" actId="1076"/>
          <ac:picMkLst>
            <pc:docMk/>
            <pc:sldMk cId="2220485526" sldId="267"/>
            <ac:picMk id="7" creationId="{64091D47-B92E-44AE-8FA6-A99AED50759F}"/>
          </ac:picMkLst>
        </pc:picChg>
        <pc:picChg chg="add mod">
          <ac:chgData name="정 천욱" userId="f460ef7493a801f9" providerId="LiveId" clId="{DD02982F-82B0-4D14-83C3-016E6F4AE299}" dt="2020-08-31T13:50:17.724" v="96" actId="1076"/>
          <ac:picMkLst>
            <pc:docMk/>
            <pc:sldMk cId="2220485526" sldId="267"/>
            <ac:picMk id="9" creationId="{49B31E3A-211E-4637-8095-98C6EEBE7770}"/>
          </ac:picMkLst>
        </pc:picChg>
      </pc:sldChg>
      <pc:sldChg chg="addSp modSp mod">
        <pc:chgData name="정 천욱" userId="f460ef7493a801f9" providerId="LiveId" clId="{DD02982F-82B0-4D14-83C3-016E6F4AE299}" dt="2020-08-31T13:51:20.549" v="109" actId="1076"/>
        <pc:sldMkLst>
          <pc:docMk/>
          <pc:sldMk cId="2142570839" sldId="268"/>
        </pc:sldMkLst>
        <pc:picChg chg="add mod">
          <ac:chgData name="정 천욱" userId="f460ef7493a801f9" providerId="LiveId" clId="{DD02982F-82B0-4D14-83C3-016E6F4AE299}" dt="2020-08-31T13:51:20.549" v="109" actId="1076"/>
          <ac:picMkLst>
            <pc:docMk/>
            <pc:sldMk cId="2142570839" sldId="268"/>
            <ac:picMk id="5" creationId="{77BCC14B-0802-440C-892B-8AA014FE6125}"/>
          </ac:picMkLst>
        </pc:picChg>
      </pc:sldChg>
      <pc:sldChg chg="addSp modSp mod">
        <pc:chgData name="정 천욱" userId="f460ef7493a801f9" providerId="LiveId" clId="{DD02982F-82B0-4D14-83C3-016E6F4AE299}" dt="2020-08-31T14:06:24.213" v="117" actId="1076"/>
        <pc:sldMkLst>
          <pc:docMk/>
          <pc:sldMk cId="1802539930" sldId="269"/>
        </pc:sldMkLst>
        <pc:spChg chg="mod">
          <ac:chgData name="정 천욱" userId="f460ef7493a801f9" providerId="LiveId" clId="{DD02982F-82B0-4D14-83C3-016E6F4AE299}" dt="2020-08-31T12:48:38.350" v="72" actId="20577"/>
          <ac:spMkLst>
            <pc:docMk/>
            <pc:sldMk cId="1802539930" sldId="269"/>
            <ac:spMk id="3" creationId="{A0D00067-16C7-4857-B6E8-2271C7834D45}"/>
          </ac:spMkLst>
        </pc:spChg>
        <pc:picChg chg="add mod">
          <ac:chgData name="정 천욱" userId="f460ef7493a801f9" providerId="LiveId" clId="{DD02982F-82B0-4D14-83C3-016E6F4AE299}" dt="2020-08-31T14:02:24.071" v="112" actId="1037"/>
          <ac:picMkLst>
            <pc:docMk/>
            <pc:sldMk cId="1802539930" sldId="269"/>
            <ac:picMk id="5" creationId="{6DD3763F-3974-4592-BC46-76328EAB6178}"/>
          </ac:picMkLst>
        </pc:picChg>
        <pc:picChg chg="add mod">
          <ac:chgData name="정 천욱" userId="f460ef7493a801f9" providerId="LiveId" clId="{DD02982F-82B0-4D14-83C3-016E6F4AE299}" dt="2020-08-31T14:06:24.213" v="117" actId="1076"/>
          <ac:picMkLst>
            <pc:docMk/>
            <pc:sldMk cId="1802539930" sldId="269"/>
            <ac:picMk id="7" creationId="{E64A5C0B-673A-44C7-BE88-3716BDCD4164}"/>
          </ac:picMkLst>
        </pc:picChg>
        <pc:picChg chg="add mod">
          <ac:chgData name="정 천욱" userId="f460ef7493a801f9" providerId="LiveId" clId="{DD02982F-82B0-4D14-83C3-016E6F4AE299}" dt="2020-08-31T14:06:21.784" v="116" actId="1076"/>
          <ac:picMkLst>
            <pc:docMk/>
            <pc:sldMk cId="1802539930" sldId="269"/>
            <ac:picMk id="9" creationId="{7390055A-10C1-4804-8B3D-F7BDD0A0E1AA}"/>
          </ac:picMkLst>
        </pc:picChg>
      </pc:sldChg>
      <pc:sldChg chg="addSp delSp modSp add mod ord">
        <pc:chgData name="정 천욱" userId="f460ef7493a801f9" providerId="LiveId" clId="{DD02982F-82B0-4D14-83C3-016E6F4AE299}" dt="2020-08-31T13:51:14.684" v="107" actId="1076"/>
        <pc:sldMkLst>
          <pc:docMk/>
          <pc:sldMk cId="299805484" sldId="270"/>
        </pc:sldMkLst>
        <pc:picChg chg="add del mod">
          <ac:chgData name="정 천욱" userId="f460ef7493a801f9" providerId="LiveId" clId="{DD02982F-82B0-4D14-83C3-016E6F4AE299}" dt="2020-08-31T13:50:33.717" v="99" actId="478"/>
          <ac:picMkLst>
            <pc:docMk/>
            <pc:sldMk cId="299805484" sldId="270"/>
            <ac:picMk id="5" creationId="{5B2BF602-0A38-4548-AD84-8224AC1D23BB}"/>
          </ac:picMkLst>
        </pc:picChg>
        <pc:picChg chg="add del mod">
          <ac:chgData name="정 천욱" userId="f460ef7493a801f9" providerId="LiveId" clId="{DD02982F-82B0-4D14-83C3-016E6F4AE299}" dt="2020-08-31T13:50:39.629" v="101" actId="478"/>
          <ac:picMkLst>
            <pc:docMk/>
            <pc:sldMk cId="299805484" sldId="270"/>
            <ac:picMk id="7" creationId="{B891E371-8312-4E6D-AC15-1D7F306346A8}"/>
          </ac:picMkLst>
        </pc:picChg>
        <pc:picChg chg="add del mod">
          <ac:chgData name="정 천욱" userId="f460ef7493a801f9" providerId="LiveId" clId="{DD02982F-82B0-4D14-83C3-016E6F4AE299}" dt="2020-08-31T13:50:45.644" v="104" actId="478"/>
          <ac:picMkLst>
            <pc:docMk/>
            <pc:sldMk cId="299805484" sldId="270"/>
            <ac:picMk id="9" creationId="{6B68D19D-17C7-4800-82C4-2C3390A68811}"/>
          </ac:picMkLst>
        </pc:picChg>
        <pc:picChg chg="add mod">
          <ac:chgData name="정 천욱" userId="f460ef7493a801f9" providerId="LiveId" clId="{DD02982F-82B0-4D14-83C3-016E6F4AE299}" dt="2020-08-31T13:51:14.684" v="107" actId="1076"/>
          <ac:picMkLst>
            <pc:docMk/>
            <pc:sldMk cId="299805484" sldId="270"/>
            <ac:picMk id="11" creationId="{87DC1129-1F0E-4E2F-9CE8-BBEC5A5860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91CD1-B279-43DC-95C0-15A80D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D26036-A3AE-449E-8C96-B37EBDB0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ADA80F-DFA7-4E0F-8C1F-A509B09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C31D82-50E6-4976-AC03-9B1E86C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B29895-2F46-49B1-B5CD-84684EB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BF6E52-0518-40EC-B092-7F9D218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F2319A-0579-47A1-91E6-4D3533F5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776B96-BA5C-4851-9A47-CF09E1D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7D2DB9-B0A4-4AA6-A138-D05C5052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ADEE28-6840-4EED-9D70-3131A81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AC606FF-23DB-40C7-BCF8-B3FE3D47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D2D7624-15A8-4A81-B862-F5C82577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7786B8-BD73-4373-9384-646831A5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7A16B8-03B2-45A2-AFFE-71C69D8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549B25-274C-4C0C-A155-8E6EF1E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61F25-5F61-4991-A2A7-094ED525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7F5E9E-DB48-49D2-8151-08E8D090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CD93F9-855F-4412-88B7-269AFFE7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23A88A-541F-4407-8952-1C7F465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7DF2BC-06DE-4E49-837B-41C3727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8D45E3-3082-4B4D-BD3E-FC577450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2330B8-9356-4013-B363-5324B620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7681C6-E890-4CC8-BDD3-956EC222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93D092-559F-4904-BB88-9478AA3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563172-F633-4A48-96F2-FE265D7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DC3AB-0F37-4C23-A696-DCFA8C2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C8175E-6821-40B1-A515-DA59990C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8D203C-3BFB-4A56-B9F6-9A97B010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C8B0AD-DE6D-4361-8D19-ADB4C88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62D460-0930-401F-8114-F8DEAF37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2079169-897E-4980-9B02-A552960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AD25C8-29AF-49C6-99F9-5CAE06E3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F10638-38A9-4652-98DD-6800945F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962EAF-5C59-400D-A2DA-A0AC481E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DB6EE64-0F77-413B-A451-A7E9EDDC9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66DC74-099A-4EF4-80D3-4225946B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A52BBD-CD35-43A4-BBEF-49B5EE5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CD23C6-6A21-4177-A542-FA20ABF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BFDC24A-2592-486C-9511-8B7174E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7C359-B136-43A0-8C80-60020A6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F713224-F6BD-448B-9E4F-9220669A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87F3EB-C1D8-4E64-BCE4-C7E5E25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CBD7C3-C5A4-48BB-8B8B-199C84A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A26356D-BF03-485E-B663-C2E58C62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1DD4868-6FF1-4A86-8548-0904CB1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90833B1-338A-4737-808A-46C4555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1D262-760E-4A37-9E89-90F95848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ED132D-F1D7-4992-8A3F-E325EBC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B23A03-C4D5-4BDB-B643-5F9D9DFD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051D24-626A-438C-B977-EEC83F6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AD564C-3739-451A-880C-4078C5FE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BB39483-DDB3-482B-9180-768D81A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7C4158-EECE-415E-BB64-65AD5CF2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B3988C0-C875-4E74-B2C1-5DFDEC15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F5AF711-2073-46F3-8E69-89D701E5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251697-D6A4-436C-B6E5-672BEC00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F0562D-32F2-4959-A5FE-2BD2D86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B31859-21D7-47B2-9C7D-6894D1E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4C3159B-252D-46DD-A768-008037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145FED-D62B-477E-A980-873A2C76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DA7DFC-7A2A-4730-B5CD-7730022A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E927-D99C-42A5-9F99-47330F94F374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1B2D2C-DF92-4D52-AA33-EF415476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AC7F70-3A6B-48AB-82A8-676E9908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5B2C00-D4BE-4273-AAFA-FDAAEB969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03</a:t>
            </a:r>
            <a:r>
              <a:rPr lang="ko-KR" altLang="en-US" sz="4000" dirty="0"/>
              <a:t>강 데이터 자료형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401124-606E-4272-853C-9291F528B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43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형변환</a:t>
            </a:r>
            <a:r>
              <a:rPr lang="ko-KR" altLang="en-US" sz="2400" dirty="0"/>
              <a:t>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9964E1F-65E1-492D-B342-8C2B7ED9C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0" y="1379679"/>
            <a:ext cx="8191500" cy="476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4091D47-B92E-44AE-8FA6-A99AED50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94" y="2395951"/>
            <a:ext cx="5753100" cy="257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9B31E3A-211E-4637-8095-98C6EEBE7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3050273"/>
            <a:ext cx="53244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8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형변환</a:t>
            </a:r>
            <a:r>
              <a:rPr lang="ko-KR" altLang="en-US" sz="2400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TO_</a:t>
            </a:r>
            <a:r>
              <a:rPr lang="ko-KR" altLang="en-US" sz="2000" dirty="0"/>
              <a:t> </a:t>
            </a:r>
            <a:r>
              <a:rPr lang="en-US" altLang="ko-KR" sz="2000" dirty="0"/>
              <a:t>DATE()</a:t>
            </a:r>
            <a:r>
              <a:rPr lang="ko-KR" altLang="en-US" sz="2000" dirty="0"/>
              <a:t>함수는 특정 데이터를 날짜형으로 변환하기 위해 사용하는 함수</a:t>
            </a:r>
            <a:endParaRPr lang="en-US" altLang="ko-KR" sz="2000" dirty="0"/>
          </a:p>
          <a:p>
            <a:r>
              <a:rPr lang="en-US" altLang="ko-KR" sz="2000" dirty="0"/>
              <a:t>TO_ DATE(‘char’ , ’format’) =&gt;</a:t>
            </a:r>
            <a:r>
              <a:rPr lang="ko-KR" altLang="en-US" sz="2000" dirty="0"/>
              <a:t> 특정 데이터를 포맷형식의 문자열로 전환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형식을 생략하면 기본 </a:t>
            </a:r>
            <a:r>
              <a:rPr lang="en-US" altLang="ko-KR" sz="2000" dirty="0"/>
              <a:t>YY/MM/DD </a:t>
            </a:r>
            <a:r>
              <a:rPr lang="ko-KR" altLang="en-US" sz="2000" dirty="0"/>
              <a:t>로 인식</a:t>
            </a:r>
            <a:endParaRPr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7DC1129-1F0E-4E2F-9CE8-BBEC5A58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58" y="2933700"/>
            <a:ext cx="4371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형변환</a:t>
            </a:r>
            <a:r>
              <a:rPr lang="ko-KR" altLang="en-US" sz="2400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TO_</a:t>
            </a:r>
            <a:r>
              <a:rPr lang="ko-KR" altLang="en-US" sz="2000" dirty="0"/>
              <a:t> </a:t>
            </a:r>
            <a:r>
              <a:rPr lang="en-US" altLang="ko-KR" sz="2000" dirty="0"/>
              <a:t>NUMBER()</a:t>
            </a:r>
            <a:r>
              <a:rPr lang="ko-KR" altLang="en-US" sz="2000" dirty="0"/>
              <a:t>함수는 특정 데이터를 </a:t>
            </a:r>
            <a:r>
              <a:rPr lang="en-US" altLang="ko-KR" sz="2000" dirty="0"/>
              <a:t> </a:t>
            </a:r>
            <a:r>
              <a:rPr lang="ko-KR" altLang="en-US" sz="2000" dirty="0"/>
              <a:t>숫자형으로 변환하기 위해 사용하는 함수</a:t>
            </a:r>
            <a:endParaRPr lang="en-US" altLang="ko-KR" sz="2000" dirty="0"/>
          </a:p>
          <a:p>
            <a:r>
              <a:rPr lang="en-US" altLang="ko-KR" sz="2000" dirty="0"/>
              <a:t>TO_ NUMBER() =&gt;</a:t>
            </a:r>
            <a:r>
              <a:rPr lang="ko-KR" altLang="en-US" sz="2000" dirty="0"/>
              <a:t> 특정 데이터를 숫자로 전환 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7BCC14B-0802-440C-892B-8AA014FE6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1676"/>
            <a:ext cx="75628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7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오라클에서 지원하는 데이터의 형식</a:t>
            </a:r>
            <a:endParaRPr lang="en-US" altLang="ko-KR" sz="2400" dirty="0"/>
          </a:p>
          <a:p>
            <a:pPr lvl="1"/>
            <a:r>
              <a:rPr lang="ko-KR" altLang="en-US" sz="2000" dirty="0"/>
              <a:t>숫자 데이터</a:t>
            </a:r>
            <a:endParaRPr lang="en-US" altLang="ko-KR" sz="2000" dirty="0"/>
          </a:p>
          <a:p>
            <a:pPr lvl="1"/>
            <a:r>
              <a:rPr lang="ko-KR" altLang="en-US" sz="2000" dirty="0"/>
              <a:t>문자 데이터</a:t>
            </a:r>
            <a:endParaRPr lang="en-US" altLang="ko-KR" sz="2000" dirty="0"/>
          </a:p>
          <a:p>
            <a:pPr lvl="1"/>
            <a:r>
              <a:rPr lang="ko-KR" altLang="en-US" sz="2000" dirty="0"/>
              <a:t>이진 데이터</a:t>
            </a:r>
            <a:endParaRPr lang="en-US" altLang="ko-KR" sz="2000" dirty="0"/>
          </a:p>
          <a:p>
            <a:pPr lvl="1"/>
            <a:r>
              <a:rPr lang="ko-KR" altLang="en-US" sz="2000" dirty="0"/>
              <a:t>날짜 시간 데이터</a:t>
            </a:r>
            <a:endParaRPr lang="en-US" altLang="ko-KR" sz="2000" dirty="0"/>
          </a:p>
          <a:p>
            <a:pPr lvl="1"/>
            <a:r>
              <a:rPr lang="ko-KR" altLang="en-US" sz="2000" dirty="0"/>
              <a:t>기타 데이터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주로 테이블을 생성하거나 </a:t>
            </a:r>
            <a:r>
              <a:rPr lang="ko-KR" altLang="en-US" sz="2000" dirty="0" err="1"/>
              <a:t>함수등에서</a:t>
            </a:r>
            <a:r>
              <a:rPr lang="ko-KR" altLang="en-US" sz="2000" dirty="0"/>
              <a:t> 사용된다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04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숫자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숫자데이터는 주로 정수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실수등의</a:t>
            </a:r>
            <a:r>
              <a:rPr lang="ko-KR" altLang="en-US" sz="2400" dirty="0"/>
              <a:t> 숫자를 표시한다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주로 </a:t>
            </a:r>
            <a:r>
              <a:rPr lang="en-US" altLang="ko-KR" sz="2400" dirty="0"/>
              <a:t>NUMBER</a:t>
            </a:r>
            <a:r>
              <a:rPr lang="ko-KR" altLang="en-US" sz="2400" dirty="0"/>
              <a:t>를 사용한다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전체 </a:t>
            </a:r>
            <a:r>
              <a:rPr lang="ko-KR" altLang="en-US" sz="2400" dirty="0" err="1"/>
              <a:t>자리수는</a:t>
            </a:r>
            <a:r>
              <a:rPr lang="ko-KR" altLang="en-US" sz="2400" dirty="0"/>
              <a:t> </a:t>
            </a:r>
            <a:r>
              <a:rPr lang="en-US" altLang="ko-KR" sz="2400" dirty="0"/>
              <a:t>38</a:t>
            </a:r>
            <a:r>
              <a:rPr lang="ko-KR" altLang="en-US" sz="2400" dirty="0"/>
              <a:t>자리까지 표현이 가능하고 </a:t>
            </a:r>
            <a:r>
              <a:rPr lang="en-US" altLang="ko-KR" sz="2400" dirty="0"/>
              <a:t>22</a:t>
            </a:r>
            <a:r>
              <a:rPr lang="ko-KR" altLang="en-US" sz="2400" dirty="0"/>
              <a:t>바이트 가변 길이 숫자를 저장한다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양수의 범위 </a:t>
            </a:r>
            <a:r>
              <a:rPr lang="en-US" altLang="ko-KR" sz="1600" dirty="0"/>
              <a:t>1X10</a:t>
            </a:r>
            <a:r>
              <a:rPr lang="en-US" altLang="ko-KR" sz="1600" baseline="30000" dirty="0"/>
              <a:t>-130</a:t>
            </a:r>
            <a:r>
              <a:rPr lang="en-US" altLang="ko-KR" sz="1600" dirty="0"/>
              <a:t>~9.99..99X10</a:t>
            </a:r>
            <a:r>
              <a:rPr lang="en-US" altLang="ko-KR" sz="1600" baseline="30000" dirty="0"/>
              <a:t>125 </a:t>
            </a:r>
            <a:r>
              <a:rPr lang="ko-KR" altLang="en-US" sz="1600" dirty="0"/>
              <a:t>까지 표현이 가능하다</a:t>
            </a:r>
            <a:r>
              <a:rPr lang="en-US" altLang="ko-KR" sz="1600" dirty="0"/>
              <a:t>.)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NUMBER     </a:t>
            </a:r>
            <a:r>
              <a:rPr lang="ko-KR" altLang="en-US" sz="2000" dirty="0"/>
              <a:t> 사용시 숫자 데이터 있는 그대로 사용</a:t>
            </a:r>
            <a:endParaRPr lang="en-US" altLang="ko-KR" sz="2000" dirty="0"/>
          </a:p>
          <a:p>
            <a:r>
              <a:rPr lang="en-US" altLang="ko-KR" sz="2000" dirty="0"/>
              <a:t>NUMBER(a)   </a:t>
            </a:r>
            <a:r>
              <a:rPr lang="ko-KR" altLang="en-US" sz="2000" dirty="0"/>
              <a:t>전체 </a:t>
            </a:r>
            <a:r>
              <a:rPr lang="ko-KR" altLang="en-US" sz="2000" dirty="0" err="1"/>
              <a:t>자리수를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만큼 표기</a:t>
            </a:r>
            <a:endParaRPr lang="en-US" altLang="ko-KR" sz="2000" dirty="0"/>
          </a:p>
          <a:p>
            <a:r>
              <a:rPr lang="en-US" altLang="ko-KR" sz="2000" dirty="0"/>
              <a:t>NUMBER(</a:t>
            </a:r>
            <a:r>
              <a:rPr lang="en-US" altLang="ko-KR" sz="2000" dirty="0" err="1"/>
              <a:t>a,b</a:t>
            </a:r>
            <a:r>
              <a:rPr lang="en-US" altLang="ko-KR" sz="2000" dirty="0"/>
              <a:t>) </a:t>
            </a:r>
            <a:r>
              <a:rPr lang="ko-KR" altLang="en-US" sz="2000" dirty="0"/>
              <a:t>전체 </a:t>
            </a:r>
            <a:r>
              <a:rPr lang="ko-KR" altLang="en-US" sz="2000" dirty="0" err="1"/>
              <a:t>자리수를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만큼 표기하고 소수점 아래로 </a:t>
            </a:r>
            <a:r>
              <a:rPr lang="en-US" altLang="ko-KR" sz="2000" dirty="0"/>
              <a:t>b</a:t>
            </a:r>
            <a:r>
              <a:rPr lang="ko-KR" altLang="en-US" sz="2000" dirty="0"/>
              <a:t>만큼 표기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0660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문자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380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단 한글은 오라클에 사용되는 </a:t>
            </a:r>
            <a:r>
              <a:rPr lang="en-US" altLang="ko-KR" sz="2000" dirty="0" err="1"/>
              <a:t>chararterSet</a:t>
            </a:r>
            <a:r>
              <a:rPr lang="ko-KR" altLang="en-US" sz="2000" dirty="0"/>
              <a:t>에 따라서 용량이 변동된다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AL32UTF8   - 3</a:t>
            </a:r>
            <a:r>
              <a:rPr lang="ko-KR" altLang="en-US" sz="1600" dirty="0"/>
              <a:t>바이트 </a:t>
            </a:r>
            <a:r>
              <a:rPr lang="en-US" altLang="ko-KR" sz="1600" dirty="0"/>
              <a:t>- </a:t>
            </a:r>
            <a:r>
              <a:rPr lang="ko-KR" altLang="en-US" sz="1600" dirty="0"/>
              <a:t>한글은 총 </a:t>
            </a:r>
            <a:r>
              <a:rPr lang="en-US" altLang="ko-KR" sz="1600" dirty="0"/>
              <a:t>11172</a:t>
            </a:r>
            <a:r>
              <a:rPr lang="ko-KR" altLang="en-US" sz="1600" dirty="0"/>
              <a:t>자</a:t>
            </a:r>
            <a:endParaRPr lang="en-US" altLang="ko-KR" sz="1600" dirty="0"/>
          </a:p>
          <a:p>
            <a:pPr lvl="1"/>
            <a:r>
              <a:rPr lang="en-US" altLang="ko-KR" sz="1600" dirty="0"/>
              <a:t>AL16UTF8   - KO16KSC5601: </a:t>
            </a:r>
            <a:r>
              <a:rPr lang="ko-KR" altLang="en-US" sz="1600" dirty="0"/>
              <a:t>한글</a:t>
            </a:r>
            <a:r>
              <a:rPr lang="en-US" altLang="ko-KR" sz="1600" dirty="0"/>
              <a:t> </a:t>
            </a:r>
            <a:r>
              <a:rPr lang="ko-KR" altLang="en-US" sz="1600" dirty="0"/>
              <a:t>완성형 </a:t>
            </a:r>
            <a:r>
              <a:rPr lang="en-US" altLang="ko-KR" sz="1600" dirty="0"/>
              <a:t>2350</a:t>
            </a:r>
            <a:r>
              <a:rPr lang="ko-KR" altLang="en-US" sz="1600" dirty="0"/>
              <a:t>자  </a:t>
            </a:r>
            <a:r>
              <a:rPr lang="en-US" altLang="ko-KR" sz="1600" dirty="0"/>
              <a:t>– 2</a:t>
            </a:r>
            <a:r>
              <a:rPr lang="ko-KR" altLang="en-US" sz="1600" dirty="0"/>
              <a:t>바이트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	- KO16MSWIN949 : KO16KSC5601+</a:t>
            </a:r>
            <a:r>
              <a:rPr lang="ko-KR" altLang="en-US" sz="1600" dirty="0"/>
              <a:t>확장 </a:t>
            </a:r>
            <a:r>
              <a:rPr lang="en-US" altLang="ko-KR" sz="1600" dirty="0"/>
              <a:t>8822</a:t>
            </a:r>
            <a:r>
              <a:rPr lang="ko-KR" altLang="en-US" sz="1600" dirty="0"/>
              <a:t>자  </a:t>
            </a:r>
            <a:r>
              <a:rPr lang="en-US" altLang="ko-KR" sz="1600" dirty="0"/>
              <a:t>-2</a:t>
            </a:r>
            <a:r>
              <a:rPr lang="ko-KR" altLang="en-US" sz="1600" dirty="0"/>
              <a:t>바이트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		- UTF-8 </a:t>
            </a:r>
            <a:r>
              <a:rPr lang="ko-KR" altLang="en-US" sz="1600" dirty="0"/>
              <a:t>한글 </a:t>
            </a:r>
            <a:r>
              <a:rPr lang="en-US" altLang="ko-KR" sz="1600" dirty="0"/>
              <a:t>11172</a:t>
            </a:r>
            <a:r>
              <a:rPr lang="ko-KR" altLang="en-US" sz="1600" dirty="0"/>
              <a:t>글자  </a:t>
            </a:r>
            <a:r>
              <a:rPr lang="en-US" altLang="ko-KR" sz="1600" dirty="0"/>
              <a:t>3</a:t>
            </a:r>
            <a:r>
              <a:rPr lang="ko-KR" altLang="en-US" sz="1600" dirty="0"/>
              <a:t>바이트</a:t>
            </a:r>
            <a:r>
              <a:rPr lang="en-US" altLang="ko-KR" sz="1600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D5A947FF-0219-4C55-922C-2F29ABD5E469}"/>
              </a:ext>
            </a:extLst>
          </p:cNvPr>
          <p:cNvGraphicFramePr>
            <a:graphicFrameLocks noGrp="1"/>
          </p:cNvGraphicFramePr>
          <p:nvPr/>
        </p:nvGraphicFramePr>
        <p:xfrm>
          <a:off x="703976" y="1097171"/>
          <a:ext cx="1030238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112">
                  <a:extLst>
                    <a:ext uri="{9D8B030D-6E8A-4147-A177-3AD203B41FA5}">
                      <a16:colId xmlns:a16="http://schemas.microsoft.com/office/drawing/2014/main" xmlns="" val="1716824535"/>
                    </a:ext>
                  </a:extLst>
                </a:gridCol>
                <a:gridCol w="1283516">
                  <a:extLst>
                    <a:ext uri="{9D8B030D-6E8A-4147-A177-3AD203B41FA5}">
                      <a16:colId xmlns:a16="http://schemas.microsoft.com/office/drawing/2014/main" xmlns="" val="429052346"/>
                    </a:ext>
                  </a:extLst>
                </a:gridCol>
                <a:gridCol w="7046752">
                  <a:extLst>
                    <a:ext uri="{9D8B030D-6E8A-4147-A177-3AD203B41FA5}">
                      <a16:colId xmlns:a16="http://schemas.microsoft.com/office/drawing/2014/main" xmlns="" val="4253547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 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바이트수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19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1~2000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고정길이 문자열 </a:t>
                      </a:r>
                      <a:r>
                        <a:rPr lang="en-US" altLang="ko-KR" dirty="0"/>
                        <a:t>1~2000</a:t>
                      </a:r>
                      <a:r>
                        <a:rPr lang="ko-KR" altLang="en-US" dirty="0"/>
                        <a:t>까지 지정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32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NCAHR(n)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2~2000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유니코드 고정길이 문자열 </a:t>
                      </a:r>
                      <a:r>
                        <a:rPr lang="en-US" altLang="ko-KR" dirty="0"/>
                        <a:t>1~2000</a:t>
                      </a:r>
                      <a:r>
                        <a:rPr lang="ko-KR" altLang="en-US" dirty="0"/>
                        <a:t>까지 지정</a:t>
                      </a:r>
                      <a:r>
                        <a:rPr lang="en-US" altLang="ko-KR" dirty="0"/>
                        <a:t>(1</a:t>
                      </a:r>
                      <a:r>
                        <a:rPr lang="ko-KR" altLang="en-US" dirty="0"/>
                        <a:t>글자당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바이트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83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1~4000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가변길이 문자열 </a:t>
                      </a:r>
                      <a:r>
                        <a:rPr lang="en-US" altLang="ko-KR" dirty="0"/>
                        <a:t>1~4000</a:t>
                      </a:r>
                      <a:r>
                        <a:rPr lang="ko-KR" altLang="en-US" dirty="0"/>
                        <a:t>까지 크기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505006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NVARCHAR(n)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2~4000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유니코드 가변길이 문자열 </a:t>
                      </a:r>
                      <a:r>
                        <a:rPr lang="en-US" altLang="ko-KR" dirty="0"/>
                        <a:t>2~4000</a:t>
                      </a:r>
                      <a:r>
                        <a:rPr lang="ko-KR" altLang="en-US" dirty="0"/>
                        <a:t>까지 지정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한글 저장가능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3304166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</a:t>
                      </a:r>
                      <a:r>
                        <a:rPr lang="en-US" altLang="ko-KR" dirty="0"/>
                        <a:t>128TB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대용량 텍스트의 데이터 타입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영문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247044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NCLOB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</a:t>
                      </a:r>
                      <a:r>
                        <a:rPr lang="en-US" altLang="ko-KR" dirty="0"/>
                        <a:t>128TB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대용량 유니코드 텍스트의 데이터 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570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39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65352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이진 데이터 </a:t>
            </a:r>
            <a:r>
              <a:rPr lang="en-US" altLang="ko-KR" sz="2400" dirty="0"/>
              <a:t>– </a:t>
            </a:r>
            <a:r>
              <a:rPr lang="ko-KR" altLang="en-US" sz="2400" dirty="0"/>
              <a:t>사진</a:t>
            </a:r>
            <a:r>
              <a:rPr lang="en-US" altLang="ko-KR" sz="2400" dirty="0"/>
              <a:t>,</a:t>
            </a:r>
            <a:r>
              <a:rPr lang="ko-KR" altLang="en-US" sz="2400" dirty="0"/>
              <a:t>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380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D5A947FF-0219-4C55-922C-2F29ABD5E469}"/>
              </a:ext>
            </a:extLst>
          </p:cNvPr>
          <p:cNvGraphicFramePr>
            <a:graphicFrameLocks noGrp="1"/>
          </p:cNvGraphicFramePr>
          <p:nvPr/>
        </p:nvGraphicFramePr>
        <p:xfrm>
          <a:off x="703976" y="1097171"/>
          <a:ext cx="1030238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112">
                  <a:extLst>
                    <a:ext uri="{9D8B030D-6E8A-4147-A177-3AD203B41FA5}">
                      <a16:colId xmlns:a16="http://schemas.microsoft.com/office/drawing/2014/main" xmlns="" val="1716824535"/>
                    </a:ext>
                  </a:extLst>
                </a:gridCol>
                <a:gridCol w="1988191">
                  <a:extLst>
                    <a:ext uri="{9D8B030D-6E8A-4147-A177-3AD203B41FA5}">
                      <a16:colId xmlns:a16="http://schemas.microsoft.com/office/drawing/2014/main" xmlns="" val="429052346"/>
                    </a:ext>
                  </a:extLst>
                </a:gridCol>
                <a:gridCol w="6342077">
                  <a:extLst>
                    <a:ext uri="{9D8B030D-6E8A-4147-A177-3AD203B41FA5}">
                      <a16:colId xmlns:a16="http://schemas.microsoft.com/office/drawing/2014/main" xmlns="" val="4253547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이진 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바이트수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19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최대</a:t>
                      </a:r>
                      <a:r>
                        <a:rPr lang="en-US" altLang="ko-KR" dirty="0"/>
                        <a:t>128TB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대용량 이진 데이터를 저장할 수 있는 데이터타입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32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운영체제가 허용하는 크기</a:t>
                      </a:r>
                      <a:r>
                        <a:rPr lang="en-US" altLang="ko-KR" dirty="0"/>
                        <a:t>(4G)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대용량 이진 데이터를 파일 형식으로 저장함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읽기전용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833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73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65352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날짜와 시간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380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D5A947FF-0219-4C55-922C-2F29ABD5E469}"/>
              </a:ext>
            </a:extLst>
          </p:cNvPr>
          <p:cNvGraphicFramePr>
            <a:graphicFrameLocks noGrp="1"/>
          </p:cNvGraphicFramePr>
          <p:nvPr/>
        </p:nvGraphicFramePr>
        <p:xfrm>
          <a:off x="696286" y="1097171"/>
          <a:ext cx="1031007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364">
                  <a:extLst>
                    <a:ext uri="{9D8B030D-6E8A-4147-A177-3AD203B41FA5}">
                      <a16:colId xmlns:a16="http://schemas.microsoft.com/office/drawing/2014/main" xmlns="" val="1716824535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xmlns="" val="429052346"/>
                    </a:ext>
                  </a:extLst>
                </a:gridCol>
                <a:gridCol w="6342077">
                  <a:extLst>
                    <a:ext uri="{9D8B030D-6E8A-4147-A177-3AD203B41FA5}">
                      <a16:colId xmlns:a16="http://schemas.microsoft.com/office/drawing/2014/main" xmlns="" val="4253547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 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바이트수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19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날짜는 기원전 </a:t>
                      </a:r>
                      <a:r>
                        <a:rPr lang="en-US" altLang="ko-KR" dirty="0"/>
                        <a:t>4712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일부터 </a:t>
                      </a:r>
                      <a:r>
                        <a:rPr lang="en-US" altLang="ko-KR" dirty="0"/>
                        <a:t>9999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일까지 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저장된 값은 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시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초가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32134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r>
                        <a:rPr lang="ko-KR" altLang="en-US" dirty="0"/>
                        <a:t>와 같지만 </a:t>
                      </a:r>
                      <a:r>
                        <a:rPr lang="ko-KR" altLang="en-US" dirty="0" err="1"/>
                        <a:t>밀리초</a:t>
                      </a:r>
                      <a:r>
                        <a:rPr lang="ko-KR" altLang="en-US" dirty="0"/>
                        <a:t> 단위까지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83373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TIMESTAMP WITH TIME ZONE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날짜와 시간대 형태의 데이터형식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0903450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TIMESTAMP WITH LOCAL TIME ZONE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날짜및</a:t>
                      </a:r>
                      <a:r>
                        <a:rPr lang="ko-KR" altLang="en-US" dirty="0"/>
                        <a:t> 시간대 형태의 데이터형식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단 </a:t>
                      </a:r>
                      <a:r>
                        <a:rPr lang="ko-KR" altLang="en-US" dirty="0" err="1"/>
                        <a:t>조회시</a:t>
                      </a:r>
                      <a:r>
                        <a:rPr lang="ko-KR" altLang="en-US" dirty="0"/>
                        <a:t> 클라이언트의 시간대로 </a:t>
                      </a:r>
                      <a:r>
                        <a:rPr lang="ko-KR" altLang="en-US" dirty="0" err="1"/>
                        <a:t>보여짐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435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7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65352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기타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2"/>
            <a:ext cx="10515600" cy="5380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D5A947FF-0219-4C55-922C-2F29ABD5E469}"/>
              </a:ext>
            </a:extLst>
          </p:cNvPr>
          <p:cNvGraphicFramePr>
            <a:graphicFrameLocks noGrp="1"/>
          </p:cNvGraphicFramePr>
          <p:nvPr/>
        </p:nvGraphicFramePr>
        <p:xfrm>
          <a:off x="696286" y="1255791"/>
          <a:ext cx="1031007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364">
                  <a:extLst>
                    <a:ext uri="{9D8B030D-6E8A-4147-A177-3AD203B41FA5}">
                      <a16:colId xmlns:a16="http://schemas.microsoft.com/office/drawing/2014/main" xmlns="" val="1716824535"/>
                    </a:ext>
                  </a:extLst>
                </a:gridCol>
                <a:gridCol w="1501629">
                  <a:extLst>
                    <a:ext uri="{9D8B030D-6E8A-4147-A177-3AD203B41FA5}">
                      <a16:colId xmlns:a16="http://schemas.microsoft.com/office/drawing/2014/main" xmlns="" val="429052346"/>
                    </a:ext>
                  </a:extLst>
                </a:gridCol>
                <a:gridCol w="6342077">
                  <a:extLst>
                    <a:ext uri="{9D8B030D-6E8A-4147-A177-3AD203B41FA5}">
                      <a16:colId xmlns:a16="http://schemas.microsoft.com/office/drawing/2014/main" xmlns="" val="4253547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 데이터 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바이트수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119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RAWID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행의 물리적 주소를 저장하기 위한 데이터 형식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모든 행에는 자동으로 </a:t>
                      </a:r>
                      <a:r>
                        <a:rPr lang="en-US" altLang="ko-KR" dirty="0"/>
                        <a:t>RAWID</a:t>
                      </a:r>
                      <a:r>
                        <a:rPr lang="ko-KR" altLang="en-US" dirty="0"/>
                        <a:t>가 생성됨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321341"/>
                  </a:ext>
                </a:extLst>
              </a:tr>
              <a:tr h="1920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XMLType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N/A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XML</a:t>
                      </a:r>
                      <a:r>
                        <a:rPr lang="ko-KR" altLang="en-US" dirty="0"/>
                        <a:t>데이터를 저장하기 위한 데이터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149833733"/>
                  </a:ext>
                </a:extLst>
              </a:tr>
              <a:tr h="353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URIType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N/A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형식의 데이터를 저장하기 위한 데이터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3090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3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형변환</a:t>
            </a:r>
            <a:endParaRPr lang="ko-KR" altLang="en-US" sz="24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791D792A-2FCC-49FC-9F84-2973C1441527}"/>
              </a:ext>
            </a:extLst>
          </p:cNvPr>
          <p:cNvSpPr/>
          <p:nvPr/>
        </p:nvSpPr>
        <p:spPr>
          <a:xfrm>
            <a:off x="4683967" y="2258013"/>
            <a:ext cx="2239348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CHARACTER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7D30691-DA76-47F9-947C-4645C93619C6}"/>
              </a:ext>
            </a:extLst>
          </p:cNvPr>
          <p:cNvSpPr/>
          <p:nvPr/>
        </p:nvSpPr>
        <p:spPr>
          <a:xfrm>
            <a:off x="7802724" y="2258013"/>
            <a:ext cx="2239348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5326AEC5-2E18-4C01-8A99-7DB75DCF4151}"/>
              </a:ext>
            </a:extLst>
          </p:cNvPr>
          <p:cNvSpPr/>
          <p:nvPr/>
        </p:nvSpPr>
        <p:spPr>
          <a:xfrm>
            <a:off x="1565210" y="2258013"/>
            <a:ext cx="2239348" cy="86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NUMBER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xmlns="" id="{2AE1444C-479A-4495-9EEF-A4688F334931}"/>
              </a:ext>
            </a:extLst>
          </p:cNvPr>
          <p:cNvSpPr/>
          <p:nvPr/>
        </p:nvSpPr>
        <p:spPr>
          <a:xfrm>
            <a:off x="6096000" y="1828799"/>
            <a:ext cx="2724539" cy="4292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xmlns="" id="{C6D89EAA-9D7B-4B5F-8055-6283A337CE2B}"/>
              </a:ext>
            </a:extLst>
          </p:cNvPr>
          <p:cNvSpPr/>
          <p:nvPr/>
        </p:nvSpPr>
        <p:spPr>
          <a:xfrm rot="10800000">
            <a:off x="6000750" y="3125760"/>
            <a:ext cx="2724539" cy="4292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화살표: 위로 구부러짐 13">
            <a:extLst>
              <a:ext uri="{FF2B5EF4-FFF2-40B4-BE49-F238E27FC236}">
                <a16:creationId xmlns:a16="http://schemas.microsoft.com/office/drawing/2014/main" xmlns="" id="{F4A4DA1A-1A34-41BC-82BE-A175A7BC0DBD}"/>
              </a:ext>
            </a:extLst>
          </p:cNvPr>
          <p:cNvSpPr/>
          <p:nvPr/>
        </p:nvSpPr>
        <p:spPr>
          <a:xfrm>
            <a:off x="2771191" y="3125760"/>
            <a:ext cx="2724539" cy="4292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화살표: 위로 구부러짐 15">
            <a:extLst>
              <a:ext uri="{FF2B5EF4-FFF2-40B4-BE49-F238E27FC236}">
                <a16:creationId xmlns:a16="http://schemas.microsoft.com/office/drawing/2014/main" xmlns="" id="{B5B58F4B-B0FE-45E0-839E-DE903D854699}"/>
              </a:ext>
            </a:extLst>
          </p:cNvPr>
          <p:cNvSpPr/>
          <p:nvPr/>
        </p:nvSpPr>
        <p:spPr>
          <a:xfrm rot="10800000">
            <a:off x="2771190" y="1826309"/>
            <a:ext cx="2724539" cy="4292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C3599D16-2D1F-4BEA-8C39-41B08B26313B}"/>
              </a:ext>
            </a:extLst>
          </p:cNvPr>
          <p:cNvSpPr/>
          <p:nvPr/>
        </p:nvSpPr>
        <p:spPr>
          <a:xfrm>
            <a:off x="2929812" y="1231641"/>
            <a:ext cx="2239348" cy="5971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T0_NUMBER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A349515F-E18A-4215-A7AC-CFFBDD8134F8}"/>
              </a:ext>
            </a:extLst>
          </p:cNvPr>
          <p:cNvSpPr/>
          <p:nvPr/>
        </p:nvSpPr>
        <p:spPr>
          <a:xfrm>
            <a:off x="6338595" y="1226982"/>
            <a:ext cx="2239348" cy="5971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TO_DATE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48910078-C601-400B-8005-5865BF0F19AA}"/>
              </a:ext>
            </a:extLst>
          </p:cNvPr>
          <p:cNvSpPr/>
          <p:nvPr/>
        </p:nvSpPr>
        <p:spPr>
          <a:xfrm>
            <a:off x="6341705" y="3554974"/>
            <a:ext cx="2239348" cy="5971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TO_CHAR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21E70F4A-8DDB-4728-B0A9-DE17A8F239BA}"/>
              </a:ext>
            </a:extLst>
          </p:cNvPr>
          <p:cNvSpPr/>
          <p:nvPr/>
        </p:nvSpPr>
        <p:spPr>
          <a:xfrm>
            <a:off x="3013785" y="3573032"/>
            <a:ext cx="2239348" cy="59715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TO_CHAR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3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형변환</a:t>
            </a:r>
            <a:r>
              <a:rPr lang="ko-KR" altLang="en-US" sz="2400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TO_CHAR()</a:t>
            </a:r>
            <a:r>
              <a:rPr lang="ko-KR" altLang="en-US" sz="2000" dirty="0"/>
              <a:t>함수는 숫자나 날짜를 문자열로 바꾸기 위해 사용하는 함수</a:t>
            </a:r>
            <a:endParaRPr lang="en-US" altLang="ko-KR" sz="2000" dirty="0"/>
          </a:p>
          <a:p>
            <a:r>
              <a:rPr lang="en-US" altLang="ko-KR" sz="2000" dirty="0"/>
              <a:t>TO_CHAR(number | date  ,’format’) =&gt;</a:t>
            </a:r>
            <a:r>
              <a:rPr lang="ko-KR" altLang="en-US" sz="2000" dirty="0"/>
              <a:t>숫자나 </a:t>
            </a:r>
            <a:r>
              <a:rPr lang="ko-KR" altLang="en-US" sz="2000" dirty="0" err="1"/>
              <a:t>날짜을</a:t>
            </a:r>
            <a:r>
              <a:rPr lang="ko-KR" altLang="en-US" sz="2000" dirty="0"/>
              <a:t> 포맷형식의 문자열로 전환 </a:t>
            </a:r>
            <a:endParaRPr lang="en-US" altLang="ko-KR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8F5C7231-EB60-466F-824D-95164800D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98571"/>
              </p:ext>
            </p:extLst>
          </p:nvPr>
        </p:nvGraphicFramePr>
        <p:xfrm>
          <a:off x="352489" y="2546395"/>
          <a:ext cx="27187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633">
                  <a:extLst>
                    <a:ext uri="{9D8B030D-6E8A-4147-A177-3AD203B41FA5}">
                      <a16:colId xmlns:a16="http://schemas.microsoft.com/office/drawing/2014/main" xmlns="" val="703341263"/>
                    </a:ext>
                  </a:extLst>
                </a:gridCol>
                <a:gridCol w="1948069">
                  <a:extLst>
                    <a:ext uri="{9D8B030D-6E8A-4147-A177-3AD203B41FA5}">
                      <a16:colId xmlns:a16="http://schemas.microsoft.com/office/drawing/2014/main" xmlns="" val="70488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6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YYYY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연도표시</a:t>
                      </a:r>
                      <a:r>
                        <a:rPr lang="en-US" altLang="ko-KR" dirty="0"/>
                        <a:t>(4)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61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연도표시</a:t>
                      </a:r>
                      <a:r>
                        <a:rPr lang="en-US" altLang="ko-KR" dirty="0"/>
                        <a:t>(2)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98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월을 숫자로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31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월을 알파벳으로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01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요일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03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요일을 약어로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07043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D07202B-B7BA-4FED-A99C-75E6F26572B3}"/>
              </a:ext>
            </a:extLst>
          </p:cNvPr>
          <p:cNvSpPr/>
          <p:nvPr/>
        </p:nvSpPr>
        <p:spPr>
          <a:xfrm>
            <a:off x="512406" y="2175661"/>
            <a:ext cx="2109496" cy="28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 형식 모델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xmlns="" id="{CECE358E-A179-4FCD-9A47-0E52ED41D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03226"/>
              </p:ext>
            </p:extLst>
          </p:nvPr>
        </p:nvGraphicFramePr>
        <p:xfrm>
          <a:off x="3258584" y="2551475"/>
          <a:ext cx="359993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625">
                  <a:extLst>
                    <a:ext uri="{9D8B030D-6E8A-4147-A177-3AD203B41FA5}">
                      <a16:colId xmlns:a16="http://schemas.microsoft.com/office/drawing/2014/main" xmlns="" val="703341263"/>
                    </a:ext>
                  </a:extLst>
                </a:gridCol>
                <a:gridCol w="2379307">
                  <a:extLst>
                    <a:ext uri="{9D8B030D-6E8A-4147-A177-3AD203B41FA5}">
                      <a16:colId xmlns:a16="http://schemas.microsoft.com/office/drawing/2014/main" xmlns="" val="704886328"/>
                    </a:ext>
                  </a:extLst>
                </a:gridCol>
              </a:tblGrid>
              <a:tr h="239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6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AM/PM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오후 시각표시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61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A.M/P.M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오후 시각표시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98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HH/HH12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(1~12)</a:t>
                      </a:r>
                      <a:r>
                        <a:rPr lang="ko-KR" altLang="en-US" dirty="0"/>
                        <a:t>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31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HH24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시간으로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01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03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070430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92D292F-E1AE-48F4-98CC-FD4F1D30035F}"/>
              </a:ext>
            </a:extLst>
          </p:cNvPr>
          <p:cNvSpPr/>
          <p:nvPr/>
        </p:nvSpPr>
        <p:spPr>
          <a:xfrm>
            <a:off x="3624044" y="2175661"/>
            <a:ext cx="2109496" cy="28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 형식 모델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xmlns="" id="{1C400CD4-854D-4867-AAF3-EBDF87AC3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90530"/>
              </p:ext>
            </p:extLst>
          </p:nvPr>
        </p:nvGraphicFramePr>
        <p:xfrm>
          <a:off x="7021414" y="2546395"/>
          <a:ext cx="481809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94">
                  <a:extLst>
                    <a:ext uri="{9D8B030D-6E8A-4147-A177-3AD203B41FA5}">
                      <a16:colId xmlns:a16="http://schemas.microsoft.com/office/drawing/2014/main" xmlns="" val="703341263"/>
                    </a:ext>
                  </a:extLst>
                </a:gridCol>
                <a:gridCol w="3900403">
                  <a:extLst>
                    <a:ext uri="{9D8B030D-6E8A-4147-A177-3AD203B41FA5}">
                      <a16:colId xmlns:a16="http://schemas.microsoft.com/office/drawing/2014/main" xmlns="" val="70488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467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자릿수를 나타내며 자릿수가 맞는 않는 경우 </a:t>
                      </a:r>
                      <a:r>
                        <a:rPr lang="en-US" altLang="ko-KR" dirty="0"/>
                        <a:t>‘0’</a:t>
                      </a:r>
                      <a:r>
                        <a:rPr lang="ko-KR" altLang="en-US" dirty="0"/>
                        <a:t>으로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98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자릿수를 나타내며 자릿수가 맞는 않는 경우 표시하지 않는다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431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지역별 통화기호를 앞에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401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소수점을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403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,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천 단위 자리구분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0704305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CC60C03-CBF3-4A4B-BE90-FB39D0E793BE}"/>
              </a:ext>
            </a:extLst>
          </p:cNvPr>
          <p:cNvSpPr/>
          <p:nvPr/>
        </p:nvSpPr>
        <p:spPr>
          <a:xfrm>
            <a:off x="7214963" y="2175661"/>
            <a:ext cx="2109496" cy="28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숫자 형식 모델</a:t>
            </a:r>
          </a:p>
        </p:txBody>
      </p:sp>
    </p:spTree>
    <p:extLst>
      <p:ext uri="{BB962C8B-B14F-4D97-AF65-F5344CB8AC3E}">
        <p14:creationId xmlns:p14="http://schemas.microsoft.com/office/powerpoint/2010/main" val="320073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531</Words>
  <Application>Microsoft Office PowerPoint</Application>
  <PresentationFormat>사용자 지정</PresentationFormat>
  <Paragraphs>172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03강 데이터 자료형</vt:lpstr>
      <vt:lpstr>데이터 형식</vt:lpstr>
      <vt:lpstr>숫자 데이터</vt:lpstr>
      <vt:lpstr>문자 데이터</vt:lpstr>
      <vt:lpstr>이진 데이터 – 사진,영상</vt:lpstr>
      <vt:lpstr>날짜와 시간 데이터</vt:lpstr>
      <vt:lpstr>기타 데이터</vt:lpstr>
      <vt:lpstr>형변환</vt:lpstr>
      <vt:lpstr>형변환 함수</vt:lpstr>
      <vt:lpstr>형변환 함수</vt:lpstr>
      <vt:lpstr>형변환 함수</vt:lpstr>
      <vt:lpstr>형변환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천욱</dc:creator>
  <cp:lastModifiedBy>Windows User</cp:lastModifiedBy>
  <cp:revision>5</cp:revision>
  <dcterms:created xsi:type="dcterms:W3CDTF">2020-06-15T06:46:34Z</dcterms:created>
  <dcterms:modified xsi:type="dcterms:W3CDTF">2021-09-28T02:57:02Z</dcterms:modified>
</cp:coreProperties>
</file>