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7" r:id="rId3"/>
    <p:sldId id="258" r:id="rId4"/>
    <p:sldId id="259" r:id="rId5"/>
    <p:sldId id="260" r:id="rId6"/>
    <p:sldId id="267" r:id="rId7"/>
    <p:sldId id="268" r:id="rId8"/>
    <p:sldId id="262" r:id="rId9"/>
    <p:sldId id="269" r:id="rId10"/>
    <p:sldId id="270" r:id="rId11"/>
    <p:sldId id="271" r:id="rId12"/>
    <p:sldId id="263" r:id="rId13"/>
    <p:sldId id="272" r:id="rId14"/>
    <p:sldId id="274" r:id="rId15"/>
    <p:sldId id="273" r:id="rId16"/>
    <p:sldId id="275" r:id="rId17"/>
    <p:sldId id="277" r:id="rId18"/>
    <p:sldId id="276" r:id="rId19"/>
    <p:sldId id="279" r:id="rId20"/>
    <p:sldId id="278" r:id="rId21"/>
    <p:sldId id="264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5" r:id="rId35"/>
    <p:sldId id="29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D0A"/>
    <a:srgbClr val="DCE3F1"/>
    <a:srgbClr val="F21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6" autoAdjust="0"/>
    <p:restoredTop sz="94660"/>
  </p:normalViewPr>
  <p:slideViewPr>
    <p:cSldViewPr snapToGrid="0" showGuides="1">
      <p:cViewPr>
        <p:scale>
          <a:sx n="142" d="100"/>
          <a:sy n="142" d="100"/>
        </p:scale>
        <p:origin x="1280" y="48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EFC1-5ECD-442B-BF7E-00B733388737}" type="datetimeFigureOut">
              <a:rPr lang="ko-KR" altLang="en-US" smtClean="0"/>
              <a:t>2021. 11. 25.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EF88-28DE-4DDB-AFAC-D6D4D22B4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33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17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63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92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0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6577B-6BBA-40F0-964C-787359AFD4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78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25618-9F2A-41CB-8CCA-FCFDA177616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290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4D417-F4E0-405D-9F8D-AB7615EDEE8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1652C-75F4-4A3D-B8CE-ED9F331EB43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16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7342-ABC3-4711-8B90-BFB761A7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B23A4-D4D5-41B2-A532-D3CBE8F88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8711B-DF31-437A-AED1-2D6F0208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125618-9F2A-41CB-8CCA-FCFDA177616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F82ED-295D-4613-A4E4-2EA51556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4ACF1-D5A6-42FB-8CCA-691B6A4D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155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DECC6-A3DC-48BB-845F-5B936E26952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93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543B9-1F01-453C-A86A-C028CD43185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56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85CD-E15B-4003-AE46-4F344F249F0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00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5672E-9E88-4EA9-80AD-D58C1E4838D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6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E68DE-2279-4343-AA9B-B6A2980936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130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6F4CE-D7DF-4D94-810A-68DC356C22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25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5A87C-8A59-40FB-A21F-6FE4938021E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3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4A90C-2C47-4A78-AD55-DF363B32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E87B5-9F6D-4E1F-B316-7C15E0FB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7BC2C-16D3-4F48-ABAE-6D67A2F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5DECC6-A3DC-48BB-845F-5B936E26952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317B8-F84E-4041-919B-F6430F2A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03C3-9211-4351-9A53-4528DAEC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00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E725A-3BE9-4B72-AA81-83FDCADA83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224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BDD2-0827-4EE3-BA8D-B2B519C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B098A-8989-49CE-BB0F-A3441B88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63F4-A04B-4770-AF23-E20D0136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4D417-F4E0-405D-9F8D-AB7615EDEE85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71EE-B227-49BA-8BF1-298B0A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91A56-D4CF-4498-B2AD-5FF7650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893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6CE6A-50CA-4259-A10A-3C03A7E2D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3495F-F775-4624-BAD9-31411D51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44680-4C79-4CDD-9C1B-819FB44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1652C-75F4-4A3D-B8CE-ED9F331EB434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38765-3399-4DC7-819C-E7DC3CE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9D14F-A20C-4388-AE09-F88AE4C3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7254-2A47-478E-A9A8-456B5F7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FECD-0896-4C1B-A97E-7DC2270D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835E-E189-4E8E-B063-DAD9E60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543B9-1F01-453C-A86A-C028CD43185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626E5-2246-41C0-96A0-B35EC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38646-C785-4172-AFF1-A2D9C026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9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4CD-70CC-4B70-9C24-061B271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72E2-65E3-4598-A49B-AEFA913A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DB475-D98F-4EFD-9057-36C6826E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64AB3-CA4E-444F-830B-5BF673A3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5385CD-E15B-4003-AE46-4F344F249F02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59B2-A3AC-40EE-AC89-3C18219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B66D9-E381-42B7-AB84-A92EE057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7027-84AB-4A37-93AD-031C9C7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AA95E-1F99-4EC1-B567-D80F8F92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442BA7-78B3-411A-A255-FA5B463A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571B0-1B53-46AF-AE91-F9FD7F8B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3B296D-5DF4-4A4D-81E1-C9081FB8D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143F2-B2DB-40D6-A10E-D845E996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5672E-9E88-4EA9-80AD-D58C1E4838D7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A8861-7973-4E8A-A7B5-48179B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A3E-59FE-4491-8E88-E6CAE84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9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77143-2AEC-4CE8-84D4-A1BD2D60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5C598-5478-4FCB-BB55-A0B90F8C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4E68DE-2279-4343-AA9B-B6A2980936A6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74210C-A484-4768-8D94-B50EB4B1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F5DFB3-1FDC-4A94-A3E2-4DF4F0C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C0A93-05C5-47A8-B764-849EB9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46F4CE-D7DF-4D94-810A-68DC356C22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ECEF-2493-4A34-B75E-1CCC19B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B09-34A3-45EA-9D07-8FE353F4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C2DCE-1FE1-455D-A450-A884A6CF7F83}"/>
              </a:ext>
            </a:extLst>
          </p:cNvPr>
          <p:cNvSpPr/>
          <p:nvPr userDrawn="1"/>
        </p:nvSpPr>
        <p:spPr>
          <a:xfrm>
            <a:off x="313248" y="702022"/>
            <a:ext cx="11565504" cy="5905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19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DA89C-2DC0-4E47-B5E2-00DFC41D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9EA24-87FB-4355-B3BE-A335A583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0299A-0670-4FF2-AAF7-0781F6A1A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6FAC1-4CB7-45D5-BA8B-B45293F6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5A87C-8A59-40FB-A21F-6FE4938021EA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BA167-0903-4686-BE99-6487706C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1D752-1A94-47F7-BA07-2C527703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4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2203-E126-426C-8363-6C040ECE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83A88-4FA1-445F-B436-10AC26483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C44A8-2FD9-40E9-9522-AF9E6D484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10F5D-3ECE-4725-90E7-B92CAFAF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E725A-3BE9-4B72-AA81-83FDCADA831F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AB9C2-FEAE-47AB-A0A6-81B44CC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E30AE-BC25-4B6E-87CA-4C108A0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D25DC-961E-48F6-A1F1-3FA6B2F311A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1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23DE8-39EB-4AA7-A14B-FC293ED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68A24-A60C-48BE-B2A4-BB156B29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416B3-2EFA-4929-877E-1CC921BC1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D25DC-961E-48F6-A1F1-3FA6B2F311AE}" type="datetime1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2021. 11. 25.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6F03-FF83-4C5B-A8C1-0B394C085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17391-8FDE-4925-B668-232E5B2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13D911-202B-4710-8554-D7B423191AD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2412940" y="2456476"/>
            <a:ext cx="7366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뇌종양 이미지 분류</a:t>
            </a:r>
            <a:endParaRPr kumimoji="0" lang="ko-KR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E6CD90-963D-4B4E-964E-6B4431378A92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3278038" y="1276137"/>
            <a:ext cx="7022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D31D9F-5D59-5D4E-886A-9613B035E84F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3278039" y="5550112"/>
            <a:ext cx="248164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7247F0-7112-EE49-BBF5-F6C01B7842CF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3278039" y="4053245"/>
            <a:ext cx="248164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2B890D-1777-E944-AC36-DFDD9AD515E2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 flipV="1">
            <a:off x="3278039" y="2556378"/>
            <a:ext cx="248164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환경설정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워크플로우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24" name="직사각형 10">
            <a:extLst>
              <a:ext uri="{FF2B5EF4-FFF2-40B4-BE49-F238E27FC236}">
                <a16:creationId xmlns:a16="http://schemas.microsoft.com/office/drawing/2014/main" id="{F0736D5F-BA3C-694C-BFB8-ACB05BA41C7C}"/>
              </a:ext>
            </a:extLst>
          </p:cNvPr>
          <p:cNvSpPr/>
          <p:nvPr/>
        </p:nvSpPr>
        <p:spPr>
          <a:xfrm>
            <a:off x="986304" y="3382119"/>
            <a:ext cx="992336" cy="134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원본데이터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(YES,</a:t>
            </a: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 </a:t>
            </a:r>
            <a:r>
              <a: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NO)</a:t>
            </a:r>
            <a:endParaRPr kumimoji="1" lang="ko-Kore-KR" altLang="en-US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grpSp>
        <p:nvGrpSpPr>
          <p:cNvPr id="27" name="그룹 28">
            <a:extLst>
              <a:ext uri="{FF2B5EF4-FFF2-40B4-BE49-F238E27FC236}">
                <a16:creationId xmlns:a16="http://schemas.microsoft.com/office/drawing/2014/main" id="{CF9C5B29-D275-0343-B869-23F599B3E04E}"/>
              </a:ext>
            </a:extLst>
          </p:cNvPr>
          <p:cNvGrpSpPr/>
          <p:nvPr/>
        </p:nvGrpSpPr>
        <p:grpSpPr>
          <a:xfrm>
            <a:off x="2285703" y="1885254"/>
            <a:ext cx="992336" cy="4335985"/>
            <a:chOff x="2701078" y="1421874"/>
            <a:chExt cx="992336" cy="4125994"/>
          </a:xfrm>
        </p:grpSpPr>
        <p:sp>
          <p:nvSpPr>
            <p:cNvPr id="39" name="직사각형 11">
              <a:extLst>
                <a:ext uri="{FF2B5EF4-FFF2-40B4-BE49-F238E27FC236}">
                  <a16:creationId xmlns:a16="http://schemas.microsoft.com/office/drawing/2014/main" id="{1A289F47-B53B-AB45-9F88-DF1D2B4B9305}"/>
                </a:ext>
              </a:extLst>
            </p:cNvPr>
            <p:cNvSpPr/>
            <p:nvPr/>
          </p:nvSpPr>
          <p:spPr>
            <a:xfrm>
              <a:off x="2701078" y="2846248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Validation</a:t>
              </a: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40" name="직사각형 12">
              <a:extLst>
                <a:ext uri="{FF2B5EF4-FFF2-40B4-BE49-F238E27FC236}">
                  <a16:creationId xmlns:a16="http://schemas.microsoft.com/office/drawing/2014/main" id="{1887B2B2-46A5-2140-B7CB-E434D94157DD}"/>
                </a:ext>
              </a:extLst>
            </p:cNvPr>
            <p:cNvSpPr/>
            <p:nvPr/>
          </p:nvSpPr>
          <p:spPr>
            <a:xfrm>
              <a:off x="2701078" y="1421874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Train 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41" name="직사각형 13">
              <a:extLst>
                <a:ext uri="{FF2B5EF4-FFF2-40B4-BE49-F238E27FC236}">
                  <a16:creationId xmlns:a16="http://schemas.microsoft.com/office/drawing/2014/main" id="{D84F9EDA-7AD4-2048-B34A-DE678001CBED}"/>
                </a:ext>
              </a:extLst>
            </p:cNvPr>
            <p:cNvSpPr/>
            <p:nvPr/>
          </p:nvSpPr>
          <p:spPr>
            <a:xfrm>
              <a:off x="2701078" y="4270622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Test 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</p:grpSp>
      <p:sp>
        <p:nvSpPr>
          <p:cNvPr id="28" name="직사각형 14">
            <a:extLst>
              <a:ext uri="{FF2B5EF4-FFF2-40B4-BE49-F238E27FC236}">
                <a16:creationId xmlns:a16="http://schemas.microsoft.com/office/drawing/2014/main" id="{59995475-4999-B241-A719-9D71795A096B}"/>
              </a:ext>
            </a:extLst>
          </p:cNvPr>
          <p:cNvSpPr/>
          <p:nvPr/>
        </p:nvSpPr>
        <p:spPr>
          <a:xfrm>
            <a:off x="3585102" y="1885254"/>
            <a:ext cx="372615" cy="4335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이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미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지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리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사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이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즈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008FFC08-5C0E-6541-B6B8-1F62013E5220}"/>
              </a:ext>
            </a:extLst>
          </p:cNvPr>
          <p:cNvSpPr/>
          <p:nvPr/>
        </p:nvSpPr>
        <p:spPr>
          <a:xfrm>
            <a:off x="4334683" y="1885254"/>
            <a:ext cx="372615" cy="4335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이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미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지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시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각화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30" name="직사각형 19">
            <a:extLst>
              <a:ext uri="{FF2B5EF4-FFF2-40B4-BE49-F238E27FC236}">
                <a16:creationId xmlns:a16="http://schemas.microsoft.com/office/drawing/2014/main" id="{FD2DFB46-65A9-DB45-B9D7-57191C777802}"/>
              </a:ext>
            </a:extLst>
          </p:cNvPr>
          <p:cNvSpPr/>
          <p:nvPr/>
        </p:nvSpPr>
        <p:spPr>
          <a:xfrm>
            <a:off x="5084265" y="1885254"/>
            <a:ext cx="372615" cy="4335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뇌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종양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부분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잘라내기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grpSp>
        <p:nvGrpSpPr>
          <p:cNvPr id="31" name="그룹 29">
            <a:extLst>
              <a:ext uri="{FF2B5EF4-FFF2-40B4-BE49-F238E27FC236}">
                <a16:creationId xmlns:a16="http://schemas.microsoft.com/office/drawing/2014/main" id="{CEAFDC30-9FCE-3940-949B-16B2E3BBD4F3}"/>
              </a:ext>
            </a:extLst>
          </p:cNvPr>
          <p:cNvGrpSpPr/>
          <p:nvPr/>
        </p:nvGrpSpPr>
        <p:grpSpPr>
          <a:xfrm>
            <a:off x="5759681" y="1885252"/>
            <a:ext cx="992336" cy="4335985"/>
            <a:chOff x="5418992" y="1421872"/>
            <a:chExt cx="992336" cy="4125994"/>
          </a:xfrm>
        </p:grpSpPr>
        <p:sp>
          <p:nvSpPr>
            <p:cNvPr id="36" name="직사각형 20">
              <a:extLst>
                <a:ext uri="{FF2B5EF4-FFF2-40B4-BE49-F238E27FC236}">
                  <a16:creationId xmlns:a16="http://schemas.microsoft.com/office/drawing/2014/main" id="{2FF0BD9F-9672-3E4D-BA8A-93ABBFAA0E41}"/>
                </a:ext>
              </a:extLst>
            </p:cNvPr>
            <p:cNvSpPr/>
            <p:nvPr/>
          </p:nvSpPr>
          <p:spPr>
            <a:xfrm>
              <a:off x="5418992" y="2846246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Validation</a:t>
              </a: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Crop 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37" name="직사각형 21">
              <a:extLst>
                <a:ext uri="{FF2B5EF4-FFF2-40B4-BE49-F238E27FC236}">
                  <a16:creationId xmlns:a16="http://schemas.microsoft.com/office/drawing/2014/main" id="{BD4C60AE-3C23-3D40-8D6B-CD29008FC324}"/>
                </a:ext>
              </a:extLst>
            </p:cNvPr>
            <p:cNvSpPr/>
            <p:nvPr/>
          </p:nvSpPr>
          <p:spPr>
            <a:xfrm>
              <a:off x="5418992" y="1421872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Train Crop</a:t>
              </a: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  <p:sp>
          <p:nvSpPr>
            <p:cNvPr id="38" name="직사각형 22">
              <a:extLst>
                <a:ext uri="{FF2B5EF4-FFF2-40B4-BE49-F238E27FC236}">
                  <a16:creationId xmlns:a16="http://schemas.microsoft.com/office/drawing/2014/main" id="{056BF070-F859-E646-A3C4-908278AA5095}"/>
                </a:ext>
              </a:extLst>
            </p:cNvPr>
            <p:cNvSpPr/>
            <p:nvPr/>
          </p:nvSpPr>
          <p:spPr>
            <a:xfrm>
              <a:off x="5418992" y="4270620"/>
              <a:ext cx="992336" cy="12772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Test Crop</a:t>
              </a: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Data</a:t>
              </a:r>
            </a:p>
            <a:p>
              <a:pPr algn="ctr"/>
              <a:endPara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(YES,</a:t>
              </a:r>
              <a:r>
                <a:rPr kumimoji="1" lang="ko-KR" altLang="en-US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 </a:t>
              </a:r>
              <a:r>
                <a:rPr kumimoji="1" lang="en-US" altLang="ko-Kore-KR" sz="1400" dirty="0">
                  <a:solidFill>
                    <a:schemeClr val="tx1"/>
                  </a:solidFill>
                  <a:latin typeface="KoPubDotum Medium" panose="02020603020101020101" pitchFamily="18" charset="-127"/>
                  <a:ea typeface="KoPubDotum Medium" panose="02020603020101020101" pitchFamily="18" charset="-127"/>
                </a:rPr>
                <a:t>NO)</a:t>
              </a:r>
              <a:endPara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endParaRPr>
            </a:p>
          </p:txBody>
        </p:sp>
      </p:grpSp>
      <p:sp>
        <p:nvSpPr>
          <p:cNvPr id="32" name="직사각형 24">
            <a:extLst>
              <a:ext uri="{FF2B5EF4-FFF2-40B4-BE49-F238E27FC236}">
                <a16:creationId xmlns:a16="http://schemas.microsoft.com/office/drawing/2014/main" id="{46A2F7FE-82B2-BB48-BE9F-98F14E404237}"/>
              </a:ext>
            </a:extLst>
          </p:cNvPr>
          <p:cNvSpPr/>
          <p:nvPr/>
        </p:nvSpPr>
        <p:spPr>
          <a:xfrm>
            <a:off x="7048594" y="1885252"/>
            <a:ext cx="372615" cy="2839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데이터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증강</a:t>
            </a:r>
            <a:endParaRPr kumimoji="1" lang="ko-Kore-KR" altLang="en-US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33" name="직사각형 25">
            <a:extLst>
              <a:ext uri="{FF2B5EF4-FFF2-40B4-BE49-F238E27FC236}">
                <a16:creationId xmlns:a16="http://schemas.microsoft.com/office/drawing/2014/main" id="{4D23D0E9-76A6-A547-A8BC-9F401AE6553C}"/>
              </a:ext>
            </a:extLst>
          </p:cNvPr>
          <p:cNvSpPr/>
          <p:nvPr/>
        </p:nvSpPr>
        <p:spPr>
          <a:xfrm>
            <a:off x="7717786" y="1885257"/>
            <a:ext cx="992336" cy="283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사전</a:t>
            </a: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 학습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VGG-16</a:t>
            </a:r>
          </a:p>
          <a:p>
            <a:pPr algn="ctr">
              <a:lnSpc>
                <a:spcPct val="150000"/>
              </a:lnSpc>
            </a:pP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모델 학습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+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모형 평가</a:t>
            </a:r>
            <a:endParaRPr kumimoji="1" lang="ko-Kore-KR" altLang="en-US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EEEE3D42-A262-4C49-9260-5DC50C7092C3}"/>
              </a:ext>
            </a:extLst>
          </p:cNvPr>
          <p:cNvSpPr/>
          <p:nvPr/>
        </p:nvSpPr>
        <p:spPr>
          <a:xfrm>
            <a:off x="9006699" y="4878985"/>
            <a:ext cx="992336" cy="1342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최종</a:t>
            </a: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 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테스트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(</a:t>
            </a: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시각화</a:t>
            </a:r>
            <a:r>
              <a:rPr kumimoji="1" lang="en-US" altLang="ko-KR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)</a:t>
            </a:r>
            <a:endParaRPr kumimoji="1" lang="ko-Kore-KR" altLang="en-US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35" name="직사각형 27">
            <a:extLst>
              <a:ext uri="{FF2B5EF4-FFF2-40B4-BE49-F238E27FC236}">
                <a16:creationId xmlns:a16="http://schemas.microsoft.com/office/drawing/2014/main" id="{83F9177D-317A-AF4F-A3A5-98F6DFD6494A}"/>
              </a:ext>
            </a:extLst>
          </p:cNvPr>
          <p:cNvSpPr/>
          <p:nvPr/>
        </p:nvSpPr>
        <p:spPr>
          <a:xfrm>
            <a:off x="10300741" y="1885257"/>
            <a:ext cx="992336" cy="283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새로운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학습 </a:t>
            </a:r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모형</a:t>
            </a:r>
            <a:endParaRPr kumimoji="1" lang="en-US" altLang="ko-Kore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ore-KR" altLang="en-US" sz="14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저장</a:t>
            </a:r>
            <a:endParaRPr kumimoji="1" lang="en-US" altLang="ko-KR" sz="14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3844B9-2529-FA44-8953-190F6B968D24}"/>
              </a:ext>
            </a:extLst>
          </p:cNvPr>
          <p:cNvCxnSpPr>
            <a:stCxn id="24" idx="3"/>
            <a:endCxn id="40" idx="1"/>
          </p:cNvCxnSpPr>
          <p:nvPr/>
        </p:nvCxnSpPr>
        <p:spPr>
          <a:xfrm flipV="1">
            <a:off x="1978640" y="2556380"/>
            <a:ext cx="307063" cy="1496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6819A3-1A07-FD42-9D2F-146208C9A359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1978640" y="4053245"/>
            <a:ext cx="30706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D3E03-A132-7743-B8A7-F80430023CBF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1978640" y="4053245"/>
            <a:ext cx="307063" cy="149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4F4F28-1AEE-5B46-8BA3-67FFE48ECFD7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6752017" y="2556378"/>
            <a:ext cx="296577" cy="74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FD50F3-2BB9-E541-9292-5A924335ADFE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6752017" y="3304811"/>
            <a:ext cx="296577" cy="748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37D94C-3F2A-C94A-BC96-FA2820CEED6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7421209" y="3304811"/>
            <a:ext cx="29657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0A379-BA82-604D-8605-1DB67A389AA5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>
            <a:off x="8710122" y="3304814"/>
            <a:ext cx="792745" cy="157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875AF9-F778-AA47-9F54-CFD39190F33B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8710122" y="3304814"/>
            <a:ext cx="1590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038DB8-7294-8B45-B3AC-B9DDF331ED14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>
          <a:xfrm flipV="1">
            <a:off x="6752017" y="5550111"/>
            <a:ext cx="225468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직사각형 10">
            <a:extLst>
              <a:ext uri="{FF2B5EF4-FFF2-40B4-BE49-F238E27FC236}">
                <a16:creationId xmlns:a16="http://schemas.microsoft.com/office/drawing/2014/main" id="{22115C76-C4D7-C240-BC84-0A789A14D16D}"/>
              </a:ext>
            </a:extLst>
          </p:cNvPr>
          <p:cNvSpPr/>
          <p:nvPr/>
        </p:nvSpPr>
        <p:spPr>
          <a:xfrm>
            <a:off x="828027" y="993136"/>
            <a:ext cx="2450011" cy="566002"/>
          </a:xfrm>
          <a:prstGeom prst="rect">
            <a:avLst/>
          </a:prstGeom>
          <a:solidFill>
            <a:srgbClr val="FAA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데이터 수집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76" name="직사각형 10">
            <a:extLst>
              <a:ext uri="{FF2B5EF4-FFF2-40B4-BE49-F238E27FC236}">
                <a16:creationId xmlns:a16="http://schemas.microsoft.com/office/drawing/2014/main" id="{B6226A17-BFDC-F34F-A611-6D630B269E0B}"/>
              </a:ext>
            </a:extLst>
          </p:cNvPr>
          <p:cNvSpPr/>
          <p:nvPr/>
        </p:nvSpPr>
        <p:spPr>
          <a:xfrm>
            <a:off x="3585102" y="988230"/>
            <a:ext cx="3836107" cy="566002"/>
          </a:xfrm>
          <a:prstGeom prst="rect">
            <a:avLst/>
          </a:prstGeom>
          <a:solidFill>
            <a:srgbClr val="FAA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데이터 전처리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77" name="직사각형 10">
            <a:extLst>
              <a:ext uri="{FF2B5EF4-FFF2-40B4-BE49-F238E27FC236}">
                <a16:creationId xmlns:a16="http://schemas.microsoft.com/office/drawing/2014/main" id="{0F16E8EC-ED86-8448-B1A3-1326588D1BAF}"/>
              </a:ext>
            </a:extLst>
          </p:cNvPr>
          <p:cNvSpPr/>
          <p:nvPr/>
        </p:nvSpPr>
        <p:spPr>
          <a:xfrm>
            <a:off x="7722917" y="991915"/>
            <a:ext cx="992336" cy="566002"/>
          </a:xfrm>
          <a:prstGeom prst="rect">
            <a:avLst/>
          </a:prstGeom>
          <a:solidFill>
            <a:srgbClr val="FAA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모델링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78" name="직사각형 10">
            <a:extLst>
              <a:ext uri="{FF2B5EF4-FFF2-40B4-BE49-F238E27FC236}">
                <a16:creationId xmlns:a16="http://schemas.microsoft.com/office/drawing/2014/main" id="{A0EF8916-338B-E849-8A72-8ECFCB465274}"/>
              </a:ext>
            </a:extLst>
          </p:cNvPr>
          <p:cNvSpPr/>
          <p:nvPr/>
        </p:nvSpPr>
        <p:spPr>
          <a:xfrm>
            <a:off x="9011829" y="991915"/>
            <a:ext cx="992336" cy="566002"/>
          </a:xfrm>
          <a:prstGeom prst="rect">
            <a:avLst/>
          </a:prstGeom>
          <a:solidFill>
            <a:srgbClr val="FAA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테스트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79" name="직사각형 10">
            <a:extLst>
              <a:ext uri="{FF2B5EF4-FFF2-40B4-BE49-F238E27FC236}">
                <a16:creationId xmlns:a16="http://schemas.microsoft.com/office/drawing/2014/main" id="{B9A12A93-293F-9E45-B606-BEEE5D0DFC95}"/>
              </a:ext>
            </a:extLst>
          </p:cNvPr>
          <p:cNvSpPr/>
          <p:nvPr/>
        </p:nvSpPr>
        <p:spPr>
          <a:xfrm>
            <a:off x="10300741" y="993136"/>
            <a:ext cx="992336" cy="566002"/>
          </a:xfrm>
          <a:prstGeom prst="rect">
            <a:avLst/>
          </a:prstGeom>
          <a:solidFill>
            <a:srgbClr val="FAA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배포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6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674313" y="2362818"/>
            <a:ext cx="87703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3. 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20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9928" y="1666285"/>
            <a:ext cx="10432144" cy="4854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79928" y="100172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데이터 셋 이미지 개수 비교</a:t>
            </a:r>
          </a:p>
        </p:txBody>
      </p:sp>
    </p:spTree>
    <p:extLst>
      <p:ext uri="{BB962C8B-B14F-4D97-AF65-F5344CB8AC3E}">
        <p14:creationId xmlns:p14="http://schemas.microsoft.com/office/powerpoint/2010/main" val="245666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713724"/>
            <a:ext cx="10250330" cy="4591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714" y="104161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양성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전처리 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76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746053"/>
            <a:ext cx="10259857" cy="4610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3714" y="104161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음성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전처리 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48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2752394"/>
            <a:ext cx="10250330" cy="2838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3714" y="104161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자르기 과정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27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911712"/>
            <a:ext cx="10069330" cy="4544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714" y="104161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양성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자르기 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07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945503"/>
            <a:ext cx="10221751" cy="4534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3714" y="1041612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음성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자르기 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95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041612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3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채널 뇌종양 양성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자르기 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1918436"/>
            <a:ext cx="102026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 수집 및 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041612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3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채널 뇌종양 음성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자르기 후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endParaRPr lang="ko-KR" altLang="en-US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1746052"/>
            <a:ext cx="1018364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3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프로젝트 목차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13FF8-BFC6-B74B-AF53-89F91BE36136}"/>
              </a:ext>
            </a:extLst>
          </p:cNvPr>
          <p:cNvSpPr txBox="1"/>
          <p:nvPr/>
        </p:nvSpPr>
        <p:spPr>
          <a:xfrm>
            <a:off x="9963555" y="275617"/>
            <a:ext cx="1983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(2021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11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25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Bold" panose="020B0600000101010101" pitchFamily="34" charset="-127"/>
              <a:ea typeface="NanumSquare Bold" panose="020B0600000101010101" pitchFamily="34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45870"/>
              </p:ext>
            </p:extLst>
          </p:nvPr>
        </p:nvGraphicFramePr>
        <p:xfrm>
          <a:off x="684939" y="991865"/>
          <a:ext cx="10807814" cy="49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84">
                  <a:extLst>
                    <a:ext uri="{9D8B030D-6E8A-4147-A177-3AD203B41FA5}">
                      <a16:colId xmlns:a16="http://schemas.microsoft.com/office/drawing/2014/main" val="3206001083"/>
                    </a:ext>
                  </a:extLst>
                </a:gridCol>
                <a:gridCol w="655000">
                  <a:extLst>
                    <a:ext uri="{9D8B030D-6E8A-4147-A177-3AD203B41FA5}">
                      <a16:colId xmlns:a16="http://schemas.microsoft.com/office/drawing/2014/main" val="2034963181"/>
                    </a:ext>
                  </a:extLst>
                </a:gridCol>
                <a:gridCol w="2974912">
                  <a:extLst>
                    <a:ext uri="{9D8B030D-6E8A-4147-A177-3AD203B41FA5}">
                      <a16:colId xmlns:a16="http://schemas.microsoft.com/office/drawing/2014/main" val="2354963648"/>
                    </a:ext>
                  </a:extLst>
                </a:gridCol>
                <a:gridCol w="5972119">
                  <a:extLst>
                    <a:ext uri="{9D8B030D-6E8A-4147-A177-3AD203B41FA5}">
                      <a16:colId xmlns:a16="http://schemas.microsoft.com/office/drawing/2014/main" val="2545015523"/>
                    </a:ext>
                  </a:extLst>
                </a:gridCol>
                <a:gridCol w="652799">
                  <a:extLst>
                    <a:ext uri="{9D8B030D-6E8A-4147-A177-3AD203B41FA5}">
                      <a16:colId xmlns:a16="http://schemas.microsoft.com/office/drawing/2014/main" val="425156682"/>
                    </a:ext>
                  </a:extLst>
                </a:gridCol>
              </a:tblGrid>
              <a:tr h="44658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1.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프로젝트의 개요 및 목적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49796"/>
                  </a:ext>
                </a:extLst>
              </a:tr>
              <a:tr h="440468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1.1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프로젝트 개요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07053"/>
                  </a:ext>
                </a:extLst>
              </a:tr>
              <a:tr h="440468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1.2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err="1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데이터셋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5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0237"/>
                  </a:ext>
                </a:extLst>
              </a:tr>
              <a:tr h="446585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1.3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뇌종양이란 무엇인가</a:t>
                      </a:r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6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45703"/>
                  </a:ext>
                </a:extLst>
              </a:tr>
              <a:tr h="44658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2.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환경 설정 및 </a:t>
                      </a:r>
                      <a:r>
                        <a:rPr lang="ko-KR" altLang="en-US" b="0" i="0" dirty="0" err="1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워크플로우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7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06836"/>
                  </a:ext>
                </a:extLst>
              </a:tr>
              <a:tr h="44658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3.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데이터 수집 및 전처리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11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3431"/>
                  </a:ext>
                </a:extLst>
              </a:tr>
              <a:tr h="44658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4. CNN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20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570117"/>
                  </a:ext>
                </a:extLst>
              </a:tr>
              <a:tr h="446585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4.1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VGG-16</a:t>
                      </a:r>
                      <a:r>
                        <a:rPr lang="en-US" altLang="ko-KR" b="0" i="0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="0" i="0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알고리즘 모델 설명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21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35272"/>
                  </a:ext>
                </a:extLst>
              </a:tr>
              <a:tr h="446585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4.2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모형 디자인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29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80637"/>
                  </a:ext>
                </a:extLst>
              </a:tr>
              <a:tr h="446585">
                <a:tc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4.3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모델 평가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31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696664"/>
                  </a:ext>
                </a:extLst>
              </a:tr>
              <a:tr h="44658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5. </a:t>
                      </a:r>
                      <a:r>
                        <a:rPr lang="ko-KR" altLang="en-US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프로젝트 결론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--------------------------------------------</a:t>
                      </a:r>
                      <a:endParaRPr lang="ko-KR" altLang="en-US" b="0" i="0" dirty="0">
                        <a:solidFill>
                          <a:schemeClr val="bg1">
                            <a:lumMod val="85000"/>
                          </a:schemeClr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34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31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08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3690089" y="2451986"/>
            <a:ext cx="47387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4. CNN 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04161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VGG-16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모델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746052"/>
            <a:ext cx="7800590" cy="44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6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필터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주어진 함수에 의해 초기화 되는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2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차원 행렬을 말함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이미지가 있는 부분이 숫자로 변환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5" y="1847629"/>
            <a:ext cx="7087589" cy="31627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35086" y="2017486"/>
            <a:ext cx="1306285" cy="2728685"/>
          </a:xfrm>
          <a:prstGeom prst="rect">
            <a:avLst/>
          </a:prstGeom>
          <a:noFill/>
          <a:ln w="38100">
            <a:solidFill>
              <a:srgbClr val="FAAD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확장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(Dilation):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필터를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N-1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크기로 확장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3074" name="Picture 2" descr="An illustration of the receptive field for one dilated convolution with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4" y="1947862"/>
            <a:ext cx="9819432" cy="359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01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504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최대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풀링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(Max Pooling):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최대값을 반환하는 필터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17412" name="Picture 4" descr="Max Pooling Definition | Deep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06" y="2130669"/>
            <a:ext cx="8191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8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504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최대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풀링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(Max Pooling):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최대값을 반환하는 필터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9" name="Picture 2" descr="Max-pooling / Pooling - Computer Science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96" y="1939708"/>
            <a:ext cx="60388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01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943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활성화 함수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활성 함수로 들어오는 값이 특정 조건을 만족할 때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해당 값을 다음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퍼셉트론으로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출력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18438" name="Picture 6" descr="퍼셉트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408" y="1976437"/>
            <a:ext cx="6758724" cy="412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607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CNN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주요 용어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9435596" cy="743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활성화 함수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활성 함수로 들어오는 값이 특정 조건을 만족할 때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해당 값을 다음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퍼셉트론으로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출력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예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 </a:t>
            </a:r>
            <a:r>
              <a:rPr lang="en-US" altLang="ko-KR" dirty="0" err="1">
                <a:latin typeface="KoPubDotum_Pro Medium" pitchFamily="2" charset="-127"/>
                <a:ea typeface="KoPubDotum_Pro Medium" pitchFamily="2" charset="-127"/>
              </a:rPr>
              <a:t>ReLU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가중치 곱의 합이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0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보다 크면 그 값을 그대로 반환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0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보다 작으면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0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으로 반환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pic>
        <p:nvPicPr>
          <p:cNvPr id="20482" name="Picture 2" descr="렐루 함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69" y="3334790"/>
            <a:ext cx="4697639" cy="31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04502" y="2368789"/>
                <a:ext cx="1519519" cy="658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02" y="2368789"/>
                <a:ext cx="1519519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4677" y="2362215"/>
                <a:ext cx="8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77" y="2362215"/>
                <a:ext cx="885948" cy="276999"/>
              </a:xfrm>
              <a:prstGeom prst="rect">
                <a:avLst/>
              </a:prstGeom>
              <a:blipFill>
                <a:blip r:embed="rId4"/>
                <a:stretch>
                  <a:fillRect l="-7534" r="-411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4677" y="2710898"/>
                <a:ext cx="493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77" y="2710898"/>
                <a:ext cx="493981" cy="276999"/>
              </a:xfrm>
              <a:prstGeom prst="rect">
                <a:avLst/>
              </a:prstGeom>
              <a:blipFill>
                <a:blip r:embed="rId5"/>
                <a:stretch>
                  <a:fillRect l="-8642" r="-8642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9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537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사전학습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(Pre-Trained Model)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714" y="1317380"/>
            <a:ext cx="7938392" cy="250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사전학습은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간단하게 정의하면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새로운 모델을 만드는 처음부터 만드는 것이 아님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기존에 학습했던 모델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예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이미지 분류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을 모델의 패턴을 활용한 것을 적용함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사전 학습의 장점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이미 큰 데이터로 학습이 된 것이기 때문에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시간 단축 및 기본 성능 확보 가능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11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모형 디자인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5" y="1912644"/>
            <a:ext cx="7603987" cy="4426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D145F-048B-C845-9B65-A5EFFE167B99}"/>
              </a:ext>
            </a:extLst>
          </p:cNvPr>
          <p:cNvSpPr txBox="1"/>
          <p:nvPr/>
        </p:nvSpPr>
        <p:spPr>
          <a:xfrm>
            <a:off x="1233714" y="1317380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사전학습한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모델 불러오기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CEF7F5B-AF74-BF47-A14E-BDE8048835E0}"/>
              </a:ext>
            </a:extLst>
          </p:cNvPr>
          <p:cNvSpPr/>
          <p:nvPr/>
        </p:nvSpPr>
        <p:spPr>
          <a:xfrm>
            <a:off x="683294" y="2954215"/>
            <a:ext cx="7526216" cy="546224"/>
          </a:xfrm>
          <a:prstGeom prst="rect">
            <a:avLst/>
          </a:prstGeom>
          <a:noFill/>
          <a:ln w="38100">
            <a:solidFill>
              <a:srgbClr val="FAAD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A7F03-5BB0-E44D-9EED-EA49799C5368}"/>
              </a:ext>
            </a:extLst>
          </p:cNvPr>
          <p:cNvSpPr txBox="1"/>
          <p:nvPr/>
        </p:nvSpPr>
        <p:spPr>
          <a:xfrm>
            <a:off x="9355489" y="304266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사전학습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모델 불러오기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FFD892-D26B-CC4E-B01D-C89AAED72911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209510" y="3227327"/>
            <a:ext cx="114597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4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326104" y="2446740"/>
            <a:ext cx="9539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 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프로젝트의 개요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lang="ko-KR" altLang="en-US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모형 학습 과정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pic>
        <p:nvPicPr>
          <p:cNvPr id="23554" name="Picture 2" descr="https://www.kaggleusercontent.com/kf/80612208/eyJhbGciOiJkaXIiLCJlbmMiOiJBMTI4Q0JDLUhTMjU2In0..4Xa6DAgxl83_u1KI_j8wfA.u0dLCOsKQ4KCxDUEu-XoDb2nktVUbYaCfYA5Cm6XUyuU89ivPTVP8HcEFvt_4pacfKcW8hoaLzbFAEKMT1QVYN31JsGb5QzyS8hNlvqbVtCM9EaLTYDEvHZsnhzsgeC9E5maVWOHaj333rYyMFjmsJYlXDc9jVyfQXIY6sqFsuVS01BNJ2UTop-Mv-1kuNj9NH4x2hgwOpewQyijerj7uA7jRDg6p7tld67XvjXI9SWX8yotZKZqTUMEDkvyyerO8v-t8jaaabNTxPe75RhOBTHYgSagM7YGd-obRJZdOQApiyA2Otd5OPXIDJ7x7z0r8rHxLfre9jxRu9cCVlsWQVhpSVMZYMPWmjiAGiao0LN15yjFMHoYdz9Fp8j2Gu2NvwKUIW7mPgbe9dIbqwy-Z6Hnb5QhJLqssrlTen4GECJZvLDQvndH3_3msbi3fTrDLGF6omWwZ2RsAKHxluLd0SQiWrgW_OWvPJi-C8oRP-waZ0InMhLQmO_lyNPPD5xG2W54YWSCgjNcaXSQY9u8avuhQnXTIsI8CJHc4RHfbbN0J2iktc5IT8vOyrF19gvK_lSDRgf0oZ2upRQ5kfpy2TzRbu1Dai2I0UVgM26nNXnjIHm7GBj3WYyEoO1Lbiseq5BTP-fzSTmU46SqUZxNuBhnxd4XvFk9qL5GjOxpHheIA5C4PqabO7CdJFT2o_2g.QHNqZlS5nMKrdw8GlWyhAA/__results___files/__results___44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2114315"/>
            <a:ext cx="10467035" cy="3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3714" y="1317380"/>
            <a:ext cx="78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중간에 </a:t>
            </a:r>
            <a:r>
              <a:rPr lang="ko-KR" altLang="en-US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특이점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이 있지만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대체적으로 학습이 잘 된 것으로 판단됨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과적합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미 발생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)</a:t>
            </a:r>
          </a:p>
        </p:txBody>
      </p:sp>
      <p:sp>
        <p:nvSpPr>
          <p:cNvPr id="2" name="타원 1"/>
          <p:cNvSpPr/>
          <p:nvPr/>
        </p:nvSpPr>
        <p:spPr>
          <a:xfrm>
            <a:off x="8039100" y="2654300"/>
            <a:ext cx="800100" cy="21971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0FCDF-97B0-034F-8C74-D355965FF4D9}"/>
              </a:ext>
            </a:extLst>
          </p:cNvPr>
          <p:cNvCxnSpPr>
            <a:cxnSpLocks/>
          </p:cNvCxnSpPr>
          <p:nvPr/>
        </p:nvCxnSpPr>
        <p:spPr>
          <a:xfrm flipH="1" flipV="1">
            <a:off x="2677886" y="1686712"/>
            <a:ext cx="5645020" cy="96758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5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모델 평가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0610" y="1599683"/>
            <a:ext cx="286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Validation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정확도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= 0.70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65" y="2187152"/>
            <a:ext cx="4223384" cy="404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240" y="2187152"/>
            <a:ext cx="4268920" cy="40438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1787" y="1599683"/>
            <a:ext cx="231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Test 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정확도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= 0.80</a:t>
            </a:r>
          </a:p>
        </p:txBody>
      </p:sp>
    </p:spTree>
    <p:extLst>
      <p:ext uri="{BB962C8B-B14F-4D97-AF65-F5344CB8AC3E}">
        <p14:creationId xmlns:p14="http://schemas.microsoft.com/office/powerpoint/2010/main" val="2625272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noProof="0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최종 테스트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9" y="3185439"/>
            <a:ext cx="2762636" cy="30865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70" y="3118754"/>
            <a:ext cx="2562583" cy="32198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8231" y="1298449"/>
            <a:ext cx="2420856" cy="1124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음성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0</a:t>
            </a: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인코딩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Dotum_Pro Medium" pitchFamily="2" charset="-127"/>
                <a:ea typeface="KoPubDotum_Pro Medium" pitchFamily="2" charset="-127"/>
              </a:rPr>
              <a:t>뇌종양 양상 </a:t>
            </a:r>
            <a:r>
              <a:rPr lang="en-US" altLang="ko-KR" dirty="0">
                <a:latin typeface="KoPubDotum_Pro Medium" pitchFamily="2" charset="-127"/>
                <a:ea typeface="KoPubDotum_Pro Medium" pitchFamily="2" charset="-127"/>
              </a:rPr>
              <a:t>1 </a:t>
            </a:r>
            <a:r>
              <a:rPr lang="ko-KR" altLang="en-US" dirty="0" err="1">
                <a:latin typeface="KoPubDotum_Pro Medium" pitchFamily="2" charset="-127"/>
                <a:ea typeface="KoPubDotum_Pro Medium" pitchFamily="2" charset="-127"/>
              </a:rPr>
              <a:t>인코딩</a:t>
            </a:r>
            <a:endParaRPr lang="en-US" altLang="ko-KR" dirty="0"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52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2986857" y="2394097"/>
            <a:ext cx="6250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5. 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프로젝트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8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5. </a:t>
            </a:r>
            <a:r>
              <a:rPr lang="ko-KR" altLang="en-US" sz="2800" b="1" dirty="0">
                <a:solidFill>
                  <a:prstClr val="black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결론 및 한계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1126" y="1357089"/>
            <a:ext cx="9729549" cy="116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본 프로젝트는 크게 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2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개의 세부 프로젝트로 볼 수 있음 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첫번째 프로젝트 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-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뇌종양 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이미지 자르기 자동화 함수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구현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두번재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프로젝트 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-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알고리즘을 활용한 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뇌종양 분류기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만들기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126" y="3322099"/>
            <a:ext cx="11155361" cy="19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KoPubDotum_Pro Medium" pitchFamily="2" charset="-127"/>
                <a:ea typeface="KoPubDotum_Pro Medium" pitchFamily="2" charset="-127"/>
              </a:rPr>
              <a:t>모형의 일반화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및 </a:t>
            </a:r>
            <a:r>
              <a:rPr lang="ko-KR" altLang="en-US" sz="1600" dirty="0">
                <a:solidFill>
                  <a:srgbClr val="002060"/>
                </a:solidFill>
                <a:latin typeface="KoPubDotum_Pro Medium" pitchFamily="2" charset="-127"/>
                <a:ea typeface="KoPubDotum_Pro Medium" pitchFamily="2" charset="-127"/>
              </a:rPr>
              <a:t>연구논문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으로 발전하기 위해서는 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뇌종양 이미지 추가</a:t>
            </a:r>
            <a:r>
              <a:rPr lang="ko-KR" altLang="en-US" sz="1600" dirty="0">
                <a:solidFill>
                  <a:srgbClr val="FAAD0A"/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다수 </a:t>
            </a:r>
            <a:r>
              <a:rPr lang="ko-KR" altLang="en-US" sz="1600" dirty="0" err="1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 모델 비교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필요 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데이터셋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크기의 한계 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    →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실무 프로젝트와의 연계를 통한 다양한 데이터 확보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사전학습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모델의 한계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    →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고성능 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GPU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가 구축된 서버 컴퓨터를 활용한 다양한 </a:t>
            </a: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모델 학습 필요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001126" y="5424965"/>
            <a:ext cx="439313" cy="412181"/>
          </a:xfrm>
          <a:prstGeom prst="rightArrow">
            <a:avLst/>
          </a:prstGeom>
          <a:solidFill>
            <a:srgbClr val="DCE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8840" y="5266349"/>
            <a:ext cx="7998504" cy="51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뇌종양 </a:t>
            </a:r>
            <a:r>
              <a:rPr lang="ko-KR" altLang="en-US" sz="1600" dirty="0" err="1">
                <a:latin typeface="KoPubDotum_Pro Medium" pitchFamily="2" charset="-127"/>
                <a:ea typeface="KoPubDotum_Pro Medium" pitchFamily="2" charset="-127"/>
              </a:rPr>
              <a:t>분류기에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 최적화된 </a:t>
            </a:r>
            <a:r>
              <a:rPr lang="ko-KR" altLang="en-US" sz="1600" dirty="0" err="1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 모형의 일반화</a:t>
            </a:r>
            <a:r>
              <a:rPr lang="en-US" altLang="ko-KR" sz="1600" dirty="0">
                <a:latin typeface="KoPubDotum_Pro Medium" pitchFamily="2" charset="-127"/>
                <a:ea typeface="KoPubDotum_Pro Medium" pitchFamily="2" charset="-127"/>
              </a:rPr>
              <a:t> &amp; </a:t>
            </a:r>
            <a:r>
              <a:rPr lang="ko-KR" altLang="en-US" sz="1600" dirty="0">
                <a:solidFill>
                  <a:srgbClr val="C00000"/>
                </a:solidFill>
                <a:latin typeface="KoPubDotum_Pro Medium" pitchFamily="2" charset="-127"/>
                <a:ea typeface="KoPubDotum_Pro Medium" pitchFamily="2" charset="-127"/>
              </a:rPr>
              <a:t>연구논문 발간 </a:t>
            </a:r>
            <a:r>
              <a:rPr lang="ko-KR" altLang="en-US" sz="1600" dirty="0">
                <a:latin typeface="KoPubDotum_Pro Medium" pitchFamily="2" charset="-127"/>
                <a:ea typeface="KoPubDotum_Pro Medium" pitchFamily="2" charset="-127"/>
              </a:rPr>
              <a:t>추진</a:t>
            </a:r>
            <a:endParaRPr lang="en-US" altLang="ko-KR" sz="1600" dirty="0"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D63A7827-012F-0344-ACF2-D1EFF16624F3}"/>
              </a:ext>
            </a:extLst>
          </p:cNvPr>
          <p:cNvSpPr/>
          <p:nvPr/>
        </p:nvSpPr>
        <p:spPr>
          <a:xfrm>
            <a:off x="640399" y="908889"/>
            <a:ext cx="2161524" cy="38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프로젝트 결론</a:t>
            </a:r>
            <a:endParaRPr kumimoji="1" lang="ko-Kore-KR" altLang="en-US" sz="16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2BB407EB-8F55-A541-AEAC-FE0276443BCA}"/>
              </a:ext>
            </a:extLst>
          </p:cNvPr>
          <p:cNvSpPr/>
          <p:nvPr/>
        </p:nvSpPr>
        <p:spPr>
          <a:xfrm>
            <a:off x="640398" y="2840370"/>
            <a:ext cx="2161524" cy="389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solidFill>
                  <a:schemeClr val="tx1"/>
                </a:solidFill>
                <a:latin typeface="KoPubDotum Medium" panose="02020603020101020101" pitchFamily="18" charset="-127"/>
                <a:ea typeface="KoPubDotum Medium" panose="02020603020101020101" pitchFamily="18" charset="-127"/>
              </a:rPr>
              <a:t>한계 및 개선점 도출</a:t>
            </a:r>
            <a:endParaRPr kumimoji="1" lang="ko-Kore-KR" altLang="en-US" sz="1600" dirty="0">
              <a:solidFill>
                <a:schemeClr val="tx1"/>
              </a:solidFill>
              <a:latin typeface="KoPubDotum Medium" panose="02020603020101020101" pitchFamily="18" charset="-127"/>
              <a:ea typeface="KoPubDotum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8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1.1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프로젝트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1264" y="1156855"/>
            <a:ext cx="8799204" cy="2946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MRI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스캔 기반의 실험자가 종양이 있는지 여부를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모델로 구축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데이터 이미지 전처리 및 데이터 증강 구현</a:t>
            </a:r>
            <a:endParaRPr lang="en-US" altLang="ko-KR" sz="240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이진 분류를 위해 </a:t>
            </a:r>
            <a:r>
              <a:rPr lang="ko-KR" altLang="en-US" sz="240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 모델 중 </a:t>
            </a:r>
            <a:r>
              <a:rPr lang="ko-KR" altLang="en-US" sz="240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사전학습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 된 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VGG-16 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모델 구축</a:t>
            </a:r>
            <a:endParaRPr lang="en-US" altLang="ko-KR" sz="240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모델 성능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평가 지표로 </a:t>
            </a:r>
            <a:r>
              <a:rPr kumimoji="0" lang="ko-KR" altLang="en-US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혼동행렬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및 정확도로 측정함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00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29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1.2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데이터셋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 설명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7953"/>
              </p:ext>
            </p:extLst>
          </p:nvPr>
        </p:nvGraphicFramePr>
        <p:xfrm>
          <a:off x="622999" y="983503"/>
          <a:ext cx="11113476" cy="2490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725">
                  <a:extLst>
                    <a:ext uri="{9D8B030D-6E8A-4147-A177-3AD203B41FA5}">
                      <a16:colId xmlns:a16="http://schemas.microsoft.com/office/drawing/2014/main" val="3922145970"/>
                    </a:ext>
                  </a:extLst>
                </a:gridCol>
                <a:gridCol w="3945070">
                  <a:extLst>
                    <a:ext uri="{9D8B030D-6E8A-4147-A177-3AD203B41FA5}">
                      <a16:colId xmlns:a16="http://schemas.microsoft.com/office/drawing/2014/main" val="101259442"/>
                    </a:ext>
                  </a:extLst>
                </a:gridCol>
                <a:gridCol w="3269720">
                  <a:extLst>
                    <a:ext uri="{9D8B030D-6E8A-4147-A177-3AD203B41FA5}">
                      <a16:colId xmlns:a16="http://schemas.microsoft.com/office/drawing/2014/main" val="771148227"/>
                    </a:ext>
                  </a:extLst>
                </a:gridCol>
                <a:gridCol w="2186961">
                  <a:extLst>
                    <a:ext uri="{9D8B030D-6E8A-4147-A177-3AD203B41FA5}">
                      <a16:colId xmlns:a16="http://schemas.microsoft.com/office/drawing/2014/main" val="2354772844"/>
                    </a:ext>
                  </a:extLst>
                </a:gridCol>
              </a:tblGrid>
              <a:tr h="4980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데이터셋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구성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D0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이미지 파일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D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전체 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1545"/>
                  </a:ext>
                </a:extLst>
              </a:tr>
              <a:tr h="4980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Dotum_Pro Medium" pitchFamily="2" charset="-127"/>
                          <a:ea typeface="KoPubDotum_Pro Medium" pitchFamily="2" charset="-127"/>
                        </a:rPr>
                        <a:t>총 데이터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YES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155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5.07MB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48783"/>
                  </a:ext>
                </a:extLst>
              </a:tr>
              <a:tr h="498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NO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98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3.69MB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3146"/>
                  </a:ext>
                </a:extLst>
              </a:tr>
              <a:tr h="498068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KoPubDotum_Pro Medium" pitchFamily="2" charset="-127"/>
                          <a:ea typeface="KoPubDotum_Pro Medium" pitchFamily="2" charset="-127"/>
                        </a:rPr>
                        <a:t>전체 파일 크기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8.76MB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8330"/>
                  </a:ext>
                </a:extLst>
              </a:tr>
              <a:tr h="49806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KoPubDotum_Pro Medium" pitchFamily="2" charset="-127"/>
                          <a:ea typeface="KoPubDotum_Pro Medium" pitchFamily="2" charset="-127"/>
                        </a:rPr>
                        <a:t>데이터 출처</a:t>
                      </a:r>
                      <a:r>
                        <a:rPr lang="en-US" altLang="ko-KR" dirty="0">
                          <a:latin typeface="KoPubDotum_Pro Medium" pitchFamily="2" charset="-127"/>
                          <a:ea typeface="KoPubDotum_Pro Medium" pitchFamily="2" charset="-127"/>
                        </a:rPr>
                        <a:t>: https://www.kaggle.com/navoneel/brain-mri-images-for-brain-tumor-detection</a:t>
                      </a:r>
                      <a:endParaRPr lang="ko-KR" altLang="en-US" dirty="0"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4225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46" y="3907502"/>
            <a:ext cx="1761228" cy="2133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4978" y="6197193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Dotum_Pro Light" pitchFamily="2" charset="-127"/>
                <a:ea typeface="KoPubDotum_Pro Light" pitchFamily="2" charset="-127"/>
              </a:rPr>
              <a:t>&lt; </a:t>
            </a:r>
            <a:r>
              <a:rPr lang="ko-KR" altLang="en-US" dirty="0">
                <a:latin typeface="KoPubDotum_Pro Light" pitchFamily="2" charset="-127"/>
                <a:ea typeface="KoPubDotum_Pro Light" pitchFamily="2" charset="-127"/>
              </a:rPr>
              <a:t>뇌종양 양성 </a:t>
            </a:r>
            <a:r>
              <a:rPr lang="en-US" altLang="ko-KR" dirty="0">
                <a:latin typeface="KoPubDotum_Pro Light" pitchFamily="2" charset="-127"/>
                <a:ea typeface="KoPubDotum_Pro Light" pitchFamily="2" charset="-127"/>
              </a:rPr>
              <a:t>(YES) &gt;</a:t>
            </a:r>
            <a:endParaRPr lang="ko-KR" altLang="en-US" dirty="0">
              <a:latin typeface="KoPubDotum_Pro Light" pitchFamily="2" charset="-127"/>
              <a:ea typeface="KoPubDotum_Pro Light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13" y="3885430"/>
            <a:ext cx="1966306" cy="2186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0602" y="61971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Dotum_Pro Light" pitchFamily="2" charset="-127"/>
                <a:ea typeface="KoPubDotum_Pro Light" pitchFamily="2" charset="-127"/>
              </a:rPr>
              <a:t>&lt; </a:t>
            </a:r>
            <a:r>
              <a:rPr lang="ko-KR" altLang="en-US" dirty="0">
                <a:latin typeface="KoPubDotum_Pro Light" pitchFamily="2" charset="-127"/>
                <a:ea typeface="KoPubDotum_Pro Light" pitchFamily="2" charset="-127"/>
              </a:rPr>
              <a:t>뇌종양 음성 </a:t>
            </a:r>
            <a:r>
              <a:rPr lang="en-US" altLang="ko-KR" dirty="0">
                <a:latin typeface="KoPubDotum_Pro Light" pitchFamily="2" charset="-127"/>
                <a:ea typeface="KoPubDotum_Pro Light" pitchFamily="2" charset="-127"/>
              </a:rPr>
              <a:t>(NO) &gt;</a:t>
            </a:r>
            <a:endParaRPr lang="ko-KR" altLang="en-US" dirty="0">
              <a:latin typeface="KoPubDotum_Pro Light" pitchFamily="2" charset="-127"/>
              <a:ea typeface="KoPubDotum_Pro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5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1.3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뇌종양이란 무엇인가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?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264" y="1156855"/>
            <a:ext cx="8536311" cy="3684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뇌 안에서 비정상적인 세포가 형성될 때 발생함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암 종양과 양성종양</a:t>
            </a:r>
            <a:endParaRPr lang="en-US" altLang="ko-KR" sz="240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암 종양의 종류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: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차 종양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뇌 안에서 시작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) 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차 종양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뇌 전이 종양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모든 뇌종양은 뇌의 부분에 따라 다른 증상을 일으킬 수 있음</a:t>
            </a:r>
            <a:endParaRPr lang="en-US" altLang="ko-KR" sz="240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두통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발작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시력문제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구토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정신 변화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무의식 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29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3DFD87-BB1F-4ED6-8594-9E10933C4AF0}"/>
              </a:ext>
            </a:extLst>
          </p:cNvPr>
          <p:cNvSpPr/>
          <p:nvPr/>
        </p:nvSpPr>
        <p:spPr>
          <a:xfrm>
            <a:off x="0" y="2225675"/>
            <a:ext cx="12192000" cy="2406650"/>
          </a:xfrm>
          <a:prstGeom prst="rect">
            <a:avLst/>
          </a:prstGeom>
          <a:solidFill>
            <a:srgbClr val="FDFBF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509C2-E0A2-4A20-A764-ACFA58100B20}"/>
              </a:ext>
            </a:extLst>
          </p:cNvPr>
          <p:cNvSpPr txBox="1"/>
          <p:nvPr/>
        </p:nvSpPr>
        <p:spPr>
          <a:xfrm>
            <a:off x="1705503" y="2469539"/>
            <a:ext cx="9539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2. 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환경 설정 및 </a:t>
            </a:r>
            <a:r>
              <a:rPr kumimoji="0" lang="ko-KR" alt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워크플로우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4D20-C217-4237-BC51-DFADDDD72154}"/>
              </a:ext>
            </a:extLst>
          </p:cNvPr>
          <p:cNvSpPr txBox="1"/>
          <p:nvPr/>
        </p:nvSpPr>
        <p:spPr>
          <a:xfrm>
            <a:off x="7813983" y="3821399"/>
            <a:ext cx="16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08서울한강체 L" panose="02020603020101020101" pitchFamily="18" charset="-127"/>
                <a:ea typeface="08서울한강체 L" panose="02020603020101020101" pitchFamily="18" charset="-127"/>
                <a:cs typeface="+mn-cs"/>
              </a:rPr>
              <a:t>with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08서울한강체 L" panose="02020603020101020101" pitchFamily="18" charset="-127"/>
              <a:ea typeface="08서울한강체 L" panose="02020603020101020101" pitchFamily="18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5" y="3501062"/>
            <a:ext cx="2797429" cy="13493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t="31530" r="5370" b="34580"/>
          <a:stretch/>
        </p:blipFill>
        <p:spPr>
          <a:xfrm>
            <a:off x="9080584" y="3726438"/>
            <a:ext cx="3050596" cy="6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2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환경설정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워크플로우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264" y="1156855"/>
            <a:ext cx="7034426" cy="4423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딥러닝은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필수적으로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GPU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를 사용해야 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noProof="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GPU </a:t>
            </a:r>
            <a:r>
              <a:rPr lang="ko-KR" altLang="en-US" sz="2400" noProof="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무료 사용 </a:t>
            </a:r>
            <a:r>
              <a:rPr lang="en-US" altLang="ko-KR" sz="2400" noProof="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– 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Google </a:t>
            </a:r>
            <a:r>
              <a:rPr lang="en-US" altLang="ko-KR" sz="240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Colab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, </a:t>
            </a:r>
            <a:r>
              <a:rPr lang="en-US" altLang="ko-KR" sz="240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Kaggle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 Notebook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로컬 구축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kumimoji="0" lang="en-US" altLang="ko-K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– </a:t>
            </a:r>
            <a:r>
              <a:rPr kumimoji="0" lang="ko-KR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리눅스 환경 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또는 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M1 Mac (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본 연구 진행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딥러닝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 프레임워크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noProof="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Tensorflow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: https://www.tensorflow.org/ </a:t>
            </a:r>
            <a:endParaRPr lang="en-US" altLang="ko-KR" sz="2400" noProof="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Pytorch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: https://pytorch.org/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77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6C171-7A3F-4972-8BC5-03654296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1530" y="633865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 </a:t>
            </a:r>
            <a:fld id="{AF13D911-202B-4710-8554-D7B423191ADD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" panose="020B0600000101010101" pitchFamily="34" charset="-127"/>
                <a:ea typeface="NanumSquare" panose="020B0600000101010101" pitchFamily="34" charset="-127"/>
                <a:cs typeface="+mn-cs"/>
              </a:rPr>
              <a:t>-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" panose="020B0600000101010101" pitchFamily="34" charset="-127"/>
              <a:ea typeface="NanumSquare" panose="020B0600000101010101" pitchFamily="34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60405"/>
              </p:ext>
            </p:extLst>
          </p:nvPr>
        </p:nvGraphicFramePr>
        <p:xfrm>
          <a:off x="1885084" y="2533522"/>
          <a:ext cx="758046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31">
                  <a:extLst>
                    <a:ext uri="{9D8B030D-6E8A-4147-A177-3AD203B41FA5}">
                      <a16:colId xmlns:a16="http://schemas.microsoft.com/office/drawing/2014/main" val="4131362860"/>
                    </a:ext>
                  </a:extLst>
                </a:gridCol>
                <a:gridCol w="6044032">
                  <a:extLst>
                    <a:ext uri="{9D8B030D-6E8A-4147-A177-3AD203B41FA5}">
                      <a16:colId xmlns:a16="http://schemas.microsoft.com/office/drawing/2014/main" val="413607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라이브러리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버 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7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Python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3.9.7 Packaged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 by </a:t>
                      </a:r>
                      <a:r>
                        <a:rPr lang="en-US" altLang="ko-KR" sz="1600" b="0" i="0" baseline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Conda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-Forge | (default, Sep 29, 2021) 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Clang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11.1.0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3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Tensorflow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 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2.5.0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3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Keras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2.5.0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2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Pandas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1.3.4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24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Scikit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-Learn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1.0.1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85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OpenCV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4.5.1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01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Matplotlib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3.5.0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32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Plotly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3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KoPubDotum_Pro Light" pitchFamily="2" charset="-127"/>
                          <a:ea typeface="KoPubDotum_Pro Light" pitchFamily="2" charset="-127"/>
                        </a:rPr>
                        <a:t>5.4.0</a:t>
                      </a:r>
                      <a:endParaRPr lang="ko-KR" altLang="en-US" sz="1600" b="0" i="0" dirty="0">
                        <a:solidFill>
                          <a:schemeClr val="tx1"/>
                        </a:solidFill>
                        <a:latin typeface="KoPubDotum_Pro Light" pitchFamily="2" charset="-127"/>
                        <a:ea typeface="KoPubDotum_Pro Light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205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1264" y="885549"/>
            <a:ext cx="8095550" cy="1468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프로젝트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Dotum_Pro Medium" pitchFamily="2" charset="-127"/>
                <a:ea typeface="KoPubDotum_Pro Medium" pitchFamily="2" charset="-127"/>
              </a:rPr>
              <a:t>주요 라이브러리 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버전</a:t>
            </a:r>
            <a:endParaRPr lang="en-US" altLang="ko-KR" sz="2400" dirty="0">
              <a:solidFill>
                <a:prstClr val="black"/>
              </a:solidFill>
              <a:latin typeface="KoPubDotum_Pro Medium" pitchFamily="2" charset="-127"/>
              <a:ea typeface="KoPubDotum_Pro Medium" pitchFamily="2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그 외 환경 설정은 </a:t>
            </a:r>
            <a:r>
              <a:rPr lang="en-US" altLang="ko-KR" sz="2400" dirty="0" err="1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environment.yml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파일 참조 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(M1 </a:t>
            </a:r>
            <a:r>
              <a:rPr lang="ko-KR" altLang="en-US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전용</a:t>
            </a:r>
            <a:r>
              <a:rPr lang="en-US" altLang="ko-KR" sz="2400" dirty="0">
                <a:solidFill>
                  <a:prstClr val="black"/>
                </a:solidFill>
                <a:latin typeface="KoPubDotum_Pro Medium" pitchFamily="2" charset="-127"/>
                <a:ea typeface="KoPubDotum_Pro Medium" pitchFamily="2" charset="-127"/>
              </a:rPr>
              <a:t>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Dotum_Pro Medium" pitchFamily="2" charset="-127"/>
              <a:ea typeface="KoPubDotum_Pro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6777C-CFFA-4D9C-9EEA-F8CDBF9DA4E4}"/>
              </a:ext>
            </a:extLst>
          </p:cNvPr>
          <p:cNvSpPr txBox="1"/>
          <p:nvPr/>
        </p:nvSpPr>
        <p:spPr>
          <a:xfrm>
            <a:off x="228599" y="183284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2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환경설정 및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rPr>
              <a:t>워크플로우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 ExtraBold" panose="020B0600000101010101" pitchFamily="34" charset="-127"/>
              <a:ea typeface="NanumSquare Extra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0612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1009</Words>
  <Application>Microsoft Macintosh PowerPoint</Application>
  <PresentationFormat>Widescreen</PresentationFormat>
  <Paragraphs>274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50" baseType="lpstr">
      <vt:lpstr>08서울한강체 L</vt:lpstr>
      <vt:lpstr>KoPubDotum Medium</vt:lpstr>
      <vt:lpstr>KOPUBDOTUM_PRO LIGHT</vt:lpstr>
      <vt:lpstr>KOPUBDOTUM_PRO LIGHT</vt:lpstr>
      <vt:lpstr>KOPUBDOTUM_PRO MEDIUM</vt:lpstr>
      <vt:lpstr>KOPUBDOTUM_PRO MEDIUM</vt:lpstr>
      <vt:lpstr>맑은 고딕</vt:lpstr>
      <vt:lpstr>NanumSquare</vt:lpstr>
      <vt:lpstr>NanumSquare Bold</vt:lpstr>
      <vt:lpstr>NanumSquare ExtraBold</vt:lpstr>
      <vt:lpstr>나눔스퀘어_ac Bold</vt:lpstr>
      <vt:lpstr>Arial</vt:lpstr>
      <vt:lpstr>Cambria Math</vt:lpstr>
      <vt:lpstr>Courier New</vt:lpstr>
      <vt:lpstr>1_Office 테마</vt:lpstr>
      <vt:lpstr>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Jung Jihoon</cp:lastModifiedBy>
  <cp:revision>28</cp:revision>
  <dcterms:created xsi:type="dcterms:W3CDTF">2021-11-25T01:45:14Z</dcterms:created>
  <dcterms:modified xsi:type="dcterms:W3CDTF">2021-11-25T11:14:48Z</dcterms:modified>
</cp:coreProperties>
</file>