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sldIdLst>
    <p:sldId id="258" r:id="rId2"/>
    <p:sldId id="257" r:id="rId3"/>
    <p:sldId id="260" r:id="rId4"/>
    <p:sldId id="261" r:id="rId5"/>
    <p:sldId id="282" r:id="rId6"/>
    <p:sldId id="262" r:id="rId7"/>
    <p:sldId id="263" r:id="rId8"/>
    <p:sldId id="266" r:id="rId9"/>
    <p:sldId id="264" r:id="rId10"/>
    <p:sldId id="259" r:id="rId11"/>
    <p:sldId id="268" r:id="rId12"/>
    <p:sldId id="267" r:id="rId13"/>
    <p:sldId id="271" r:id="rId14"/>
    <p:sldId id="273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0" r:id="rId32"/>
    <p:sldId id="291" r:id="rId33"/>
    <p:sldId id="292" r:id="rId34"/>
    <p:sldId id="293" r:id="rId35"/>
    <p:sldId id="269" r:id="rId36"/>
    <p:sldId id="265" r:id="rId37"/>
  </p:sldIdLst>
  <p:sldSz cx="12192000" cy="6858000"/>
  <p:notesSz cx="6858000" cy="9144000"/>
  <p:embeddedFontLst>
    <p:embeddedFont>
      <p:font typeface="Yu Gothic UI Semilight" panose="020B0400000000000000" pitchFamily="34" charset="-128"/>
      <p:regular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1DF"/>
    <a:srgbClr val="F1F1F1"/>
    <a:srgbClr val="FBFBFB"/>
    <a:srgbClr val="F2798F"/>
    <a:srgbClr val="D9946C"/>
    <a:srgbClr val="F28705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E996-DA52-4802-B800-44B05B170A9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1D24F-B2FF-48C6-B0EA-D5ED9C49F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6D52-764D-40F9-9DE9-39D1BDFE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27F00-70D8-4E3E-AFA1-8AECC0A63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9BAEE-53A0-4E72-9AF7-2F0B4A4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C7FB4-43A5-43EA-8B09-A56F4B16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9B116-EC7B-44A4-8DBF-D5A26994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2A12-8626-4192-A9A2-AE07089B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8C0F0-C65B-4E0E-8568-CF2F2B8AF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E5FCF-96B9-4EAE-BE4E-9FC80C3B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08091-60E6-431E-858B-65BE7B6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19355-0083-4152-87E3-E30B77C5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E6044-628C-42A2-999E-E3F2DB7E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21EEE-2BE3-445D-9EF3-159DA4C7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2D648-E02F-4D34-B47F-7836B20D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AD970-0396-49A4-86E2-23EA15D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9ABD-3CD5-403D-9C2A-166C5332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5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98A3-7E60-4578-8018-9ABF3356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3CC55-5519-4A22-81A9-84ED2D7E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D17C-DBF3-4CAA-9A4B-AF63FAB0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BFA3-0082-4431-A29E-7391E11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0859-4FC7-46CD-84A3-6078979D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FAA6-FD01-4589-B1AE-7219F6C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864B6-0ADB-4A8B-90B8-F80004F4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472A-DAAE-409F-95FE-117F82D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D7A88-B2E9-486A-900E-43EFE1A0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F829E-3B98-4C45-959C-E4CA2D5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20CA-691D-4FDE-A945-EE13C58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EB3B4-9C9A-4CAB-B59E-439ABF8A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6C42E-25EE-4737-9ECD-D7E86C4F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AA3CC-6C43-454C-B89A-4B4208E9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38833-B7C2-41C2-9940-9C8FCE83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19D38-3826-4D8D-9834-CD641A3D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A780-0AA4-44C4-A1C5-5B60608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1E3E2-3922-4BE2-B027-FCFB3249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01DDD-9326-44FA-B4EF-F18A19FC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595C1-559E-45C4-8EAB-5C700D3A7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FBAB90-F19F-4C69-BAE6-0B1D5609A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C4E502-7735-4CA4-B688-2E9425F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2C21E-C335-4A4B-B611-6A54D9A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89CE6F-E0D2-4A74-8919-F0F2F4C4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E0A6-4AAD-46B9-8FCD-18024D80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B3CFBC-7703-4513-A9E7-D0DADE5A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8A3356-04AE-485E-8136-F5E7DAB8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B5D9-3533-4594-8391-5D5B89C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9983C-8CB0-4635-9C37-DCE9CB92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DCD1AD-699F-47E8-8819-26E7B964B658}"/>
              </a:ext>
            </a:extLst>
          </p:cNvPr>
          <p:cNvSpPr/>
          <p:nvPr/>
        </p:nvSpPr>
        <p:spPr>
          <a:xfrm>
            <a:off x="8626" y="17252"/>
            <a:ext cx="12128740" cy="604684"/>
          </a:xfrm>
          <a:prstGeom prst="rect">
            <a:avLst/>
          </a:prstGeom>
          <a:solidFill>
            <a:srgbClr val="FBFBFB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1DB9D-A63F-4992-9DDD-28F2B93599D0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solidFill>
            <a:srgbClr val="FFFFFF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AF26ED-4258-4D98-A692-50C28C218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754" y="167592"/>
            <a:ext cx="238125" cy="2667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345FD-083E-482A-8CB5-30721B02EF5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73278" y="118379"/>
            <a:ext cx="675968" cy="365125"/>
          </a:xfrm>
          <a:solidFill>
            <a:srgbClr val="F1F1F1"/>
          </a:solidFill>
        </p:spPr>
        <p:txBody>
          <a:bodyPr/>
          <a:lstStyle>
            <a:lvl1pPr algn="ctr">
              <a:defRPr/>
            </a:lvl1pPr>
          </a:lstStyle>
          <a:p>
            <a:fld id="{1E346636-CEE6-4C1B-96BE-88908883DDF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D5D3-C157-4696-9F13-5735D899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69AB5-8F46-4167-8E6F-4DF80AC8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86B0A-ACED-48A7-806A-787BC66B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BC4EB-E53C-4A54-BC3E-C514539F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FEBB-184B-4FE4-AAE6-6B09AE67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6F453-DCF8-483E-A3B6-E315494D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37A0C-EC4F-4162-ADE0-81D4F36B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EE87B-3376-433B-B996-8137EA902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17DD0-E20B-4DAB-B263-DD293FB4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A7EC3-DB79-4E0D-AB6B-03D7DB33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6E746-65AB-4139-A95F-3DEBC641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36FEB-EFC5-4D39-B00E-3DBC10DF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F4396-B43F-4E90-BD6C-827945C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7BDA1-4828-4B91-AF0C-E719784A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BED0B-1D36-4DEA-9814-3A3DC65E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52582-28AF-4950-852A-638882A09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EBF5B-4BA6-4B01-9127-2B86E3CB2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6636-CEE6-4C1B-96BE-88908883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9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yoonhwayam/newbies-as-a-data-scientist-in-east-asi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C%8B%9C%EC%95%84%EC%9D%98_%EC%9D%B8%EA%B5%AC" TargetMode="External"/><Relationship Id="rId2" Type="http://schemas.openxmlformats.org/officeDocument/2006/relationships/hyperlink" Target="https://ko.wikipedia.org/wiki/%EB%8F%99%EC%95%84%EC%8B%9C%EC%95%84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o.wikipedia.org/wiki/%EC%84%B8%EA%B3%84_%EC%9D%B8%EA%B5%AC" TargetMode="External"/><Relationship Id="rId4" Type="http://schemas.openxmlformats.org/officeDocument/2006/relationships/hyperlink" Target="https://ko.wikipedia.org/wiki/%EC%9D%B8%EA%B0%84_%EA%B0%9C%EB%B0%9C_%EC%A7%80%EC%88%98#2020%EB%85%8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8F%99%EC%95%84%EC%8B%9C%EC%95%8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A2C6CB-1856-4F34-9AF2-55760871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493153"/>
            <a:ext cx="11475720" cy="1663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A00D0-0D79-4A9F-BFE5-A88700ED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45" y="2650284"/>
            <a:ext cx="881027" cy="2659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3E136-AE6D-427C-8536-2D4C7154E783}"/>
              </a:ext>
            </a:extLst>
          </p:cNvPr>
          <p:cNvSpPr txBox="1"/>
          <p:nvPr/>
        </p:nvSpPr>
        <p:spPr>
          <a:xfrm>
            <a:off x="716280" y="2157131"/>
            <a:ext cx="7786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hlinkClick r:id="rId4"/>
              </a:rPr>
              <a:t>https://www.kaggle.com/yoonhwayam/newbies-as-a-data-scientist-in-east-asia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7BD3-ED03-4334-B341-A422ECDCA66A}"/>
              </a:ext>
            </a:extLst>
          </p:cNvPr>
          <p:cNvSpPr txBox="1"/>
          <p:nvPr/>
        </p:nvSpPr>
        <p:spPr>
          <a:xfrm>
            <a:off x="2152890" y="2967335"/>
            <a:ext cx="313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D13F0-7066-47F2-A9F8-05744E76CF27}"/>
              </a:ext>
            </a:extLst>
          </p:cNvPr>
          <p:cNvSpPr txBox="1"/>
          <p:nvPr/>
        </p:nvSpPr>
        <p:spPr>
          <a:xfrm>
            <a:off x="2152890" y="4254594"/>
            <a:ext cx="313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윤화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EFE4C-8820-4E92-B1F2-E5B6E1F10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20" y="442353"/>
            <a:ext cx="2639486" cy="10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3.1.1 </a:t>
            </a:r>
            <a:r>
              <a:rPr lang="en-US" altLang="ko-KR" sz="1800" dirty="0">
                <a:solidFill>
                  <a:schemeClr val="tx1"/>
                </a:solidFill>
              </a:rPr>
              <a:t>User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238D85-5DFE-42E1-B255-DF32FA99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60" y="798655"/>
            <a:ext cx="4449673" cy="3126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A531A-E8B7-45F5-88CF-684C38D74EE5}"/>
              </a:ext>
            </a:extLst>
          </p:cNvPr>
          <p:cNvSpPr txBox="1"/>
          <p:nvPr/>
        </p:nvSpPr>
        <p:spPr>
          <a:xfrm>
            <a:off x="2349662" y="3981096"/>
            <a:ext cx="861094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전체적인 </a:t>
            </a:r>
            <a:r>
              <a:rPr lang="en-US" altLang="ko-KR" sz="1200" dirty="0"/>
              <a:t>Kaggle survey </a:t>
            </a:r>
            <a:r>
              <a:rPr lang="ko-KR" altLang="en-US" sz="1200" dirty="0"/>
              <a:t>응답자와 </a:t>
            </a:r>
            <a:r>
              <a:rPr lang="en-US" altLang="ko-KR" sz="1200" dirty="0"/>
              <a:t>East </a:t>
            </a:r>
            <a:r>
              <a:rPr lang="en-US" altLang="ko-KR" sz="1200" dirty="0" err="1"/>
              <a:t>asia</a:t>
            </a:r>
            <a:r>
              <a:rPr lang="en-US" altLang="ko-KR" sz="1200" dirty="0"/>
              <a:t> </a:t>
            </a:r>
            <a:r>
              <a:rPr lang="ko-KR" altLang="en-US" sz="1200" dirty="0"/>
              <a:t>응답자가 같은 추세를 나타내고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전체 대륙의 </a:t>
            </a:r>
            <a:r>
              <a:rPr lang="en-US" altLang="ko-KR" sz="1200" dirty="0"/>
              <a:t>15%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인구수는 </a:t>
            </a:r>
            <a:r>
              <a:rPr lang="en-US" altLang="ko-KR" sz="1200" dirty="0"/>
              <a:t>20.3% (16/78.7 :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/Wo)</a:t>
            </a:r>
            <a:r>
              <a:rPr lang="ko-KR" altLang="en-US" sz="1200" dirty="0"/>
              <a:t>이기</a:t>
            </a:r>
            <a:r>
              <a:rPr lang="en-US" altLang="ko-KR" sz="1200" dirty="0"/>
              <a:t> </a:t>
            </a:r>
            <a:r>
              <a:rPr lang="ko-KR" altLang="en-US" sz="1200" dirty="0"/>
              <a:t>때문에 이와 같은 결과는 조금 부족한 결과라고 볼 수 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정확한 이유는 알 수 없지만</a:t>
            </a:r>
            <a:r>
              <a:rPr lang="en-US" altLang="ko-KR" sz="1200" dirty="0"/>
              <a:t>, </a:t>
            </a:r>
            <a:r>
              <a:rPr lang="ko-KR" altLang="en-US" sz="1200" dirty="0"/>
              <a:t>동아시아와 전체 응답자가 </a:t>
            </a:r>
            <a:r>
              <a:rPr lang="en-US" altLang="ko-KR" sz="1200" dirty="0"/>
              <a:t>2018</a:t>
            </a:r>
            <a:r>
              <a:rPr lang="ko-KR" altLang="en-US" sz="1200" dirty="0"/>
              <a:t>년도에 유의미하게 증가 된 것을 볼 수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우리는 이 증가된 이유가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china</a:t>
            </a:r>
            <a:r>
              <a:rPr lang="ko-KR" altLang="en-US" sz="1200" dirty="0"/>
              <a:t>의 급격한 증가 때문일 것 이라고 생각 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2018</a:t>
            </a:r>
            <a:r>
              <a:rPr lang="ko-KR" altLang="en-US" sz="1200" dirty="0"/>
              <a:t>년도가 이상치라고 감안 한다면</a:t>
            </a:r>
            <a:r>
              <a:rPr lang="en-US" altLang="ko-KR" sz="1200" dirty="0"/>
              <a:t>, 2022</a:t>
            </a:r>
            <a:r>
              <a:rPr lang="ko-KR" altLang="en-US" sz="1200" dirty="0"/>
              <a:t>년 </a:t>
            </a:r>
            <a:r>
              <a:rPr lang="en-US" altLang="ko-KR" sz="1200" dirty="0"/>
              <a:t>Kaggle survey </a:t>
            </a:r>
            <a:r>
              <a:rPr lang="ko-KR" altLang="en-US" sz="1200" dirty="0"/>
              <a:t>응답자 수는 더 증가 할 것이며</a:t>
            </a:r>
            <a:r>
              <a:rPr lang="en-US" altLang="ko-KR" sz="1200" dirty="0"/>
              <a:t>, East</a:t>
            </a:r>
            <a:r>
              <a:rPr lang="ko-KR" altLang="en-US" sz="1200" dirty="0"/>
              <a:t> </a:t>
            </a:r>
            <a:r>
              <a:rPr lang="en-US" altLang="ko-KR" sz="1200" dirty="0"/>
              <a:t>Asia</a:t>
            </a:r>
            <a:r>
              <a:rPr lang="ko-KR" altLang="en-US" sz="1200" dirty="0"/>
              <a:t>의 전체적인 비율 역시 증가 할 것을 예측 할 수 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우리도 </a:t>
            </a:r>
            <a:r>
              <a:rPr lang="en-US" altLang="ko-KR" sz="1200" dirty="0"/>
              <a:t>Kaggle</a:t>
            </a:r>
            <a:r>
              <a:rPr lang="ko-KR" altLang="en-US" sz="1200" dirty="0"/>
              <a:t>대회에 열심히 참여하여 </a:t>
            </a: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Kaggle survey </a:t>
            </a:r>
            <a:r>
              <a:rPr lang="ko-KR" altLang="en-US" sz="1200" dirty="0"/>
              <a:t>응답자가 되는 영광을 얻었으면 좋겠다</a:t>
            </a:r>
            <a:r>
              <a:rPr lang="en-US" altLang="ko-KR" sz="1200" dirty="0"/>
              <a:t>.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5B8112-5E94-4250-88E9-351ABBDD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67" y="1135833"/>
            <a:ext cx="4150806" cy="28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3.1.1 </a:t>
            </a:r>
            <a:r>
              <a:rPr lang="en-US" altLang="ko-KR" sz="1800" dirty="0">
                <a:solidFill>
                  <a:schemeClr val="tx1"/>
                </a:solidFill>
              </a:rPr>
              <a:t>User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4ABFA-B705-486C-A2C8-901106B76285}"/>
              </a:ext>
            </a:extLst>
          </p:cNvPr>
          <p:cNvSpPr txBox="1"/>
          <p:nvPr/>
        </p:nvSpPr>
        <p:spPr>
          <a:xfrm>
            <a:off x="2641032" y="4328174"/>
            <a:ext cx="802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원의 크기는 실제 응답자의 수에 비례하고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안의 </a:t>
            </a:r>
            <a:r>
              <a:rPr lang="en-US" altLang="ko-KR" sz="1200" dirty="0"/>
              <a:t>%</a:t>
            </a:r>
            <a:r>
              <a:rPr lang="ko-KR" altLang="en-US" sz="1200" dirty="0"/>
              <a:t>는 연도별 각각이 차지하는 비율을 나타낸다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실제로 </a:t>
            </a:r>
            <a:r>
              <a:rPr lang="en-US" altLang="ko-KR" sz="1200" dirty="0"/>
              <a:t>2018 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East Asia</a:t>
            </a:r>
            <a:r>
              <a:rPr lang="ko-KR" altLang="en-US" sz="1200" dirty="0"/>
              <a:t>에 해당하는 비율이 증가 했고 이는 </a:t>
            </a:r>
            <a:r>
              <a:rPr lang="en-US" altLang="ko-KR" sz="1200" dirty="0" err="1"/>
              <a:t>china</a:t>
            </a:r>
            <a:r>
              <a:rPr lang="en-US" altLang="ko-KR" sz="1200" dirty="0"/>
              <a:t> </a:t>
            </a:r>
            <a:r>
              <a:rPr lang="ko-KR" altLang="en-US" sz="1200" dirty="0"/>
              <a:t>때문인 것을 알 수 있었다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40DA75-6AD7-4BEF-BAF2-38838B53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4" y="932613"/>
            <a:ext cx="5501205" cy="2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3.1.1 </a:t>
            </a:r>
            <a:r>
              <a:rPr lang="en-US" altLang="ko-KR" sz="1800" dirty="0">
                <a:solidFill>
                  <a:schemeClr val="tx1"/>
                </a:solidFill>
              </a:rPr>
              <a:t>User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9DBAF-CB74-412A-9A3E-12BFAE62A1BC}"/>
              </a:ext>
            </a:extLst>
          </p:cNvPr>
          <p:cNvSpPr txBox="1"/>
          <p:nvPr/>
        </p:nvSpPr>
        <p:spPr>
          <a:xfrm>
            <a:off x="2513829" y="4866654"/>
            <a:ext cx="82527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이유를 알아보니 </a:t>
            </a:r>
            <a:r>
              <a:rPr lang="en-US" altLang="ko-KR" sz="1200" dirty="0"/>
              <a:t>United </a:t>
            </a:r>
            <a:r>
              <a:rPr lang="en-US" altLang="ko-KR" sz="1200" dirty="0" err="1"/>
              <a:t>satates</a:t>
            </a:r>
            <a:r>
              <a:rPr lang="ko-KR" altLang="en-US" sz="1200" dirty="0"/>
              <a:t>가 기록적으로 증가 했기 때문이고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India, </a:t>
            </a:r>
            <a:r>
              <a:rPr lang="en-US" altLang="ko-KR" sz="1200" dirty="0" err="1"/>
              <a:t>china</a:t>
            </a:r>
            <a:r>
              <a:rPr lang="ko-KR" altLang="en-US" sz="1200" dirty="0"/>
              <a:t>역시 이상하게 증가 했기 때문이다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+ </a:t>
            </a:r>
            <a:r>
              <a:rPr lang="ko-KR" altLang="en-US" sz="1200" dirty="0"/>
              <a:t>동아시아의 정치</a:t>
            </a:r>
            <a:r>
              <a:rPr lang="en-US" altLang="ko-KR" sz="1200" dirty="0"/>
              <a:t>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A63D0-FBF7-457C-997F-15728204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41" y="1409039"/>
            <a:ext cx="4223204" cy="29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3.1.1 </a:t>
            </a:r>
            <a:r>
              <a:rPr lang="en-US" altLang="ko-KR" sz="1800" dirty="0">
                <a:solidFill>
                  <a:schemeClr val="tx1"/>
                </a:solidFill>
              </a:rPr>
              <a:t>User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44E93-FBF0-4E6D-A201-83B7E9CF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871565"/>
            <a:ext cx="7353300" cy="41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66AC9-E538-46B3-AB86-093FB184358C}"/>
              </a:ext>
            </a:extLst>
          </p:cNvPr>
          <p:cNvSpPr txBox="1"/>
          <p:nvPr/>
        </p:nvSpPr>
        <p:spPr>
          <a:xfrm>
            <a:off x="2640796" y="5043515"/>
            <a:ext cx="7771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인구</a:t>
            </a:r>
            <a:r>
              <a:rPr lang="en-US" altLang="ko-KR" sz="1200" dirty="0"/>
              <a:t> : </a:t>
            </a:r>
            <a:r>
              <a:rPr lang="ko-KR" altLang="en-US" sz="1200" dirty="0"/>
              <a:t>중국 </a:t>
            </a:r>
            <a:r>
              <a:rPr lang="en-US" altLang="ko-KR" sz="1200" dirty="0"/>
              <a:t>14</a:t>
            </a:r>
            <a:r>
              <a:rPr lang="ko-KR" altLang="en-US" sz="1200" dirty="0"/>
              <a:t>억 </a:t>
            </a:r>
            <a:r>
              <a:rPr lang="en-US" altLang="ko-KR" sz="1200" dirty="0"/>
              <a:t>(85%), </a:t>
            </a:r>
            <a:r>
              <a:rPr lang="ko-KR" altLang="en-US" sz="1200" dirty="0"/>
              <a:t>일본 </a:t>
            </a:r>
            <a:r>
              <a:rPr lang="en-US" altLang="ko-KR" sz="1200" dirty="0"/>
              <a:t>1.3</a:t>
            </a:r>
            <a:r>
              <a:rPr lang="ko-KR" altLang="en-US" sz="1200" dirty="0"/>
              <a:t>억</a:t>
            </a:r>
            <a:r>
              <a:rPr lang="en-US" altLang="ko-KR" sz="1200" dirty="0"/>
              <a:t>, </a:t>
            </a:r>
            <a:r>
              <a:rPr lang="ko-KR" altLang="en-US" sz="1200" dirty="0"/>
              <a:t>한국 </a:t>
            </a:r>
            <a:r>
              <a:rPr lang="en-US" altLang="ko-KR" sz="1200" dirty="0"/>
              <a:t>0.5</a:t>
            </a:r>
            <a:r>
              <a:rPr lang="ko-KR" altLang="en-US" sz="1200" dirty="0"/>
              <a:t>억</a:t>
            </a:r>
            <a:r>
              <a:rPr lang="en-US" altLang="ko-KR" sz="1200" dirty="0"/>
              <a:t>, </a:t>
            </a:r>
            <a:r>
              <a:rPr lang="ko-KR" altLang="en-US" sz="1200" dirty="0"/>
              <a:t>대만 </a:t>
            </a:r>
            <a:r>
              <a:rPr lang="en-US" altLang="ko-KR" sz="1200" dirty="0"/>
              <a:t>0.2</a:t>
            </a:r>
            <a:r>
              <a:rPr lang="ko-KR" altLang="en-US" sz="1200" dirty="0"/>
              <a:t>억</a:t>
            </a:r>
            <a:r>
              <a:rPr lang="en-US" altLang="ko-KR" sz="1200" dirty="0"/>
              <a:t> </a:t>
            </a:r>
            <a:r>
              <a:rPr lang="ko-KR" altLang="en-US" sz="1200" dirty="0"/>
              <a:t>의 인구를 가지고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인구 수에 비해 </a:t>
            </a:r>
            <a:r>
              <a:rPr lang="en-US" altLang="ko-KR" sz="1200" dirty="0" err="1"/>
              <a:t>china</a:t>
            </a:r>
            <a:r>
              <a:rPr lang="ko-KR" altLang="en-US" sz="1200" dirty="0"/>
              <a:t>는 확연하게 적은 수의 </a:t>
            </a:r>
            <a:r>
              <a:rPr lang="en-US" altLang="ko-KR" sz="1200" dirty="0"/>
              <a:t>Kaggle </a:t>
            </a:r>
            <a:r>
              <a:rPr lang="ko-KR" altLang="en-US" sz="1200" dirty="0"/>
              <a:t>유저를 보유 하고 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Japan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2021</a:t>
            </a:r>
            <a:r>
              <a:rPr lang="ko-KR" altLang="en-US" sz="1200" dirty="0"/>
              <a:t>년에는 </a:t>
            </a:r>
            <a:r>
              <a:rPr lang="en-US" altLang="ko-KR" sz="1200" dirty="0" err="1"/>
              <a:t>china</a:t>
            </a:r>
            <a:r>
              <a:rPr lang="ko-KR" altLang="en-US" sz="1200" dirty="0"/>
              <a:t>보다 더 많은 응답자수가 응답하는 것으로 보아 일본에서 </a:t>
            </a:r>
            <a:r>
              <a:rPr lang="en-US" altLang="ko-KR" sz="1200" dirty="0" err="1"/>
              <a:t>Kaggler</a:t>
            </a:r>
            <a:r>
              <a:rPr lang="ko-KR" altLang="en-US" sz="1200" dirty="0"/>
              <a:t>의 숫자가 증가 하는 것을 알 수 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2018</a:t>
            </a:r>
            <a:r>
              <a:rPr lang="ko-KR" altLang="en-US" sz="1200" dirty="0"/>
              <a:t>에 </a:t>
            </a:r>
            <a:r>
              <a:rPr lang="en-US" altLang="ko-KR" sz="1200" dirty="0"/>
              <a:t>Taiwan</a:t>
            </a:r>
            <a:r>
              <a:rPr lang="ko-KR" altLang="en-US" sz="1200" dirty="0"/>
              <a:t>의 값이 사라진 것으로 미루어 짐작하는데 </a:t>
            </a:r>
            <a:endParaRPr lang="en-US" altLang="ko-KR" sz="1200" dirty="0"/>
          </a:p>
          <a:p>
            <a:r>
              <a:rPr lang="en-US" altLang="ko-KR" sz="1200" dirty="0"/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292207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3.1.2 Gender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9DBAF-CB74-412A-9A3E-12BFAE62A1BC}"/>
              </a:ext>
            </a:extLst>
          </p:cNvPr>
          <p:cNvSpPr txBox="1"/>
          <p:nvPr/>
        </p:nvSpPr>
        <p:spPr>
          <a:xfrm>
            <a:off x="2377441" y="4734569"/>
            <a:ext cx="760919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전 세계적으로 여성 </a:t>
            </a:r>
            <a:r>
              <a:rPr lang="en-US" altLang="ko-KR" sz="1200" dirty="0"/>
              <a:t>Kaggle </a:t>
            </a:r>
            <a:r>
              <a:rPr lang="ko-KR" altLang="en-US" sz="1200" dirty="0"/>
              <a:t>사용자의 비율이 증가 하고 </a:t>
            </a:r>
            <a:r>
              <a:rPr lang="ko-KR" altLang="en-US" sz="1200" dirty="0" err="1"/>
              <a:t>있있지만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여전히 </a:t>
            </a:r>
            <a:r>
              <a:rPr lang="en-US" altLang="ko-KR" sz="1200" dirty="0"/>
              <a:t>20%</a:t>
            </a:r>
            <a:r>
              <a:rPr lang="ko-KR" altLang="en-US" sz="1200" dirty="0"/>
              <a:t>를 넘지 못하고 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우리는 여성 구성원이 많은 팀으로써 </a:t>
            </a:r>
            <a:r>
              <a:rPr lang="en-US" altLang="ko-KR" sz="1200" dirty="0"/>
              <a:t>2022</a:t>
            </a:r>
            <a:r>
              <a:rPr lang="ko-KR" altLang="en-US" sz="1200" dirty="0"/>
              <a:t>년도 응답자의 한 사람이 될 수 있으므로 </a:t>
            </a:r>
            <a:r>
              <a:rPr lang="en-US" altLang="ko-KR" sz="1200" dirty="0"/>
              <a:t>%</a:t>
            </a:r>
            <a:r>
              <a:rPr lang="ko-KR" altLang="en-US" sz="1200" dirty="0"/>
              <a:t>에 기여 하고싶다</a:t>
            </a:r>
            <a:r>
              <a:rPr lang="en-US" altLang="ko-KR" sz="12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1CCF30-AA06-447A-9FEE-4644A329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64" y="681818"/>
            <a:ext cx="7609195" cy="39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8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3.1.2 Gender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9DBAF-CB74-412A-9A3E-12BFAE62A1BC}"/>
              </a:ext>
            </a:extLst>
          </p:cNvPr>
          <p:cNvSpPr txBox="1"/>
          <p:nvPr/>
        </p:nvSpPr>
        <p:spPr>
          <a:xfrm>
            <a:off x="2889956" y="4478375"/>
            <a:ext cx="483700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East </a:t>
            </a:r>
            <a:r>
              <a:rPr lang="en-US" altLang="ko-KR" sz="1200" dirty="0" err="1"/>
              <a:t>asia</a:t>
            </a:r>
            <a:r>
              <a:rPr lang="ko-KR" altLang="en-US" sz="1200" dirty="0"/>
              <a:t>의 </a:t>
            </a:r>
            <a:r>
              <a:rPr lang="en-US" altLang="ko-KR" sz="1200" dirty="0"/>
              <a:t>gender</a:t>
            </a:r>
            <a:r>
              <a:rPr lang="ko-KR" altLang="en-US" sz="1200" dirty="0"/>
              <a:t>역시 증가 하는 추세이나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여성 응답자의 수가 거의 증가 하지 않는 것을 볼 수 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(World </a:t>
            </a:r>
            <a:r>
              <a:rPr lang="ko-KR" altLang="en-US" sz="1200" dirty="0"/>
              <a:t>랑 비교 하고 싶은데 숫자가 </a:t>
            </a:r>
            <a:r>
              <a:rPr lang="ko-KR" altLang="en-US" sz="1200" dirty="0" err="1"/>
              <a:t>안써있다</a:t>
            </a:r>
            <a:r>
              <a:rPr lang="en-US" altLang="ko-KR" sz="1200" dirty="0"/>
              <a:t>. 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773226-EE8C-4AD5-A8EF-40D10573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51" y="987743"/>
            <a:ext cx="4494758" cy="32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3.1.3 Job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9DBAF-CB74-412A-9A3E-12BFAE62A1BC}"/>
              </a:ext>
            </a:extLst>
          </p:cNvPr>
          <p:cNvSpPr txBox="1"/>
          <p:nvPr/>
        </p:nvSpPr>
        <p:spPr>
          <a:xfrm>
            <a:off x="2395719" y="4986546"/>
            <a:ext cx="825275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우리는 </a:t>
            </a:r>
            <a:r>
              <a:rPr lang="en-US" altLang="ko-KR" sz="1200" dirty="0"/>
              <a:t>3</a:t>
            </a:r>
            <a:r>
              <a:rPr lang="ko-KR" altLang="en-US" sz="1200" dirty="0"/>
              <a:t>그룹으로 직업을 나누었다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전 세계적으로 보면</a:t>
            </a:r>
            <a:r>
              <a:rPr lang="en-US" altLang="ko-KR" sz="1200" dirty="0"/>
              <a:t>, data scientist </a:t>
            </a:r>
            <a:r>
              <a:rPr lang="ko-KR" altLang="en-US" sz="1200" dirty="0"/>
              <a:t>의 비율이 가장 많은 것을 알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Not </a:t>
            </a:r>
            <a:r>
              <a:rPr lang="en-US" altLang="ko-KR" sz="1200" dirty="0" err="1"/>
              <a:t>Employeed</a:t>
            </a:r>
            <a:r>
              <a:rPr lang="ko-KR" altLang="en-US" sz="1200" dirty="0"/>
              <a:t>의 수가 많은 것을 볼 수 있는데 </a:t>
            </a:r>
            <a:r>
              <a:rPr lang="en-US" altLang="ko-KR" sz="1200" dirty="0"/>
              <a:t>student</a:t>
            </a:r>
            <a:r>
              <a:rPr lang="ko-KR" altLang="en-US" sz="1200" dirty="0"/>
              <a:t>가 포함 되었기 때문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학구열이 높은 </a:t>
            </a:r>
            <a:r>
              <a:rPr lang="en-US" altLang="ko-KR" sz="1200" dirty="0"/>
              <a:t>East Asia </a:t>
            </a:r>
            <a:r>
              <a:rPr lang="ko-KR" altLang="en-US" sz="1200" dirty="0"/>
              <a:t>답게 </a:t>
            </a:r>
            <a:r>
              <a:rPr lang="en-US" altLang="ko-KR" sz="1200" dirty="0"/>
              <a:t>student</a:t>
            </a:r>
            <a:r>
              <a:rPr lang="ko-KR" altLang="en-US" sz="1200" dirty="0"/>
              <a:t>가 많다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Data</a:t>
            </a:r>
            <a:r>
              <a:rPr lang="ko-KR" altLang="en-US" sz="1200" dirty="0"/>
              <a:t>가 </a:t>
            </a:r>
            <a:r>
              <a:rPr lang="en-US" altLang="ko-KR" sz="1200" dirty="0"/>
              <a:t>21’ </a:t>
            </a:r>
            <a:r>
              <a:rPr lang="ko-KR" altLang="en-US" sz="1200" dirty="0"/>
              <a:t>꺼 밖에 없으니 뒤로 빼는 것이 좋지 않을까 싶다</a:t>
            </a:r>
            <a:r>
              <a:rPr lang="en-US" altLang="ko-KR" sz="1200" dirty="0"/>
              <a:t>. (</a:t>
            </a:r>
            <a:r>
              <a:rPr lang="ko-KR" altLang="en-US" sz="1200" dirty="0"/>
              <a:t>이 </a:t>
            </a:r>
            <a:r>
              <a:rPr lang="en-US" altLang="ko-KR" sz="1200" dirty="0"/>
              <a:t>data</a:t>
            </a:r>
            <a:r>
              <a:rPr lang="ko-KR" altLang="en-US" sz="1200" dirty="0"/>
              <a:t>는 무엇일까 </a:t>
            </a:r>
            <a:r>
              <a:rPr lang="en-US" altLang="ko-KR" sz="12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10DFEE-820B-40D9-9C06-71200ADB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21" y="824484"/>
            <a:ext cx="5475351" cy="38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3.1.3 Job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476E7-EFC9-4F7A-90CF-F0E1394C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25" y="1711517"/>
            <a:ext cx="4231196" cy="27047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1166AB-1836-4237-8FF6-777BCEE6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2013995"/>
            <a:ext cx="4102395" cy="2525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94075-58EB-4667-9A64-F3C6B062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370" y="1027622"/>
            <a:ext cx="2647950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B6F712-6860-4439-A4E5-86BC232115F2}"/>
              </a:ext>
            </a:extLst>
          </p:cNvPr>
          <p:cNvSpPr txBox="1"/>
          <p:nvPr/>
        </p:nvSpPr>
        <p:spPr>
          <a:xfrm>
            <a:off x="2395719" y="4996071"/>
            <a:ext cx="82527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2018</a:t>
            </a:r>
            <a:r>
              <a:rPr lang="ko-KR" altLang="en-US" sz="1200" dirty="0"/>
              <a:t>년 </a:t>
            </a:r>
            <a:r>
              <a:rPr lang="en-US" altLang="ko-KR" sz="1200" dirty="0"/>
              <a:t>data </a:t>
            </a:r>
            <a:r>
              <a:rPr lang="ko-KR" altLang="en-US" sz="1200" dirty="0"/>
              <a:t>수정 해야 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2837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3.1.4 Age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211DC3-8CC5-49BF-B14F-6972F04E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77" y="871347"/>
            <a:ext cx="5159312" cy="36107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906170-0002-4EB0-9544-3EECF1A6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09" y="937831"/>
            <a:ext cx="5058541" cy="34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3.1.4 Age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4E3986-8E9E-475D-BDEC-ACBD616F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01" y="1049083"/>
            <a:ext cx="4781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CED314-1E4B-41B3-9364-CEE2E361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36" y="730311"/>
            <a:ext cx="9965783" cy="27093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40DE4E-17E6-4DF9-B052-B1D36EDD1F1F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1. Introduction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7089F-AAEE-440C-BD62-310AADE21437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779ED-824E-4C72-A738-FCE06D27BEA4}"/>
              </a:ext>
            </a:extLst>
          </p:cNvPr>
          <p:cNvSpPr/>
          <p:nvPr/>
        </p:nvSpPr>
        <p:spPr>
          <a:xfrm>
            <a:off x="-1" y="701117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 UI Semilight" panose="020B0400000000000000" pitchFamily="34" charset="-128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16463BF-1FC2-4BE8-A6AF-A8A7ED6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Yu Gothic UI Semilight" panose="020B0400000000000000" pitchFamily="34" charset="-128"/>
              </a:rPr>
              <a:t>2</a:t>
            </a:fld>
            <a:endParaRPr lang="ko-KR" altLang="en-US" dirty="0">
              <a:latin typeface="Yu Gothic UI Semilight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5E2A5-BE2E-4828-B8EB-513DFE44143B}"/>
              </a:ext>
            </a:extLst>
          </p:cNvPr>
          <p:cNvSpPr txBox="1"/>
          <p:nvPr/>
        </p:nvSpPr>
        <p:spPr>
          <a:xfrm>
            <a:off x="2592729" y="3745523"/>
            <a:ext cx="4120587" cy="2579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Ka</a:t>
            </a: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ggle </a:t>
            </a:r>
            <a:r>
              <a:rPr lang="ko-KR" altLang="en-US" sz="1400" dirty="0">
                <a:latin typeface="Yu Gothic UI Semilight" panose="020B0400000000000000" pitchFamily="34" charset="-128"/>
              </a:rPr>
              <a:t>정의</a:t>
            </a:r>
            <a:endParaRPr lang="en-US" altLang="ko-KR" sz="1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Yu Gothic UI Semilight" panose="020B0400000000000000" pitchFamily="34" charset="-128"/>
              </a:rPr>
              <a:t>대회 개요 </a:t>
            </a:r>
            <a:endParaRPr lang="en-US" altLang="ko-KR" sz="1400" dirty="0">
              <a:latin typeface="Yu Gothic UI Semilight" panose="020B0400000000000000" pitchFamily="34" charset="-128"/>
            </a:endParaRP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우리가 하고자 하는 것 개요</a:t>
            </a: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(</a:t>
            </a:r>
            <a:r>
              <a:rPr lang="ko-KR" altLang="en-US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목적</a:t>
            </a: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</a:t>
            </a:r>
            <a:r>
              <a:rPr lang="ko-KR" altLang="en-US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방향성</a:t>
            </a: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 scientist </a:t>
            </a:r>
            <a:r>
              <a:rPr lang="ko-KR" altLang="en-US" sz="1400" dirty="0">
                <a:latin typeface="Yu Gothic UI Semilight" panose="020B0400000000000000" pitchFamily="34" charset="-128"/>
              </a:rPr>
              <a:t>정의</a:t>
            </a:r>
            <a:endParaRPr lang="en-US" altLang="ko-KR" sz="1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Summary</a:t>
            </a:r>
            <a:endParaRPr lang="en-US" altLang="ko-K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59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3.1.4 Age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6FCA1D-99C1-48A8-BF98-9560DEC35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"/>
          <a:stretch/>
        </p:blipFill>
        <p:spPr>
          <a:xfrm>
            <a:off x="2511552" y="1066800"/>
            <a:ext cx="5572125" cy="44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3.1.5 Degree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210525-AB25-4AFE-9934-F9BE2D6C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02" y="984694"/>
            <a:ext cx="6362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3.1.5 Degree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8A9B9-7113-404B-B052-490A0EB9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59" y="2419541"/>
            <a:ext cx="2562797" cy="238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3C252D-7A68-4644-95D7-535CD36B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63" y="918313"/>
            <a:ext cx="1800000" cy="18201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0B8395-1B04-4139-9482-4B2BD9CDD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617" y="3235902"/>
            <a:ext cx="1800000" cy="17672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D7CEF7-A0F3-4492-8C93-D8E50A06D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91" y="4567461"/>
            <a:ext cx="1800000" cy="1922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4F6D3B-F42E-4043-A441-D5BFC33A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779" y="830325"/>
            <a:ext cx="1800000" cy="17191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C2A03E-8173-4A52-A60D-F84F1EE1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239" y="2840504"/>
            <a:ext cx="1800000" cy="18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3.1.5 Degree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1D40B-4434-451C-A092-793B7A20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1000125"/>
            <a:ext cx="5257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5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3.1.6 Experience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5FEE1-8992-4477-B06F-72B38A0D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23" y="924115"/>
            <a:ext cx="3486610" cy="25048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E9C26F-28E9-4AE3-9D85-7ACDC36C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23" y="3429000"/>
            <a:ext cx="3914872" cy="26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3.1.7 Salary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4B2EEE-0052-41AE-8C8D-8E398272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822325"/>
            <a:ext cx="6000750" cy="41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F6A46-4CC9-4A80-800C-27C1CFA81D20}"/>
              </a:ext>
            </a:extLst>
          </p:cNvPr>
          <p:cNvSpPr txBox="1"/>
          <p:nvPr/>
        </p:nvSpPr>
        <p:spPr>
          <a:xfrm>
            <a:off x="7815802" y="168740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2021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년 동아시아 국가의 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1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인당 명목 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GDP 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순위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(IMF </a:t>
            </a:r>
            <a:r>
              <a:rPr lang="ko-KR" altLang="en-US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기준</a:t>
            </a:r>
            <a:r>
              <a:rPr lang="en-US" altLang="ko-KR" b="0" i="0" u="none" strike="noStrike" dirty="0">
                <a:solidFill>
                  <a:srgbClr val="009900"/>
                </a:solidFill>
                <a:effectLst/>
                <a:latin typeface="Open Sans" panose="020B0604020202020204" pitchFamily="34" charset="0"/>
                <a:hlinkClick r:id="rId3" tooltip="https://www.imf.org/en/Publications/WEO/weo-database/2020/October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PC,&amp;sy=2020&amp;ey=2020&amp;ssm=0&amp;scsm=1&amp;scc=0&amp;ssd=1&amp;ssc=0&amp;sic=0&amp;sort=country&amp;ds=.&amp;br=1"/>
              </a:rPr>
              <a:t>)</a:t>
            </a:r>
            <a:endParaRPr lang="en-US" altLang="ko-KR" b="0" i="0" u="none" strike="noStrike" dirty="0">
              <a:solidFill>
                <a:srgbClr val="009900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3B8EB5-AAED-47FC-A943-01512BBD4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45" y="2183799"/>
            <a:ext cx="2661971" cy="16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3.1.7 Salary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1FBD7E-7227-4045-893E-E8E3118F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36" y="1064944"/>
            <a:ext cx="4457700" cy="4531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54015-C2D9-4126-A0C9-585AD667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81" y="1261607"/>
            <a:ext cx="4318397" cy="43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1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3.1.8 Language transformation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E792F1-35B6-4945-BEB9-EE21E2B9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35" y="919163"/>
            <a:ext cx="4082756" cy="3436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33CD5-1CFE-4BEA-90D8-2142F84F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96" y="957262"/>
            <a:ext cx="4283182" cy="34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 position of data scientist in East Asia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15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3.2.1 position of data scientist in East Asia : </a:t>
            </a:r>
            <a:r>
              <a:rPr lang="en-US" altLang="ko-KR" sz="1800" dirty="0">
                <a:solidFill>
                  <a:schemeClr val="tx1"/>
                </a:solidFill>
              </a:rPr>
              <a:t>Salary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6F153-2797-47BA-9D99-E1AC2540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2" y="952500"/>
            <a:ext cx="57816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5143DE-2493-4A71-A669-4533471D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96" y="1004527"/>
            <a:ext cx="4038739" cy="46612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 Contents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79250-2677-4B74-9FB9-D74CEEA96EDA}"/>
              </a:ext>
            </a:extLst>
          </p:cNvPr>
          <p:cNvSpPr txBox="1"/>
          <p:nvPr/>
        </p:nvSpPr>
        <p:spPr>
          <a:xfrm>
            <a:off x="6750697" y="905232"/>
            <a:ext cx="529854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## 0. </a:t>
            </a:r>
            <a:r>
              <a:rPr lang="ko-KR" altLang="en-US" sz="1400" dirty="0" err="1"/>
              <a:t>Contents</a:t>
            </a:r>
            <a:endParaRPr lang="ko-KR" altLang="en-US" sz="1400" dirty="0"/>
          </a:p>
          <a:p>
            <a:r>
              <a:rPr lang="ko-KR" altLang="en-US" sz="1400" dirty="0"/>
              <a:t>1. </a:t>
            </a:r>
            <a:r>
              <a:rPr lang="ko-KR" altLang="en-US" sz="1400" dirty="0" err="1"/>
              <a:t>Introduction</a:t>
            </a:r>
            <a:endParaRPr lang="ko-KR" altLang="en-US" sz="1400" dirty="0"/>
          </a:p>
          <a:p>
            <a:r>
              <a:rPr lang="ko-KR" altLang="en-US" sz="1400" dirty="0"/>
              <a:t>    1.1 </a:t>
            </a:r>
            <a:r>
              <a:rPr lang="ko-KR" altLang="en-US" sz="1400" dirty="0" err="1"/>
              <a:t>Introduction</a:t>
            </a:r>
            <a:endParaRPr lang="ko-KR" altLang="en-US" sz="1400" dirty="0"/>
          </a:p>
          <a:p>
            <a:r>
              <a:rPr lang="ko-KR" altLang="en-US" sz="1400" dirty="0"/>
              <a:t>    1.2 </a:t>
            </a:r>
            <a:r>
              <a:rPr lang="ko-KR" altLang="en-US" sz="1400" dirty="0" err="1"/>
              <a:t>Summary</a:t>
            </a:r>
            <a:endParaRPr lang="ko-KR" altLang="en-US" sz="1400" dirty="0"/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pre-treatments</a:t>
            </a:r>
            <a:endParaRPr lang="ko-KR" altLang="en-US" sz="1400" dirty="0"/>
          </a:p>
          <a:p>
            <a:r>
              <a:rPr lang="ko-KR" altLang="en-US" sz="1400" dirty="0"/>
              <a:t>3. </a:t>
            </a:r>
            <a:r>
              <a:rPr lang="ko-KR" altLang="en-US" sz="1400" dirty="0" err="1"/>
              <a:t>plots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description</a:t>
            </a:r>
            <a:endParaRPr lang="ko-KR" altLang="en-US" sz="1400" dirty="0"/>
          </a:p>
          <a:p>
            <a:r>
              <a:rPr lang="ko-KR" altLang="en-US" sz="1400" dirty="0"/>
              <a:t>    3.1 </a:t>
            </a:r>
            <a:r>
              <a:rPr lang="ko-KR" altLang="en-US" sz="1400" dirty="0" err="1"/>
              <a:t>Kegle's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r>
              <a:rPr lang="ko-KR" altLang="en-US" sz="1400" dirty="0"/>
              <a:t>. (World/</a:t>
            </a:r>
            <a:r>
              <a:rPr lang="ko-KR" altLang="en-US" sz="1400" dirty="0" err="1"/>
              <a:t>East_Asia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3.1.1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3.1.2 </a:t>
            </a:r>
            <a:r>
              <a:rPr lang="ko-KR" altLang="en-US" sz="1400" dirty="0" err="1"/>
              <a:t>Gender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3.1.3 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3.1.4 </a:t>
            </a:r>
            <a:r>
              <a:rPr lang="ko-KR" altLang="en-US" sz="1400" dirty="0" err="1"/>
              <a:t>Job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3.1.5 </a:t>
            </a:r>
            <a:r>
              <a:rPr lang="ko-KR" altLang="en-US" sz="1400" dirty="0" err="1"/>
              <a:t>Dgree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3.1.6 </a:t>
            </a:r>
            <a:r>
              <a:rPr lang="ko-KR" altLang="en-US" sz="1400" dirty="0" err="1"/>
              <a:t>Experience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3.1.7 </a:t>
            </a:r>
            <a:r>
              <a:rPr lang="ko-KR" altLang="en-US" sz="1400" dirty="0" err="1"/>
              <a:t>Salary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    3.1.8 </a:t>
            </a:r>
            <a:r>
              <a:rPr lang="ko-KR" altLang="en-US" sz="1400" dirty="0" err="1"/>
              <a:t>Language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transformation</a:t>
            </a:r>
            <a:endParaRPr lang="ko-KR" altLang="en-US" sz="1400" dirty="0"/>
          </a:p>
          <a:p>
            <a:r>
              <a:rPr lang="ko-KR" altLang="en-US" sz="1400" dirty="0"/>
              <a:t>    3.2 </a:t>
            </a:r>
            <a:r>
              <a:rPr lang="ko-KR" altLang="en-US" sz="1400" dirty="0" err="1"/>
              <a:t>position</a:t>
            </a:r>
            <a:r>
              <a:rPr lang="ko-KR" altLang="en-US" sz="1400" dirty="0"/>
              <a:t> of 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scientist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East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Asia</a:t>
            </a:r>
            <a:endParaRPr lang="ko-KR" altLang="en-US" sz="1400" dirty="0"/>
          </a:p>
          <a:p>
            <a:r>
              <a:rPr lang="ko-KR" altLang="en-US" sz="1400" dirty="0"/>
              <a:t>        3.2.1 </a:t>
            </a:r>
            <a:r>
              <a:rPr lang="ko-KR" altLang="en-US" sz="1400" dirty="0" err="1"/>
              <a:t>Salary</a:t>
            </a:r>
            <a:endParaRPr lang="ko-KR" altLang="en-US" sz="1400" dirty="0"/>
          </a:p>
          <a:p>
            <a:r>
              <a:rPr lang="ko-KR" altLang="en-US" sz="1400" dirty="0"/>
              <a:t>        3.2.2 </a:t>
            </a:r>
            <a:r>
              <a:rPr lang="ko-KR" altLang="en-US" sz="1400" dirty="0" err="1"/>
              <a:t>Salary-Experience</a:t>
            </a:r>
            <a:endParaRPr lang="ko-KR" altLang="en-US" sz="1400" dirty="0"/>
          </a:p>
          <a:p>
            <a:r>
              <a:rPr lang="ko-KR" altLang="en-US" sz="1400" dirty="0"/>
              <a:t>        3.2.3 </a:t>
            </a:r>
            <a:r>
              <a:rPr lang="ko-KR" altLang="en-US" sz="1400" dirty="0" err="1"/>
              <a:t>Dgree</a:t>
            </a:r>
            <a:endParaRPr lang="ko-KR" altLang="en-US" sz="1400" dirty="0"/>
          </a:p>
          <a:p>
            <a:r>
              <a:rPr lang="ko-KR" altLang="en-US" sz="1400" dirty="0"/>
              <a:t>        3.2.4 </a:t>
            </a:r>
            <a:r>
              <a:rPr lang="ko-KR" altLang="en-US" sz="1400" dirty="0" err="1"/>
              <a:t>Salary-Dgree</a:t>
            </a:r>
            <a:endParaRPr lang="ko-KR" altLang="en-US" sz="1400" dirty="0"/>
          </a:p>
          <a:p>
            <a:r>
              <a:rPr lang="ko-KR" altLang="en-US" sz="1400" dirty="0"/>
              <a:t>        3.2.5 </a:t>
            </a:r>
            <a:r>
              <a:rPr lang="ko-KR" altLang="en-US" sz="1400" dirty="0" err="1"/>
              <a:t>Language</a:t>
            </a:r>
            <a:endParaRPr lang="ko-KR" altLang="en-US" sz="1400" dirty="0"/>
          </a:p>
          <a:p>
            <a:r>
              <a:rPr lang="ko-KR" altLang="en-US" sz="1400" dirty="0"/>
              <a:t>4. </a:t>
            </a:r>
            <a:r>
              <a:rPr lang="ko-KR" altLang="en-US" sz="1400" dirty="0" err="1"/>
              <a:t>discussion</a:t>
            </a:r>
            <a:endParaRPr lang="ko-KR" altLang="en-US" sz="1400" dirty="0"/>
          </a:p>
          <a:p>
            <a:r>
              <a:rPr lang="ko-KR" altLang="en-US" sz="1400" dirty="0"/>
              <a:t>5. </a:t>
            </a:r>
            <a:r>
              <a:rPr lang="ko-KR" altLang="en-US" sz="1400" dirty="0" err="1"/>
              <a:t>close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18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sz="1800" dirty="0">
                <a:solidFill>
                  <a:schemeClr val="tx1"/>
                </a:solidFill>
              </a:rPr>
              <a:t>3.2.2 </a:t>
            </a:r>
            <a:r>
              <a:rPr lang="en-US" altLang="ko-KR" dirty="0">
                <a:solidFill>
                  <a:schemeClr val="tx1"/>
                </a:solidFill>
              </a:rPr>
              <a:t> position of data scientist in East Asia : </a:t>
            </a:r>
            <a:r>
              <a:rPr lang="en-US" altLang="ko-KR" sz="1800" dirty="0">
                <a:solidFill>
                  <a:schemeClr val="tx1"/>
                </a:solidFill>
              </a:rPr>
              <a:t>Salary-Experience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B523C-EDB4-46C4-AF33-238629FA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047750"/>
            <a:ext cx="5372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72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3.2.3 position of data scientist in East Asia :</a:t>
            </a:r>
            <a:r>
              <a:rPr lang="en-US" altLang="ko-KR" sz="1800" dirty="0">
                <a:solidFill>
                  <a:schemeClr val="tx1"/>
                </a:solidFill>
              </a:rPr>
              <a:t> Degree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5E213-DB34-4B3F-A226-F00205AC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23950"/>
            <a:ext cx="5029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8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3.2.4 position of data scientist in East Asia : Salary-Degree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D8E371-583B-4B0B-A811-18B8502B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169010"/>
            <a:ext cx="5038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3.2.5 position of data scientist in East Asia :</a:t>
            </a:r>
            <a:r>
              <a:rPr lang="en-US" altLang="ko-KR" sz="1800" dirty="0">
                <a:solidFill>
                  <a:schemeClr val="tx1"/>
                </a:solidFill>
              </a:rPr>
              <a:t> Language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262B0-5388-4390-81F5-1D5F55F0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471612"/>
            <a:ext cx="5695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1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3.2.3 position of data scientist in East Asia :</a:t>
            </a:r>
            <a:r>
              <a:rPr lang="en-US" altLang="ko-KR" sz="1800" dirty="0">
                <a:solidFill>
                  <a:schemeClr val="tx1"/>
                </a:solidFill>
              </a:rPr>
              <a:t> 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3.2.1 Salary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C091AA-8A25-41D4-91C6-55CA9B27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190625"/>
            <a:ext cx="7343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1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4. discussion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Timerline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prizes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1409039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EE699-31BD-494B-B8C4-C0D3AC3E872F}"/>
              </a:ext>
            </a:extLst>
          </p:cNvPr>
          <p:cNvSpPr txBox="1"/>
          <p:nvPr/>
        </p:nvSpPr>
        <p:spPr>
          <a:xfrm>
            <a:off x="2452914" y="834354"/>
            <a:ext cx="728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인간개발지수</a:t>
            </a:r>
            <a:r>
              <a:rPr lang="en-US" altLang="ko-KR" dirty="0"/>
              <a:t>(HDI) </a:t>
            </a:r>
            <a:r>
              <a:rPr lang="ko-KR" altLang="en-US" dirty="0"/>
              <a:t>로 비교를 해 보려고 했는데 중국과 대만이 포함되지 않아 </a:t>
            </a:r>
            <a:r>
              <a:rPr lang="en-US" altLang="ko-KR" dirty="0"/>
              <a:t>pass</a:t>
            </a:r>
          </a:p>
          <a:p>
            <a:endParaRPr lang="en-US" altLang="ko-KR" dirty="0"/>
          </a:p>
          <a:p>
            <a:r>
              <a:rPr lang="ko-KR" altLang="en-US" dirty="0"/>
              <a:t>홍콩이 하나의 나라라고 생각하지 않아 중국에 편입 되었다고 생각 했는데 함께 분석 해 봤으면 좋았을 텐데 아쉽다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78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979D3-1CA7-4BFA-AB4C-07C8E0AB1D68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</a:rPr>
              <a:t>3.1 </a:t>
            </a:r>
            <a:r>
              <a:rPr lang="en-US" altLang="ko-KR" sz="1800" dirty="0">
                <a:solidFill>
                  <a:schemeClr val="tx1"/>
                </a:solidFill>
              </a:rPr>
              <a:t>User </a:t>
            </a:r>
            <a:r>
              <a:rPr lang="en-US" altLang="ko-KR" sz="1800" dirty="0" err="1">
                <a:solidFill>
                  <a:schemeClr val="tx1"/>
                </a:solidFill>
              </a:rPr>
              <a:t>Tansformation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AF5F1-88B8-47A3-93CE-BE6415A2A842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plots and description</a:t>
            </a:r>
          </a:p>
          <a:p>
            <a:pPr marL="45085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user transformation</a:t>
            </a:r>
          </a:p>
          <a:p>
            <a:pPr marL="17621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Ref.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9D019-0C5C-4DF0-B0BF-ED75EA028A25}"/>
              </a:ext>
            </a:extLst>
          </p:cNvPr>
          <p:cNvSpPr/>
          <p:nvPr/>
        </p:nvSpPr>
        <p:spPr>
          <a:xfrm>
            <a:off x="0" y="2230842"/>
            <a:ext cx="2013995" cy="6049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728E3-09CD-4B05-B961-6B3DC1C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531A-E8B7-45F5-88CF-684C38D74EE5}"/>
              </a:ext>
            </a:extLst>
          </p:cNvPr>
          <p:cNvSpPr txBox="1"/>
          <p:nvPr/>
        </p:nvSpPr>
        <p:spPr>
          <a:xfrm>
            <a:off x="3333509" y="791417"/>
            <a:ext cx="8252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hlinkClick r:id="rId2"/>
              </a:rPr>
              <a:t>https://ko.wikipedia.org/wiki/%EB%8F%99%EC%95%84%EC%8B%9C%EC%95%84</a:t>
            </a:r>
            <a:endParaRPr lang="en-US" altLang="ko-KR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4753D-CD88-4691-BB54-8A18F44BEF55}"/>
              </a:ext>
            </a:extLst>
          </p:cNvPr>
          <p:cNvSpPr txBox="1"/>
          <p:nvPr/>
        </p:nvSpPr>
        <p:spPr>
          <a:xfrm>
            <a:off x="3333509" y="1006861"/>
            <a:ext cx="6099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https://ko.wikipedia.org/wiki/%EC%95%84%EC%8B%9C%EC%95%84%EC%9D%98_%EC%9D%B8%EA%B5%AC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4288B-C193-421E-9DB8-B9D330C45714}"/>
              </a:ext>
            </a:extLst>
          </p:cNvPr>
          <p:cNvSpPr txBox="1"/>
          <p:nvPr/>
        </p:nvSpPr>
        <p:spPr>
          <a:xfrm>
            <a:off x="2407535" y="1006861"/>
            <a:ext cx="925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동아시아 인구</a:t>
            </a:r>
            <a:endParaRPr lang="en-US" altLang="ko-KR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54109-FD56-4E1D-B802-AF57558BD3EE}"/>
              </a:ext>
            </a:extLst>
          </p:cNvPr>
          <p:cNvSpPr txBox="1"/>
          <p:nvPr/>
        </p:nvSpPr>
        <p:spPr>
          <a:xfrm>
            <a:off x="2407535" y="752081"/>
            <a:ext cx="925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동아시아 지역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87619-1527-4574-A6B7-AAEE4CF5DA45}"/>
              </a:ext>
            </a:extLst>
          </p:cNvPr>
          <p:cNvSpPr txBox="1"/>
          <p:nvPr/>
        </p:nvSpPr>
        <p:spPr>
          <a:xfrm>
            <a:off x="3330111" y="1268472"/>
            <a:ext cx="71056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4"/>
              </a:rPr>
              <a:t>https://ko.wikipedia.org/wiki/%EC%9D%B8%EA%B0%84_%EA%B0%9C%EB%B0%9C_%EC%A7%80%EC%88%98#2020%EB%85%84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F733C-0686-47C7-A011-E6C78487A7F0}"/>
              </a:ext>
            </a:extLst>
          </p:cNvPr>
          <p:cNvSpPr txBox="1"/>
          <p:nvPr/>
        </p:nvSpPr>
        <p:spPr>
          <a:xfrm>
            <a:off x="2407535" y="1330027"/>
            <a:ext cx="92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동아시아 인간개발지수</a:t>
            </a:r>
            <a:endParaRPr lang="en-US" altLang="ko-KR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7C974-B08E-49D1-A671-F1CFE48BA009}"/>
              </a:ext>
            </a:extLst>
          </p:cNvPr>
          <p:cNvSpPr txBox="1"/>
          <p:nvPr/>
        </p:nvSpPr>
        <p:spPr>
          <a:xfrm>
            <a:off x="3330111" y="1121414"/>
            <a:ext cx="61020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5"/>
              </a:rPr>
              <a:t>https://ko.wikipedia.org/wiki/%EC%84%B8%EA%B3%84_%EC%9D%B8%EA%B5%AC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68DE-AAF0-4F02-9068-C563780AE6DD}"/>
              </a:ext>
            </a:extLst>
          </p:cNvPr>
          <p:cNvSpPr txBox="1"/>
          <p:nvPr/>
        </p:nvSpPr>
        <p:spPr>
          <a:xfrm>
            <a:off x="2407535" y="1114583"/>
            <a:ext cx="925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세계 인구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5265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313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Kaggle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survey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2017~2021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진행되어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언어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Library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구간을 어떻게 왜 나누었는지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East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asia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2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632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Kaggle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survey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2017~2021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진행되어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언어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Library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Seaborn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Metplotlib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Plotly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Plotly.graph_objects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Plotly.figure_factory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Plotly.subplots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Plotly.offline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7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18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Kaggle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survey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2017~2021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진행되어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그중에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쓴것은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Loading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사용 하였다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59A32-3BB1-4D37-A7CA-38FCC0DE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16" y="601883"/>
            <a:ext cx="2809875" cy="6048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969769-6215-476B-A081-1B07F3E5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35" y="2378937"/>
            <a:ext cx="6757381" cy="8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구간을 어떻게 왜 나누었는지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East Asia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1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18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구간을 어떻게 왜 나누었는지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East Asia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DB7F3B-2371-4684-9035-C70F9CAA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12" y="1253081"/>
            <a:ext cx="5029041" cy="436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F6F7C-8A99-4FE5-9E2C-62A89420DC63}"/>
              </a:ext>
            </a:extLst>
          </p:cNvPr>
          <p:cNvSpPr txBox="1"/>
          <p:nvPr/>
        </p:nvSpPr>
        <p:spPr>
          <a:xfrm>
            <a:off x="2343635" y="3365659"/>
            <a:ext cx="5220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동아시아에는 몽골</a:t>
            </a:r>
            <a:r>
              <a:rPr lang="en-US" altLang="ko-KR" dirty="0"/>
              <a:t>, </a:t>
            </a:r>
            <a:r>
              <a:rPr lang="ko-KR" altLang="en-US" dirty="0"/>
              <a:t>러시아 극동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북한</a:t>
            </a:r>
            <a:r>
              <a:rPr lang="en-US" altLang="ko-KR" dirty="0"/>
              <a:t>, </a:t>
            </a:r>
            <a:r>
              <a:rPr lang="ko-KR" altLang="en-US" dirty="0"/>
              <a:t>남한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베트남</a:t>
            </a:r>
            <a:r>
              <a:rPr lang="en-US" altLang="ko-KR" dirty="0"/>
              <a:t>, </a:t>
            </a:r>
            <a:r>
              <a:rPr lang="ko-KR" altLang="en-US" dirty="0"/>
              <a:t>대만 등의 나라가 있지만</a:t>
            </a:r>
            <a:r>
              <a:rPr lang="en-US" altLang="ko-KR" dirty="0"/>
              <a:t>, </a:t>
            </a:r>
            <a:r>
              <a:rPr lang="ko-KR" altLang="en-US" dirty="0"/>
              <a:t>구체적인 나라</a:t>
            </a:r>
            <a:r>
              <a:rPr lang="en-US" altLang="ko-KR" dirty="0"/>
              <a:t>, </a:t>
            </a:r>
            <a:r>
              <a:rPr lang="en-US" altLang="ko-KR" dirty="0" err="1"/>
              <a:t>Kgg</a:t>
            </a:r>
            <a:r>
              <a:rPr lang="ko-KR" altLang="en-US" dirty="0"/>
              <a:t>에 들어가 있는 나라는 </a:t>
            </a:r>
            <a:endParaRPr lang="en-US" altLang="ko-KR" dirty="0"/>
          </a:p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남한</a:t>
            </a:r>
            <a:r>
              <a:rPr lang="en-US" altLang="ko-KR" dirty="0"/>
              <a:t>, </a:t>
            </a:r>
            <a:r>
              <a:rPr lang="ko-KR" altLang="en-US" dirty="0"/>
              <a:t>대만의 총 </a:t>
            </a:r>
            <a:r>
              <a:rPr lang="en-US" altLang="ko-KR" dirty="0"/>
              <a:t>4</a:t>
            </a:r>
            <a:r>
              <a:rPr lang="ko-KR" altLang="en-US" dirty="0"/>
              <a:t>개국이었다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년도에 대만은 포함되지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0283E-BBEE-465D-AA8D-8DD535D8D26C}"/>
              </a:ext>
            </a:extLst>
          </p:cNvPr>
          <p:cNvSpPr txBox="1"/>
          <p:nvPr/>
        </p:nvSpPr>
        <p:spPr>
          <a:xfrm>
            <a:off x="8236597" y="5622788"/>
            <a:ext cx="3726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https://namu.wiki/w/%EB%8F%99%EC%95%84%EC%8B%9C%EC%95%84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9128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69D-1745-4466-8F0E-7E3AD52A8313}"/>
              </a:ext>
            </a:extLst>
          </p:cNvPr>
          <p:cNvSpPr/>
          <p:nvPr/>
        </p:nvSpPr>
        <p:spPr>
          <a:xfrm>
            <a:off x="0" y="0"/>
            <a:ext cx="12192000" cy="60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data Import and pre-treatment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FC07D-17A8-484B-8129-7C95D15947EB}"/>
              </a:ext>
            </a:extLst>
          </p:cNvPr>
          <p:cNvSpPr/>
          <p:nvPr/>
        </p:nvSpPr>
        <p:spPr>
          <a:xfrm>
            <a:off x="0" y="633046"/>
            <a:ext cx="2013995" cy="62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Evaluation</a:t>
            </a:r>
          </a:p>
          <a:p>
            <a:pPr marL="176213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Timerline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prizes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BAAD8-E60E-4C9C-972B-B885857881E8}"/>
              </a:ext>
            </a:extLst>
          </p:cNvPr>
          <p:cNvSpPr/>
          <p:nvPr/>
        </p:nvSpPr>
        <p:spPr>
          <a:xfrm>
            <a:off x="0" y="1055081"/>
            <a:ext cx="2013995" cy="396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681B6-DB42-4D19-88E5-FD902C1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6636-CEE6-4C1B-96BE-88908883DDF8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C70E-290D-4ABB-8BEA-850DE4ECF694}"/>
              </a:ext>
            </a:extLst>
          </p:cNvPr>
          <p:cNvSpPr txBox="1"/>
          <p:nvPr/>
        </p:nvSpPr>
        <p:spPr>
          <a:xfrm>
            <a:off x="2343635" y="770828"/>
            <a:ext cx="9346795" cy="309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Import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종류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(2021~2017)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구간을 어떻게 왜 나누었는지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1813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연도별로 한 것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뺏는지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같이 설명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한 것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89013" lvl="1" indent="-26511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6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1524</Words>
  <Application>Microsoft Office PowerPoint</Application>
  <PresentationFormat>와이드스크린</PresentationFormat>
  <Paragraphs>432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Yu Gothic UI Semilight</vt:lpstr>
      <vt:lpstr>Open Sans</vt:lpstr>
      <vt:lpstr>맑은 고딕</vt:lpstr>
      <vt:lpstr>Arial</vt:lpstr>
      <vt:lpstr>Wingdings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leejm</dc:creator>
  <cp:lastModifiedBy>leejm</cp:lastModifiedBy>
  <cp:revision>77</cp:revision>
  <dcterms:created xsi:type="dcterms:W3CDTF">2021-11-24T06:56:29Z</dcterms:created>
  <dcterms:modified xsi:type="dcterms:W3CDTF">2021-11-24T13:31:06Z</dcterms:modified>
</cp:coreProperties>
</file>