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348" r:id="rId3"/>
    <p:sldId id="349" r:id="rId4"/>
    <p:sldId id="340" r:id="rId5"/>
    <p:sldId id="398" r:id="rId6"/>
    <p:sldId id="426" r:id="rId7"/>
    <p:sldId id="427" r:id="rId8"/>
    <p:sldId id="428" r:id="rId9"/>
    <p:sldId id="429" r:id="rId10"/>
    <p:sldId id="430" r:id="rId11"/>
    <p:sldId id="431" r:id="rId12"/>
    <p:sldId id="432" r:id="rId13"/>
    <p:sldId id="433" r:id="rId14"/>
    <p:sldId id="434" r:id="rId15"/>
    <p:sldId id="435" r:id="rId16"/>
    <p:sldId id="436" r:id="rId17"/>
    <p:sldId id="437" r:id="rId18"/>
    <p:sldId id="438" r:id="rId19"/>
    <p:sldId id="439" r:id="rId20"/>
    <p:sldId id="440" r:id="rId21"/>
    <p:sldId id="441" r:id="rId22"/>
    <p:sldId id="442" r:id="rId23"/>
    <p:sldId id="443" r:id="rId24"/>
    <p:sldId id="444" r:id="rId25"/>
    <p:sldId id="445" r:id="rId26"/>
    <p:sldId id="446" r:id="rId27"/>
    <p:sldId id="447" r:id="rId28"/>
    <p:sldId id="448" r:id="rId29"/>
    <p:sldId id="450" r:id="rId30"/>
    <p:sldId id="449" r:id="rId31"/>
    <p:sldId id="451" r:id="rId32"/>
    <p:sldId id="452" r:id="rId33"/>
    <p:sldId id="453" r:id="rId34"/>
    <p:sldId id="454" r:id="rId35"/>
    <p:sldId id="455" r:id="rId36"/>
    <p:sldId id="456" r:id="rId37"/>
    <p:sldId id="457" r:id="rId38"/>
    <p:sldId id="458" r:id="rId39"/>
    <p:sldId id="459" r:id="rId40"/>
    <p:sldId id="460" r:id="rId41"/>
    <p:sldId id="461" r:id="rId42"/>
    <p:sldId id="462" r:id="rId43"/>
    <p:sldId id="463" r:id="rId44"/>
    <p:sldId id="464" r:id="rId45"/>
    <p:sldId id="465" r:id="rId46"/>
    <p:sldId id="466" r:id="rId47"/>
    <p:sldId id="467" r:id="rId48"/>
    <p:sldId id="468" r:id="rId49"/>
    <p:sldId id="469" r:id="rId50"/>
    <p:sldId id="470" r:id="rId51"/>
    <p:sldId id="471" r:id="rId52"/>
    <p:sldId id="472" r:id="rId53"/>
    <p:sldId id="473" r:id="rId54"/>
    <p:sldId id="474" r:id="rId55"/>
    <p:sldId id="475" r:id="rId56"/>
    <p:sldId id="476" r:id="rId57"/>
    <p:sldId id="477" r:id="rId58"/>
    <p:sldId id="478" r:id="rId59"/>
    <p:sldId id="479" r:id="rId60"/>
    <p:sldId id="480" r:id="rId61"/>
    <p:sldId id="481" r:id="rId62"/>
    <p:sldId id="482" r:id="rId63"/>
    <p:sldId id="483" r:id="rId64"/>
    <p:sldId id="288" r:id="rId65"/>
  </p:sldIdLst>
  <p:sldSz cx="13004800" cy="9753600"/>
  <p:notesSz cx="6858000" cy="9144000"/>
  <p:defaultTextStyle>
    <a:lvl1pPr algn="ctr" defTabSz="584200">
      <a:defRPr sz="4000">
        <a:solidFill>
          <a:srgbClr val="FFFFFF"/>
        </a:solidFill>
        <a:latin typeface="+mn-lt"/>
        <a:ea typeface="+mn-ea"/>
        <a:cs typeface="+mn-cs"/>
        <a:sym typeface="American Typewriter"/>
      </a:defRPr>
    </a:lvl1pPr>
    <a:lvl2pPr indent="342900" algn="ctr" defTabSz="584200">
      <a:defRPr sz="4000">
        <a:solidFill>
          <a:srgbClr val="FFFFFF"/>
        </a:solidFill>
        <a:latin typeface="+mn-lt"/>
        <a:ea typeface="+mn-ea"/>
        <a:cs typeface="+mn-cs"/>
        <a:sym typeface="American Typewriter"/>
      </a:defRPr>
    </a:lvl2pPr>
    <a:lvl3pPr indent="685800" algn="ctr" defTabSz="584200">
      <a:defRPr sz="4000">
        <a:solidFill>
          <a:srgbClr val="FFFFFF"/>
        </a:solidFill>
        <a:latin typeface="+mn-lt"/>
        <a:ea typeface="+mn-ea"/>
        <a:cs typeface="+mn-cs"/>
        <a:sym typeface="American Typewriter"/>
      </a:defRPr>
    </a:lvl3pPr>
    <a:lvl4pPr indent="1028700" algn="ctr" defTabSz="584200">
      <a:defRPr sz="4000">
        <a:solidFill>
          <a:srgbClr val="FFFFFF"/>
        </a:solidFill>
        <a:latin typeface="+mn-lt"/>
        <a:ea typeface="+mn-ea"/>
        <a:cs typeface="+mn-cs"/>
        <a:sym typeface="American Typewriter"/>
      </a:defRPr>
    </a:lvl4pPr>
    <a:lvl5pPr indent="1371600" algn="ctr" defTabSz="584200">
      <a:defRPr sz="4000">
        <a:solidFill>
          <a:srgbClr val="FFFFFF"/>
        </a:solidFill>
        <a:latin typeface="+mn-lt"/>
        <a:ea typeface="+mn-ea"/>
        <a:cs typeface="+mn-cs"/>
        <a:sym typeface="American Typewriter"/>
      </a:defRPr>
    </a:lvl5pPr>
    <a:lvl6pPr indent="1714500" algn="ctr" defTabSz="584200">
      <a:defRPr sz="4000">
        <a:solidFill>
          <a:srgbClr val="FFFFFF"/>
        </a:solidFill>
        <a:latin typeface="+mn-lt"/>
        <a:ea typeface="+mn-ea"/>
        <a:cs typeface="+mn-cs"/>
        <a:sym typeface="American Typewriter"/>
      </a:defRPr>
    </a:lvl6pPr>
    <a:lvl7pPr indent="2057400" algn="ctr" defTabSz="584200">
      <a:defRPr sz="4000">
        <a:solidFill>
          <a:srgbClr val="FFFFFF"/>
        </a:solidFill>
        <a:latin typeface="+mn-lt"/>
        <a:ea typeface="+mn-ea"/>
        <a:cs typeface="+mn-cs"/>
        <a:sym typeface="American Typewriter"/>
      </a:defRPr>
    </a:lvl7pPr>
    <a:lvl8pPr indent="2400300" algn="ctr" defTabSz="584200">
      <a:defRPr sz="4000">
        <a:solidFill>
          <a:srgbClr val="FFFFFF"/>
        </a:solidFill>
        <a:latin typeface="+mn-lt"/>
        <a:ea typeface="+mn-ea"/>
        <a:cs typeface="+mn-cs"/>
        <a:sym typeface="American Typewriter"/>
      </a:defRPr>
    </a:lvl8pPr>
    <a:lvl9pPr indent="2743200" algn="ctr" defTabSz="584200">
      <a:defRPr sz="4000">
        <a:solidFill>
          <a:srgbClr val="FFFFFF"/>
        </a:solidFill>
        <a:latin typeface="+mn-lt"/>
        <a:ea typeface="+mn-ea"/>
        <a:cs typeface="+mn-cs"/>
        <a:sym typeface="American Typewriter"/>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noFill/>
        </a:fill>
      </a:tcStyle>
    </a:wholeTbl>
    <a:band2H>
      <a:tcTxStyle/>
      <a:tcStyle>
        <a:tcBdr/>
        <a:fill>
          <a:solidFill>
            <a:srgbClr val="000000">
              <a:alpha val="20000"/>
            </a:srgbClr>
          </a:solidFill>
        </a:fill>
      </a:tcStyle>
    </a:band2H>
    <a:firstCol>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firstCol>
    <a:lastRow>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lastRow>
    <a:firstRow>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2"/>
    <p:restoredTop sz="93190"/>
  </p:normalViewPr>
  <p:slideViewPr>
    <p:cSldViewPr snapToGrid="0">
      <p:cViewPr varScale="1">
        <p:scale>
          <a:sx n="76" d="100"/>
          <a:sy n="76" d="100"/>
        </p:scale>
        <p:origin x="232" y="728"/>
      </p:cViewPr>
      <p:guideLst>
        <p:guide orient="horz" pos="3072"/>
        <p:guide pos="4096"/>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48" d="100"/>
          <a:sy n="48" d="100"/>
        </p:scale>
        <p:origin x="2048"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7" name="Shape 6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68" name="Shape 6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636364103"/>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807C9EC-6344-46D0-ADA9-294A7D3D533F}" type="slidenum">
              <a:rPr lang="en-US" smtClean="0"/>
              <a:pPr/>
              <a:t>2</a:t>
            </a:fld>
            <a:endParaRPr lang="en-US"/>
          </a:p>
        </p:txBody>
      </p:sp>
    </p:spTree>
    <p:extLst>
      <p:ext uri="{BB962C8B-B14F-4D97-AF65-F5344CB8AC3E}">
        <p14:creationId xmlns:p14="http://schemas.microsoft.com/office/powerpoint/2010/main" val="380189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807C9EC-6344-46D0-ADA9-294A7D3D533F}" type="slidenum">
              <a:rPr lang="en-US" smtClean="0"/>
              <a:pPr/>
              <a:t>3</a:t>
            </a:fld>
            <a:endParaRPr lang="en-US"/>
          </a:p>
        </p:txBody>
      </p:sp>
    </p:spTree>
    <p:extLst>
      <p:ext uri="{BB962C8B-B14F-4D97-AF65-F5344CB8AC3E}">
        <p14:creationId xmlns:p14="http://schemas.microsoft.com/office/powerpoint/2010/main" val="2327144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807C9EC-6344-46D0-ADA9-294A7D3D533F}" type="slidenum">
              <a:rPr lang="en-US" smtClean="0"/>
              <a:pPr/>
              <a:t>4</a:t>
            </a:fld>
            <a:endParaRPr lang="en-US"/>
          </a:p>
        </p:txBody>
      </p:sp>
    </p:spTree>
    <p:extLst>
      <p:ext uri="{BB962C8B-B14F-4D97-AF65-F5344CB8AC3E}">
        <p14:creationId xmlns:p14="http://schemas.microsoft.com/office/powerpoint/2010/main" val="10093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4080" y="1317203"/>
            <a:ext cx="11216640" cy="4057226"/>
          </a:xfrm>
        </p:spPr>
        <p:txBody>
          <a:bodyPr anchor="b"/>
          <a:lstStyle>
            <a:lvl1pPr algn="ctr">
              <a:lnSpc>
                <a:spcPct val="100000"/>
              </a:lnSpc>
              <a:defRPr sz="7200"/>
            </a:lvl1pPr>
          </a:lstStyle>
          <a:p>
            <a:r>
              <a:rPr lang="en-US" dirty="0"/>
              <a:t>Click to edit Master title style</a:t>
            </a:r>
          </a:p>
        </p:txBody>
      </p:sp>
      <p:sp>
        <p:nvSpPr>
          <p:cNvPr id="3" name="Text Placeholder 2"/>
          <p:cNvSpPr>
            <a:spLocks noGrp="1"/>
          </p:cNvSpPr>
          <p:nvPr>
            <p:ph type="body" idx="1"/>
          </p:nvPr>
        </p:nvSpPr>
        <p:spPr>
          <a:xfrm>
            <a:off x="894080" y="5741424"/>
            <a:ext cx="11216640" cy="2133599"/>
          </a:xfrm>
        </p:spPr>
        <p:txBody>
          <a:bodyPr/>
          <a:lstStyle>
            <a:lvl1pPr marL="0" indent="0" algn="ctr">
              <a:buNone/>
              <a:defRPr sz="2900">
                <a:solidFill>
                  <a:schemeClr val="bg1"/>
                </a:solidFill>
              </a:defRPr>
            </a:lvl1pPr>
            <a:lvl2pPr marL="546171" indent="0">
              <a:buNone/>
              <a:defRPr sz="2400">
                <a:solidFill>
                  <a:schemeClr val="tx1">
                    <a:tint val="75000"/>
                  </a:schemeClr>
                </a:solidFill>
              </a:defRPr>
            </a:lvl2pPr>
            <a:lvl3pPr marL="1092342" indent="0">
              <a:buNone/>
              <a:defRPr sz="2200">
                <a:solidFill>
                  <a:schemeClr val="tx1">
                    <a:tint val="75000"/>
                  </a:schemeClr>
                </a:solidFill>
              </a:defRPr>
            </a:lvl3pPr>
            <a:lvl4pPr marL="1638513" indent="0">
              <a:buNone/>
              <a:defRPr sz="1900">
                <a:solidFill>
                  <a:schemeClr val="tx1">
                    <a:tint val="75000"/>
                  </a:schemeClr>
                </a:solidFill>
              </a:defRPr>
            </a:lvl4pPr>
            <a:lvl5pPr marL="2184684" indent="0">
              <a:buNone/>
              <a:defRPr sz="1900">
                <a:solidFill>
                  <a:schemeClr val="tx1">
                    <a:tint val="75000"/>
                  </a:schemeClr>
                </a:solidFill>
              </a:defRPr>
            </a:lvl5pPr>
            <a:lvl6pPr marL="2730856" indent="0">
              <a:buNone/>
              <a:defRPr sz="1900">
                <a:solidFill>
                  <a:schemeClr val="tx1">
                    <a:tint val="75000"/>
                  </a:schemeClr>
                </a:solidFill>
              </a:defRPr>
            </a:lvl6pPr>
            <a:lvl7pPr marL="3277027" indent="0">
              <a:buNone/>
              <a:defRPr sz="1900">
                <a:solidFill>
                  <a:schemeClr val="tx1">
                    <a:tint val="75000"/>
                  </a:schemeClr>
                </a:solidFill>
              </a:defRPr>
            </a:lvl7pPr>
            <a:lvl8pPr marL="3823198" indent="0">
              <a:buNone/>
              <a:defRPr sz="1900">
                <a:solidFill>
                  <a:schemeClr val="tx1">
                    <a:tint val="75000"/>
                  </a:schemeClr>
                </a:solidFill>
              </a:defRPr>
            </a:lvl8pPr>
            <a:lvl9pPr marL="4369369" indent="0">
              <a:buNone/>
              <a:defRPr sz="19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670FF0DC-4CC6-E74B-ADE9-A3A724E54A70}" type="datetime1">
              <a:rPr lang="en-US" smtClean="0"/>
              <a:t>11/24/18</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94115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239" y="798473"/>
            <a:ext cx="11704322" cy="1192108"/>
          </a:xfrm>
        </p:spPr>
        <p:txBody>
          <a:bodyPr/>
          <a:lstStyle>
            <a:lvl1pPr>
              <a:lnSpc>
                <a:spcPct val="100000"/>
              </a:lnSpc>
              <a:defRPr/>
            </a:lvl1pPr>
          </a:lstStyle>
          <a:p>
            <a:r>
              <a:rPr lang="en-US" dirty="0"/>
              <a:t>Click to edit Master title style</a:t>
            </a:r>
          </a:p>
        </p:txBody>
      </p:sp>
      <p:sp>
        <p:nvSpPr>
          <p:cNvPr id="3" name="Content Placeholder 2"/>
          <p:cNvSpPr>
            <a:spLocks noGrp="1"/>
          </p:cNvSpPr>
          <p:nvPr>
            <p:ph idx="1"/>
          </p:nvPr>
        </p:nvSpPr>
        <p:spPr>
          <a:xfrm>
            <a:off x="650239" y="2255518"/>
            <a:ext cx="11704322" cy="7044268"/>
          </a:xfrm>
        </p:spPr>
        <p:txBody>
          <a:bodyPr/>
          <a:lstStyle>
            <a:lvl3pPr>
              <a:defRPr sz="3200"/>
            </a:lvl3pPr>
            <a:lvl4pPr>
              <a:defRPr sz="2800"/>
            </a:lvl4pPr>
            <a:lvl5pPr>
              <a:defRPr sz="2400"/>
            </a:lvl5pPr>
          </a:lstStyle>
          <a:p>
            <a:pPr lvl="0"/>
            <a:r>
              <a:rPr lang="en-US" dirty="0"/>
              <a:t>Click to edit Master text styles</a:t>
            </a:r>
          </a:p>
          <a:p>
            <a:pPr lvl="2"/>
            <a:r>
              <a:rPr lang="en-US" dirty="0"/>
              <a:t>Second level</a:t>
            </a:r>
          </a:p>
          <a:p>
            <a:pPr lvl="3"/>
            <a:r>
              <a:rPr lang="en-US" dirty="0"/>
              <a:t>Third level</a:t>
            </a:r>
          </a:p>
          <a:p>
            <a:pPr lvl="4"/>
            <a:r>
              <a:rPr lang="en-US" dirty="0"/>
              <a:t>Fourth level</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F1FDBABF-E9B9-0B48-88BB-0E26979FE3C3}" type="datetime1">
              <a:rPr lang="en-US" smtClean="0"/>
              <a:t>11/24/18</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13707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239" y="798473"/>
            <a:ext cx="11704322" cy="1192108"/>
          </a:xfrm>
        </p:spPr>
        <p:txBody>
          <a:bodyPr/>
          <a:lstStyle>
            <a:lvl1pPr>
              <a:lnSpc>
                <a:spcPct val="100000"/>
              </a:lnSpc>
              <a:defRPr/>
            </a:lvl1pPr>
          </a:lstStyle>
          <a:p>
            <a:r>
              <a:rPr lang="en-US" dirty="0"/>
              <a:t>Click to edit Master title style</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F1FDBABF-E9B9-0B48-88BB-0E26979FE3C3}" type="datetime1">
              <a:rPr lang="en-US" smtClean="0"/>
              <a:t>11/24/18</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1_Master #14">
    <p:spTree>
      <p:nvGrpSpPr>
        <p:cNvPr id="1" name=""/>
        <p:cNvGrpSpPr/>
        <p:nvPr/>
      </p:nvGrpSpPr>
      <p:grpSpPr>
        <a:xfrm>
          <a:off x="0" y="0"/>
          <a:ext cx="0" cy="0"/>
          <a:chOff x="0" y="0"/>
          <a:chExt cx="0" cy="0"/>
        </a:xfrm>
      </p:grpSpPr>
      <p:sp>
        <p:nvSpPr>
          <p:cNvPr id="24" name="Shape 24"/>
          <p:cNvSpPr>
            <a:spLocks noGrp="1"/>
          </p:cNvSpPr>
          <p:nvPr>
            <p:ph type="sldNum" sz="quarter" idx="2"/>
          </p:nvPr>
        </p:nvSpPr>
        <p:spPr>
          <a:xfrm>
            <a:off x="6311900" y="9080500"/>
            <a:ext cx="384506" cy="368300"/>
          </a:xfrm>
          <a:prstGeom prst="rect">
            <a:avLst/>
          </a:prstGeom>
        </p:spPr>
        <p:txBody>
          <a:bodyPr wrap="none" lIns="0" tIns="0" rIns="0" bIns="0" anchor="t"/>
          <a:lstStyle>
            <a:lvl1pPr algn="ctr" defTabSz="584200">
              <a:defRPr sz="1800">
                <a:solidFill>
                  <a:srgbClr val="FFFFFF"/>
                </a:solidFill>
                <a:latin typeface="+mn-lt"/>
                <a:ea typeface="+mn-ea"/>
                <a:cs typeface="+mn-cs"/>
                <a:sym typeface="American Typewriter"/>
              </a:defRPr>
            </a:lvl1pPr>
          </a:lstStyle>
          <a:p>
            <a:pPr lvl="0"/>
            <a:fld id="{86CB4B4D-7CA3-9044-876B-883B54F8677D}" type="slidenum">
              <a:t>‹#›</a:t>
            </a:fld>
            <a:endParaRPr/>
          </a:p>
        </p:txBody>
      </p:sp>
      <p:pic>
        <p:nvPicPr>
          <p:cNvPr id="25" name="그림 24"/>
          <p:cNvPicPr/>
          <p:nvPr/>
        </p:nvPicPr>
        <p:blipFill>
          <a:blip r:embed="rId2">
            <a:extLst/>
          </a:blip>
          <a:stretch>
            <a:fillRect/>
          </a:stretch>
        </p:blipFill>
        <p:spPr>
          <a:xfrm>
            <a:off x="170191" y="3068604"/>
            <a:ext cx="12787811" cy="6493079"/>
          </a:xfrm>
          <a:prstGeom prst="rect">
            <a:avLst/>
          </a:prstGeom>
          <a:effectLst>
            <a:outerShdw blurRad="254000" dist="254000" dir="5400000" rotWithShape="0">
              <a:srgbClr val="000000">
                <a:alpha val="75000"/>
              </a:srgbClr>
            </a:outerShdw>
          </a:effectLst>
        </p:spPr>
      </p:pic>
      <p:sp>
        <p:nvSpPr>
          <p:cNvPr id="4"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58700605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Master #14">
    <p:spTree>
      <p:nvGrpSpPr>
        <p:cNvPr id="1" name=""/>
        <p:cNvGrpSpPr/>
        <p:nvPr/>
      </p:nvGrpSpPr>
      <p:grpSpPr>
        <a:xfrm>
          <a:off x="0" y="0"/>
          <a:ext cx="0" cy="0"/>
          <a:chOff x="0" y="0"/>
          <a:chExt cx="0" cy="0"/>
        </a:xfrm>
      </p:grpSpPr>
      <p:sp>
        <p:nvSpPr>
          <p:cNvPr id="24" name="Shape 24"/>
          <p:cNvSpPr>
            <a:spLocks noGrp="1"/>
          </p:cNvSpPr>
          <p:nvPr>
            <p:ph type="sldNum" sz="quarter" idx="2"/>
          </p:nvPr>
        </p:nvSpPr>
        <p:spPr>
          <a:xfrm>
            <a:off x="6311900" y="9080500"/>
            <a:ext cx="384506" cy="368300"/>
          </a:xfrm>
          <a:prstGeom prst="rect">
            <a:avLst/>
          </a:prstGeom>
        </p:spPr>
        <p:txBody>
          <a:bodyPr wrap="none" lIns="0" tIns="0" rIns="0" bIns="0" anchor="t"/>
          <a:lstStyle>
            <a:lvl1pPr algn="ctr" defTabSz="584200">
              <a:defRPr sz="1800">
                <a:solidFill>
                  <a:srgbClr val="FFFFFF"/>
                </a:solidFill>
                <a:latin typeface="+mn-lt"/>
                <a:ea typeface="+mn-ea"/>
                <a:cs typeface="+mn-cs"/>
                <a:sym typeface="American Typewriter"/>
              </a:defRPr>
            </a:lvl1pPr>
          </a:lstStyle>
          <a:p>
            <a:pPr lvl="0"/>
            <a:fld id="{86CB4B4D-7CA3-9044-876B-883B54F8677D}" type="slidenum">
              <a:t>‹#›</a:t>
            </a:fld>
            <a:endParaRPr/>
          </a:p>
        </p:txBody>
      </p:sp>
      <p:pic>
        <p:nvPicPr>
          <p:cNvPr id="25" name="그림 24"/>
          <p:cNvPicPr/>
          <p:nvPr/>
        </p:nvPicPr>
        <p:blipFill>
          <a:blip r:embed="rId2">
            <a:extLst/>
          </a:blip>
          <a:stretch>
            <a:fillRect/>
          </a:stretch>
        </p:blipFill>
        <p:spPr>
          <a:xfrm>
            <a:off x="170191" y="3068604"/>
            <a:ext cx="12787811" cy="6493079"/>
          </a:xfrm>
          <a:prstGeom prst="rect">
            <a:avLst/>
          </a:prstGeom>
          <a:effectLst>
            <a:outerShdw blurRad="254000" dist="254000" dir="5400000" rotWithShape="0">
              <a:srgbClr val="000000">
                <a:alpha val="75000"/>
              </a:srgbClr>
            </a:outerShdw>
          </a:effectLst>
        </p:spPr>
      </p:pic>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50237" y="618325"/>
            <a:ext cx="11704322" cy="1192108"/>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ormAutofit/>
          </a:bodyPr>
          <a:lstStyle/>
          <a:p>
            <a:pPr lvl="0">
              <a:defRPr sz="1800">
                <a:solidFill>
                  <a:srgbClr val="000000"/>
                </a:solidFill>
              </a:defRPr>
            </a:pPr>
            <a:r>
              <a:rPr sz="5000">
                <a:solidFill>
                  <a:srgbClr val="FA761C"/>
                </a:solidFill>
              </a:rPr>
              <a:t>Title Text</a:t>
            </a:r>
          </a:p>
        </p:txBody>
      </p:sp>
      <p:sp>
        <p:nvSpPr>
          <p:cNvPr id="3" name="Shape 3"/>
          <p:cNvSpPr>
            <a:spLocks noGrp="1"/>
          </p:cNvSpPr>
          <p:nvPr>
            <p:ph type="body" idx="1"/>
          </p:nvPr>
        </p:nvSpPr>
        <p:spPr>
          <a:xfrm>
            <a:off x="650237" y="2255518"/>
            <a:ext cx="11704322" cy="7044268"/>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ormAutofit/>
          </a:bodyPr>
          <a:lstStyle/>
          <a:p>
            <a:pPr lvl="0">
              <a:defRPr sz="1800">
                <a:solidFill>
                  <a:srgbClr val="000000"/>
                </a:solidFill>
              </a:defRPr>
            </a:pPr>
            <a:r>
              <a:rPr sz="3800" dirty="0">
                <a:solidFill>
                  <a:srgbClr val="262626"/>
                </a:solidFill>
              </a:rPr>
              <a:t>Body Level One</a:t>
            </a:r>
          </a:p>
          <a:p>
            <a:pPr lvl="2">
              <a:defRPr sz="1800">
                <a:solidFill>
                  <a:srgbClr val="000000"/>
                </a:solidFill>
              </a:defRPr>
            </a:pPr>
            <a:r>
              <a:rPr sz="3800" dirty="0">
                <a:solidFill>
                  <a:srgbClr val="262626"/>
                </a:solidFill>
              </a:rPr>
              <a:t>Body Level Two</a:t>
            </a:r>
          </a:p>
          <a:p>
            <a:pPr lvl="3">
              <a:defRPr sz="1800">
                <a:solidFill>
                  <a:srgbClr val="000000"/>
                </a:solidFill>
              </a:defRPr>
            </a:pPr>
            <a:r>
              <a:rPr sz="3800" dirty="0">
                <a:solidFill>
                  <a:srgbClr val="262626"/>
                </a:solidFill>
              </a:rPr>
              <a:t>Body Level Three</a:t>
            </a:r>
          </a:p>
          <a:p>
            <a:pPr lvl="4">
              <a:defRPr sz="1800">
                <a:solidFill>
                  <a:srgbClr val="000000"/>
                </a:solidFill>
              </a:defRPr>
            </a:pPr>
            <a:r>
              <a:rPr sz="3800" dirty="0">
                <a:solidFill>
                  <a:srgbClr val="262626"/>
                </a:solidFill>
              </a:rPr>
              <a:t>Body Level Four</a:t>
            </a:r>
          </a:p>
        </p:txBody>
      </p:sp>
      <p:sp>
        <p:nvSpPr>
          <p:cNvPr id="4" name="Shape 4"/>
          <p:cNvSpPr>
            <a:spLocks noGrp="1"/>
          </p:cNvSpPr>
          <p:nvPr>
            <p:ph type="sldNum" sz="quarter" idx="2"/>
          </p:nvPr>
        </p:nvSpPr>
        <p:spPr>
          <a:xfrm>
            <a:off x="11698559" y="9107762"/>
            <a:ext cx="656000" cy="384049"/>
          </a:xfrm>
          <a:prstGeom prst="rect">
            <a:avLst/>
          </a:prstGeom>
          <a:ln w="12700">
            <a:miter lim="400000"/>
          </a:ln>
        </p:spPr>
        <p:txBody>
          <a:bodyPr lIns="65023" tIns="65023" rIns="65023" bIns="65023" anchor="ctr">
            <a:spAutoFit/>
          </a:bodyPr>
          <a:lstStyle>
            <a:lvl1pPr algn="r" defTabSz="914400">
              <a:defRPr sz="1600">
                <a:solidFill>
                  <a:srgbClr val="72BA30"/>
                </a:solidFill>
                <a:latin typeface="Century Gothic"/>
                <a:ea typeface="Century Gothic"/>
                <a:cs typeface="Century Gothic"/>
                <a:sym typeface="Century Gothic"/>
              </a:defRPr>
            </a:lvl1pPr>
          </a:lstStyle>
          <a:p>
            <a:pPr lvl="0"/>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79" r:id="rId3"/>
    <p:sldLayoutId id="2147483678" r:id="rId4"/>
    <p:sldLayoutId id="2147483653" r:id="rId5"/>
  </p:sldLayoutIdLst>
  <p:transition spd="med"/>
  <p:txStyles>
    <p:titleStyle>
      <a:lvl1pPr defTabSz="457200">
        <a:lnSpc>
          <a:spcPts val="3500"/>
        </a:lnSpc>
        <a:defRPr sz="5000">
          <a:solidFill>
            <a:srgbClr val="FA761C"/>
          </a:solidFill>
          <a:latin typeface="Century Gothic"/>
          <a:ea typeface="Century Gothic"/>
          <a:cs typeface="Century Gothic"/>
          <a:sym typeface="Century Gothic"/>
        </a:defRPr>
      </a:lvl1pPr>
      <a:lvl2pPr defTabSz="457200">
        <a:lnSpc>
          <a:spcPts val="3500"/>
        </a:lnSpc>
        <a:defRPr sz="5000">
          <a:solidFill>
            <a:srgbClr val="FA761C"/>
          </a:solidFill>
          <a:latin typeface="Century Gothic"/>
          <a:ea typeface="Century Gothic"/>
          <a:cs typeface="Century Gothic"/>
          <a:sym typeface="Century Gothic"/>
        </a:defRPr>
      </a:lvl2pPr>
      <a:lvl3pPr defTabSz="457200">
        <a:lnSpc>
          <a:spcPts val="3500"/>
        </a:lnSpc>
        <a:defRPr sz="5000">
          <a:solidFill>
            <a:srgbClr val="FA761C"/>
          </a:solidFill>
          <a:latin typeface="Century Gothic"/>
          <a:ea typeface="Century Gothic"/>
          <a:cs typeface="Century Gothic"/>
          <a:sym typeface="Century Gothic"/>
        </a:defRPr>
      </a:lvl3pPr>
      <a:lvl4pPr defTabSz="457200">
        <a:lnSpc>
          <a:spcPts val="3500"/>
        </a:lnSpc>
        <a:defRPr sz="5000">
          <a:solidFill>
            <a:srgbClr val="FA761C"/>
          </a:solidFill>
          <a:latin typeface="Century Gothic"/>
          <a:ea typeface="Century Gothic"/>
          <a:cs typeface="Century Gothic"/>
          <a:sym typeface="Century Gothic"/>
        </a:defRPr>
      </a:lvl4pPr>
      <a:lvl5pPr defTabSz="457200">
        <a:lnSpc>
          <a:spcPts val="3500"/>
        </a:lnSpc>
        <a:defRPr sz="5000">
          <a:solidFill>
            <a:srgbClr val="FA761C"/>
          </a:solidFill>
          <a:latin typeface="Century Gothic"/>
          <a:ea typeface="Century Gothic"/>
          <a:cs typeface="Century Gothic"/>
          <a:sym typeface="Century Gothic"/>
        </a:defRPr>
      </a:lvl5pPr>
      <a:lvl6pPr defTabSz="457200">
        <a:lnSpc>
          <a:spcPts val="3500"/>
        </a:lnSpc>
        <a:defRPr sz="5000">
          <a:solidFill>
            <a:srgbClr val="FA761C"/>
          </a:solidFill>
          <a:latin typeface="Century Gothic"/>
          <a:ea typeface="Century Gothic"/>
          <a:cs typeface="Century Gothic"/>
          <a:sym typeface="Century Gothic"/>
        </a:defRPr>
      </a:lvl6pPr>
      <a:lvl7pPr defTabSz="457200">
        <a:lnSpc>
          <a:spcPts val="3500"/>
        </a:lnSpc>
        <a:defRPr sz="5000">
          <a:solidFill>
            <a:srgbClr val="FA761C"/>
          </a:solidFill>
          <a:latin typeface="Century Gothic"/>
          <a:ea typeface="Century Gothic"/>
          <a:cs typeface="Century Gothic"/>
          <a:sym typeface="Century Gothic"/>
        </a:defRPr>
      </a:lvl7pPr>
      <a:lvl8pPr defTabSz="457200">
        <a:lnSpc>
          <a:spcPts val="3500"/>
        </a:lnSpc>
        <a:defRPr sz="5000">
          <a:solidFill>
            <a:srgbClr val="FA761C"/>
          </a:solidFill>
          <a:latin typeface="Century Gothic"/>
          <a:ea typeface="Century Gothic"/>
          <a:cs typeface="Century Gothic"/>
          <a:sym typeface="Century Gothic"/>
        </a:defRPr>
      </a:lvl8pPr>
      <a:lvl9pPr defTabSz="457200">
        <a:lnSpc>
          <a:spcPts val="3500"/>
        </a:lnSpc>
        <a:defRPr sz="5000">
          <a:solidFill>
            <a:srgbClr val="FA761C"/>
          </a:solidFill>
          <a:latin typeface="Century Gothic"/>
          <a:ea typeface="Century Gothic"/>
          <a:cs typeface="Century Gothic"/>
          <a:sym typeface="Century Gothic"/>
        </a:defRPr>
      </a:lvl9pPr>
    </p:titleStyle>
    <p:body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p:bodyStyle>
    <p:otherStyle>
      <a:lvl1pPr algn="r">
        <a:defRPr sz="1600">
          <a:solidFill>
            <a:schemeClr val="tx1"/>
          </a:solidFill>
          <a:latin typeface="+mn-lt"/>
          <a:ea typeface="+mn-ea"/>
          <a:cs typeface="+mn-cs"/>
          <a:sym typeface="Century Gothic"/>
        </a:defRPr>
      </a:lvl1pPr>
      <a:lvl2pPr indent="457200" algn="r">
        <a:defRPr sz="1600">
          <a:solidFill>
            <a:schemeClr val="tx1"/>
          </a:solidFill>
          <a:latin typeface="+mn-lt"/>
          <a:ea typeface="+mn-ea"/>
          <a:cs typeface="+mn-cs"/>
          <a:sym typeface="Century Gothic"/>
        </a:defRPr>
      </a:lvl2pPr>
      <a:lvl3pPr indent="914400" algn="r">
        <a:defRPr sz="1600">
          <a:solidFill>
            <a:schemeClr val="tx1"/>
          </a:solidFill>
          <a:latin typeface="+mn-lt"/>
          <a:ea typeface="+mn-ea"/>
          <a:cs typeface="+mn-cs"/>
          <a:sym typeface="Century Gothic"/>
        </a:defRPr>
      </a:lvl3pPr>
      <a:lvl4pPr indent="1371600" algn="r">
        <a:defRPr sz="1600">
          <a:solidFill>
            <a:schemeClr val="tx1"/>
          </a:solidFill>
          <a:latin typeface="+mn-lt"/>
          <a:ea typeface="+mn-ea"/>
          <a:cs typeface="+mn-cs"/>
          <a:sym typeface="Century Gothic"/>
        </a:defRPr>
      </a:lvl4pPr>
      <a:lvl5pPr indent="1828800" algn="r">
        <a:defRPr sz="1600">
          <a:solidFill>
            <a:schemeClr val="tx1"/>
          </a:solidFill>
          <a:latin typeface="+mn-lt"/>
          <a:ea typeface="+mn-ea"/>
          <a:cs typeface="+mn-cs"/>
          <a:sym typeface="Century Gothic"/>
        </a:defRPr>
      </a:lvl5pPr>
      <a:lvl6pPr indent="2286000" algn="r">
        <a:defRPr sz="1600">
          <a:solidFill>
            <a:schemeClr val="tx1"/>
          </a:solidFill>
          <a:latin typeface="+mn-lt"/>
          <a:ea typeface="+mn-ea"/>
          <a:cs typeface="+mn-cs"/>
          <a:sym typeface="Century Gothic"/>
        </a:defRPr>
      </a:lvl6pPr>
      <a:lvl7pPr indent="2743200" algn="r">
        <a:defRPr sz="1600">
          <a:solidFill>
            <a:schemeClr val="tx1"/>
          </a:solidFill>
          <a:latin typeface="+mn-lt"/>
          <a:ea typeface="+mn-ea"/>
          <a:cs typeface="+mn-cs"/>
          <a:sym typeface="Century Gothic"/>
        </a:defRPr>
      </a:lvl7pPr>
      <a:lvl8pPr indent="3200400" algn="r">
        <a:defRPr sz="1600">
          <a:solidFill>
            <a:schemeClr val="tx1"/>
          </a:solidFill>
          <a:latin typeface="+mn-lt"/>
          <a:ea typeface="+mn-ea"/>
          <a:cs typeface="+mn-cs"/>
          <a:sym typeface="Century Gothic"/>
        </a:defRPr>
      </a:lvl8pPr>
      <a:lvl9pPr indent="3657600" algn="r">
        <a:defRPr sz="1600">
          <a:solidFill>
            <a:schemeClr val="tx1"/>
          </a:solidFill>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p:nvPr/>
        </p:nvSpPr>
        <p:spPr>
          <a:xfrm>
            <a:off x="9464543" y="9144705"/>
            <a:ext cx="3276601" cy="37959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1200">
                <a:solidFill>
                  <a:srgbClr val="424242"/>
                </a:solidFill>
              </a:defRPr>
            </a:lvl1pPr>
          </a:lstStyle>
          <a:p>
            <a:pPr lvl="0">
              <a:defRPr sz="1800">
                <a:solidFill>
                  <a:srgbClr val="000000"/>
                </a:solidFill>
              </a:defRPr>
            </a:pPr>
            <a:r>
              <a:rPr dirty="0">
                <a:solidFill>
                  <a:srgbClr val="424242"/>
                </a:solidFill>
                <a:latin typeface="나눔손글씨 펜" panose="03040600000000000000" pitchFamily="66" charset="-127"/>
                <a:ea typeface="나눔손글씨 펜" panose="03040600000000000000" pitchFamily="66" charset="-127"/>
              </a:rPr>
              <a:t> </a:t>
            </a:r>
            <a:r>
              <a:rPr lang="en-US" dirty="0">
                <a:solidFill>
                  <a:srgbClr val="000000"/>
                </a:solidFill>
                <a:latin typeface="나눔손글씨 펜" panose="03040600000000000000" pitchFamily="66" charset="-127"/>
                <a:ea typeface="나눔손글씨 펜" panose="03040600000000000000" pitchFamily="66" charset="-127"/>
              </a:rPr>
              <a:t>Fall </a:t>
            </a:r>
            <a:r>
              <a:rPr dirty="0">
                <a:solidFill>
                  <a:srgbClr val="424242"/>
                </a:solidFill>
                <a:latin typeface="나눔손글씨 펜" panose="03040600000000000000" pitchFamily="66" charset="-127"/>
                <a:ea typeface="나눔손글씨 펜" panose="03040600000000000000" pitchFamily="66" charset="-127"/>
              </a:rPr>
              <a:t>201</a:t>
            </a:r>
            <a:r>
              <a:rPr lang="en-US" altLang="ko-KR" dirty="0">
                <a:solidFill>
                  <a:srgbClr val="000000"/>
                </a:solidFill>
                <a:latin typeface="나눔손글씨 펜" panose="03040600000000000000" pitchFamily="66" charset="-127"/>
                <a:ea typeface="나눔손글씨 펜" panose="03040600000000000000" pitchFamily="66" charset="-127"/>
              </a:rPr>
              <a:t>8</a:t>
            </a:r>
            <a:endParaRPr dirty="0">
              <a:solidFill>
                <a:srgbClr val="424242"/>
              </a:solidFill>
              <a:latin typeface="나눔손글씨 펜" panose="03040600000000000000" pitchFamily="66" charset="-127"/>
              <a:ea typeface="나눔손글씨 펜" panose="03040600000000000000" pitchFamily="66" charset="-127"/>
            </a:endParaRPr>
          </a:p>
        </p:txBody>
      </p:sp>
      <p:sp>
        <p:nvSpPr>
          <p:cNvPr id="73" name="Shape 73"/>
          <p:cNvSpPr>
            <a:spLocks noGrp="1"/>
          </p:cNvSpPr>
          <p:nvPr>
            <p:ph type="body" idx="1"/>
          </p:nvPr>
        </p:nvSpPr>
        <p:spPr>
          <a:xfrm>
            <a:off x="909071" y="6865495"/>
            <a:ext cx="11216640" cy="1534184"/>
          </a:xfrm>
          <a:prstGeom prst="rect">
            <a:avLst/>
          </a:prstGeom>
        </p:spPr>
        <p:txBody>
          <a:bodyPr/>
          <a:lstStyle/>
          <a:p>
            <a:pPr lvl="0">
              <a:defRPr sz="1800">
                <a:solidFill>
                  <a:srgbClr val="000000"/>
                </a:solidFill>
              </a:defRPr>
            </a:pPr>
            <a:r>
              <a:rPr lang="en-US" sz="4000" dirty="0" err="1">
                <a:solidFill>
                  <a:srgbClr val="000000"/>
                </a:solidFill>
                <a:latin typeface="Century Gothic" panose="020B0502020202020204" pitchFamily="34" charset="0"/>
                <a:ea typeface="나눔고딕"/>
                <a:cs typeface="나눔고딕"/>
                <a:sym typeface="나눔고딕"/>
              </a:rPr>
              <a:t>YoonJoon</a:t>
            </a:r>
            <a:r>
              <a:rPr lang="en-US" sz="4000" dirty="0">
                <a:solidFill>
                  <a:srgbClr val="000000"/>
                </a:solidFill>
                <a:latin typeface="Century Gothic" panose="020B0502020202020204" pitchFamily="34" charset="0"/>
                <a:ea typeface="나눔고딕"/>
                <a:cs typeface="나눔고딕"/>
                <a:sym typeface="나눔고딕"/>
              </a:rPr>
              <a:t> Lee</a:t>
            </a:r>
            <a:endParaRPr lang="en-US" sz="4000" dirty="0">
              <a:latin typeface="Century Gothic" panose="020B0502020202020204" pitchFamily="34" charset="0"/>
              <a:ea typeface="나눔고딕"/>
              <a:cs typeface="나눔고딕"/>
              <a:sym typeface="나눔고딕"/>
            </a:endParaRPr>
          </a:p>
          <a:p>
            <a:pPr lvl="0">
              <a:defRPr sz="1800">
                <a:solidFill>
                  <a:srgbClr val="000000"/>
                </a:solidFill>
              </a:defRPr>
            </a:pPr>
            <a:r>
              <a:rPr lang="en-US" sz="4200" dirty="0" err="1">
                <a:solidFill>
                  <a:srgbClr val="424242"/>
                </a:solidFill>
                <a:latin typeface="Century Gothic" panose="020B0502020202020204" pitchFamily="34" charset="0"/>
                <a:ea typeface="나눔고딕"/>
                <a:cs typeface="나눔고딕"/>
                <a:sym typeface="나눔고딕"/>
              </a:rPr>
              <a:t>SoC</a:t>
            </a:r>
            <a:r>
              <a:rPr sz="4200" dirty="0">
                <a:solidFill>
                  <a:srgbClr val="424242"/>
                </a:solidFill>
                <a:latin typeface="Century Gothic" panose="020B0502020202020204" pitchFamily="34" charset="0"/>
                <a:ea typeface="나눔고딕"/>
                <a:cs typeface="나눔고딕"/>
                <a:sym typeface="나눔고딕"/>
              </a:rPr>
              <a:t> KAIST</a:t>
            </a:r>
          </a:p>
        </p:txBody>
      </p:sp>
      <p:sp>
        <p:nvSpPr>
          <p:cNvPr id="9" name="TextBox 8">
            <a:extLst>
              <a:ext uri="{FF2B5EF4-FFF2-40B4-BE49-F238E27FC236}">
                <a16:creationId xmlns:a16="http://schemas.microsoft.com/office/drawing/2014/main" id="{DA4692A2-592A-3C42-94AB-A441F0486A42}"/>
              </a:ext>
            </a:extLst>
          </p:cNvPr>
          <p:cNvSpPr txBox="1"/>
          <p:nvPr/>
        </p:nvSpPr>
        <p:spPr>
          <a:xfrm>
            <a:off x="-22223" y="15389"/>
            <a:ext cx="155170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3" name="Picture 2">
            <a:extLst>
              <a:ext uri="{FF2B5EF4-FFF2-40B4-BE49-F238E27FC236}">
                <a16:creationId xmlns:a16="http://schemas.microsoft.com/office/drawing/2014/main" id="{12B1F75B-9E66-A14A-839B-B25D96364D6B}"/>
              </a:ext>
            </a:extLst>
          </p:cNvPr>
          <p:cNvPicPr>
            <a:picLocks noChangeAspect="1"/>
          </p:cNvPicPr>
          <p:nvPr/>
        </p:nvPicPr>
        <p:blipFill>
          <a:blip r:embed="rId2"/>
          <a:stretch>
            <a:fillRect/>
          </a:stretch>
        </p:blipFill>
        <p:spPr>
          <a:xfrm>
            <a:off x="3616273" y="2156082"/>
            <a:ext cx="5802235" cy="2400925"/>
          </a:xfrm>
          <a:prstGeom prst="rect">
            <a:avLst/>
          </a:prstGeom>
        </p:spPr>
      </p:pic>
      <p:sp>
        <p:nvSpPr>
          <p:cNvPr id="5" name="TextBox 4">
            <a:extLst>
              <a:ext uri="{FF2B5EF4-FFF2-40B4-BE49-F238E27FC236}">
                <a16:creationId xmlns:a16="http://schemas.microsoft.com/office/drawing/2014/main" id="{678F0932-F75C-FF4D-A420-4C99011CA339}"/>
              </a:ext>
            </a:extLst>
          </p:cNvPr>
          <p:cNvSpPr txBox="1"/>
          <p:nvPr/>
        </p:nvSpPr>
        <p:spPr>
          <a:xfrm>
            <a:off x="1483961" y="5648545"/>
            <a:ext cx="10066859"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2400" dirty="0">
                <a:solidFill>
                  <a:schemeClr val="bg1"/>
                </a:solidFill>
                <a:latin typeface="나눔고딕" panose="020D0604000000000000" pitchFamily="34" charset="-127"/>
                <a:ea typeface="나눔고딕" panose="020D0604000000000000" pitchFamily="34" charset="-127"/>
              </a:rPr>
              <a:t> Pro Git(https://git-</a:t>
            </a:r>
            <a:r>
              <a:rPr lang="en-US" sz="2400" dirty="0" err="1">
                <a:solidFill>
                  <a:schemeClr val="bg1"/>
                </a:solidFill>
                <a:latin typeface="나눔고딕" panose="020D0604000000000000" pitchFamily="34" charset="-127"/>
                <a:ea typeface="나눔고딕" panose="020D0604000000000000" pitchFamily="34" charset="-127"/>
              </a:rPr>
              <a:t>scm.com</a:t>
            </a:r>
            <a:r>
              <a:rPr lang="en-US" sz="2400" dirty="0">
                <a:solidFill>
                  <a:schemeClr val="bg1"/>
                </a:solidFill>
                <a:latin typeface="나눔고딕" panose="020D0604000000000000" pitchFamily="34" charset="-127"/>
                <a:ea typeface="나눔고딕" panose="020D0604000000000000" pitchFamily="34" charset="-127"/>
              </a:rPr>
              <a:t>/book/</a:t>
            </a:r>
            <a:r>
              <a:rPr lang="en-US" sz="2400" dirty="0" err="1">
                <a:solidFill>
                  <a:schemeClr val="bg1"/>
                </a:solidFill>
                <a:latin typeface="나눔고딕" panose="020D0604000000000000" pitchFamily="34" charset="-127"/>
                <a:ea typeface="나눔고딕" panose="020D0604000000000000" pitchFamily="34" charset="-127"/>
              </a:rPr>
              <a:t>ko</a:t>
            </a:r>
            <a:r>
              <a:rPr lang="en-US" sz="2400" dirty="0">
                <a:solidFill>
                  <a:schemeClr val="bg1"/>
                </a:solidFill>
                <a:latin typeface="나눔고딕" panose="020D0604000000000000" pitchFamily="34" charset="-127"/>
                <a:ea typeface="나눔고딕" panose="020D0604000000000000" pitchFamily="34" charset="-127"/>
              </a:rPr>
              <a:t>/v2/)</a:t>
            </a:r>
            <a:r>
              <a:rPr lang="ko-KR" altLang="en-US" sz="2400" dirty="0" err="1">
                <a:solidFill>
                  <a:schemeClr val="bg1"/>
                </a:solidFill>
                <a:latin typeface="나눔고딕" panose="020D0604000000000000" pitchFamily="34" charset="-127"/>
                <a:ea typeface="나눔고딕" panose="020D0604000000000000" pitchFamily="34" charset="-127"/>
              </a:rPr>
              <a:t>를</a:t>
            </a:r>
            <a:r>
              <a:rPr lang="ko-KR" altLang="en-US" sz="2400" dirty="0">
                <a:solidFill>
                  <a:schemeClr val="bg1"/>
                </a:solidFill>
                <a:latin typeface="나눔고딕" panose="020D0604000000000000" pitchFamily="34" charset="-127"/>
                <a:ea typeface="나눔고딕" panose="020D0604000000000000" pitchFamily="34" charset="-127"/>
              </a:rPr>
              <a:t> 바탕으로 작성하였습니다</a:t>
            </a:r>
            <a:r>
              <a:rPr lang="en-US" altLang="ko-KR" sz="2400" dirty="0">
                <a:solidFill>
                  <a:schemeClr val="bg1"/>
                </a:solidFill>
                <a:latin typeface="나눔고딕" panose="020D0604000000000000" pitchFamily="34" charset="-127"/>
                <a:ea typeface="나눔고딕" panose="020D0604000000000000" pitchFamily="34" charset="-127"/>
              </a:rPr>
              <a:t>.</a:t>
            </a:r>
            <a:endParaRPr kumimoji="0" lang="en-US" sz="2400" b="0" i="0" u="none" strike="noStrike" cap="none" spc="0" normalizeH="0" baseline="0" dirty="0">
              <a:ln>
                <a:noFill/>
              </a:ln>
              <a:solidFill>
                <a:schemeClr val="bg1"/>
              </a:solidFill>
              <a:effectLst/>
              <a:uFillTx/>
              <a:latin typeface="나눔고딕" panose="020D0604000000000000" pitchFamily="34" charset="-127"/>
              <a:ea typeface="나눔고딕" panose="020D0604000000000000" pitchFamily="34" charset="-127"/>
              <a:sym typeface="American Typewrite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33D55-0531-3A4D-9B2A-971C4D2485FD}"/>
              </a:ext>
            </a:extLst>
          </p:cNvPr>
          <p:cNvSpPr>
            <a:spLocks noGrp="1"/>
          </p:cNvSpPr>
          <p:nvPr>
            <p:ph idx="1"/>
          </p:nvPr>
        </p:nvSpPr>
        <p:spPr>
          <a:xfrm>
            <a:off x="816725" y="3095878"/>
            <a:ext cx="11704322" cy="1888437"/>
          </a:xfrm>
        </p:spPr>
        <p:txBody>
          <a:bodyPr>
            <a:normAutofit/>
          </a:bodyPr>
          <a:lstStyle/>
          <a:p>
            <a:r>
              <a:rPr lang="en-US" sz="3200" dirty="0"/>
              <a:t>It’s generally easier to think about them as work silos, where sets of commits graduate to a more stable silo when they’re fully tested.</a:t>
            </a:r>
          </a:p>
        </p:txBody>
      </p:sp>
      <p:sp>
        <p:nvSpPr>
          <p:cNvPr id="8" name="TextBox 7">
            <a:extLst>
              <a:ext uri="{FF2B5EF4-FFF2-40B4-BE49-F238E27FC236}">
                <a16:creationId xmlns:a16="http://schemas.microsoft.com/office/drawing/2014/main" id="{A94A7AE9-E690-6C46-AA47-C251F397846A}"/>
              </a:ext>
            </a:extLst>
          </p:cNvPr>
          <p:cNvSpPr txBox="1"/>
          <p:nvPr/>
        </p:nvSpPr>
        <p:spPr>
          <a:xfrm>
            <a:off x="-22223" y="15389"/>
            <a:ext cx="3691716"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 Workflow</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010" y="963420"/>
            <a:ext cx="11633870" cy="171446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10" y="4984315"/>
            <a:ext cx="11842335" cy="4212617"/>
          </a:xfrm>
          <a:prstGeom prst="rect">
            <a:avLst/>
          </a:prstGeom>
        </p:spPr>
      </p:pic>
    </p:spTree>
    <p:extLst>
      <p:ext uri="{BB962C8B-B14F-4D97-AF65-F5344CB8AC3E}">
        <p14:creationId xmlns:p14="http://schemas.microsoft.com/office/powerpoint/2010/main" val="1452582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33D55-0531-3A4D-9B2A-971C4D2485FD}"/>
              </a:ext>
            </a:extLst>
          </p:cNvPr>
          <p:cNvSpPr>
            <a:spLocks noGrp="1"/>
          </p:cNvSpPr>
          <p:nvPr>
            <p:ph idx="1"/>
          </p:nvPr>
        </p:nvSpPr>
        <p:spPr>
          <a:xfrm>
            <a:off x="816725" y="892630"/>
            <a:ext cx="11704322" cy="4091686"/>
          </a:xfrm>
        </p:spPr>
        <p:txBody>
          <a:bodyPr anchor="ctr">
            <a:normAutofit/>
          </a:bodyPr>
          <a:lstStyle/>
          <a:p>
            <a:r>
              <a:rPr lang="en-US" sz="3200" dirty="0"/>
              <a:t>We can keep doing this for several levels of stability. Some larger projects also have a </a:t>
            </a:r>
            <a:r>
              <a:rPr lang="en-US" sz="3200" b="1" dirty="0">
                <a:latin typeface="Courier New" charset="0"/>
                <a:ea typeface="Courier New" charset="0"/>
                <a:cs typeface="Courier New" charset="0"/>
              </a:rPr>
              <a:t>proposed</a:t>
            </a:r>
            <a:r>
              <a:rPr lang="en-US" sz="3200" dirty="0"/>
              <a:t> or </a:t>
            </a:r>
            <a:r>
              <a:rPr lang="en-US" sz="3200" b="1" dirty="0" err="1">
                <a:latin typeface="Courier New" charset="0"/>
                <a:ea typeface="Courier New" charset="0"/>
                <a:cs typeface="Courier New" charset="0"/>
              </a:rPr>
              <a:t>pu</a:t>
            </a:r>
            <a:r>
              <a:rPr lang="en-US" sz="3200" dirty="0"/>
              <a:t> (proposed updates) branch that has integrated branches that may not be ready to go into the </a:t>
            </a:r>
            <a:r>
              <a:rPr lang="en-US" sz="3200" dirty="0">
                <a:latin typeface="Courier New" charset="0"/>
                <a:ea typeface="Courier New" charset="0"/>
                <a:cs typeface="Courier New" charset="0"/>
              </a:rPr>
              <a:t>next</a:t>
            </a:r>
            <a:r>
              <a:rPr lang="en-US" sz="3200" dirty="0"/>
              <a:t> or </a:t>
            </a:r>
            <a:r>
              <a:rPr lang="en-US" sz="3200" dirty="0">
                <a:latin typeface="Courier New" charset="0"/>
                <a:ea typeface="Courier New" charset="0"/>
                <a:cs typeface="Courier New" charset="0"/>
              </a:rPr>
              <a:t>master</a:t>
            </a:r>
            <a:r>
              <a:rPr lang="en-US" sz="3200" dirty="0"/>
              <a:t> branch. </a:t>
            </a:r>
          </a:p>
        </p:txBody>
      </p:sp>
      <p:sp>
        <p:nvSpPr>
          <p:cNvPr id="8" name="TextBox 7">
            <a:extLst>
              <a:ext uri="{FF2B5EF4-FFF2-40B4-BE49-F238E27FC236}">
                <a16:creationId xmlns:a16="http://schemas.microsoft.com/office/drawing/2014/main" id="{A94A7AE9-E690-6C46-AA47-C251F397846A}"/>
              </a:ext>
            </a:extLst>
          </p:cNvPr>
          <p:cNvSpPr txBox="1"/>
          <p:nvPr/>
        </p:nvSpPr>
        <p:spPr>
          <a:xfrm>
            <a:off x="-22223" y="15389"/>
            <a:ext cx="3691716"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 Workflow</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1754471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dirty="0"/>
              <a:t>Topic Branches</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2255517"/>
            <a:ext cx="11704322" cy="4515398"/>
          </a:xfrm>
        </p:spPr>
        <p:txBody>
          <a:bodyPr anchor="ctr">
            <a:normAutofit/>
          </a:bodyPr>
          <a:lstStyle/>
          <a:p>
            <a:pPr algn="l"/>
            <a:r>
              <a:rPr lang="en-US" sz="3200" dirty="0"/>
              <a:t>A topic branch is a short-lived branch that you create and use for a single particular feature or related work.</a:t>
            </a:r>
          </a:p>
          <a:p>
            <a:pPr algn="l"/>
            <a:endParaRPr lang="en-US" sz="3200" dirty="0"/>
          </a:p>
          <a:p>
            <a:pPr algn="l"/>
            <a:r>
              <a:rPr lang="en-US" sz="3200" dirty="0"/>
              <a:t>We saw this with the </a:t>
            </a:r>
            <a:r>
              <a:rPr lang="en-US" sz="3200" dirty="0">
                <a:latin typeface="Courier New" charset="0"/>
                <a:ea typeface="Courier New" charset="0"/>
                <a:cs typeface="Courier New" charset="0"/>
              </a:rPr>
              <a:t>iss53</a:t>
            </a:r>
            <a:r>
              <a:rPr lang="en-US" sz="3200" dirty="0"/>
              <a:t> and </a:t>
            </a:r>
            <a:r>
              <a:rPr lang="en-US" sz="3200" dirty="0">
                <a:latin typeface="Courier New" charset="0"/>
                <a:ea typeface="Courier New" charset="0"/>
                <a:cs typeface="Courier New" charset="0"/>
              </a:rPr>
              <a:t>hotfix</a:t>
            </a:r>
            <a:r>
              <a:rPr lang="en-US" sz="3200" dirty="0"/>
              <a:t> branches we created. We did a few commits on them and deleted them directly after merging them into our main branch.</a:t>
            </a:r>
          </a:p>
        </p:txBody>
      </p:sp>
      <p:sp>
        <p:nvSpPr>
          <p:cNvPr id="7" name="TextBox 6">
            <a:extLst>
              <a:ext uri="{FF2B5EF4-FFF2-40B4-BE49-F238E27FC236}">
                <a16:creationId xmlns:a16="http://schemas.microsoft.com/office/drawing/2014/main" id="{A94A7AE9-E690-6C46-AA47-C251F397846A}"/>
              </a:ext>
            </a:extLst>
          </p:cNvPr>
          <p:cNvSpPr txBox="1"/>
          <p:nvPr/>
        </p:nvSpPr>
        <p:spPr>
          <a:xfrm>
            <a:off x="-22223" y="15389"/>
            <a:ext cx="3691716"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 Workflow</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1199877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33D55-0531-3A4D-9B2A-971C4D2485FD}"/>
              </a:ext>
            </a:extLst>
          </p:cNvPr>
          <p:cNvSpPr>
            <a:spLocks noGrp="1"/>
          </p:cNvSpPr>
          <p:nvPr>
            <p:ph idx="1"/>
          </p:nvPr>
        </p:nvSpPr>
        <p:spPr>
          <a:xfrm>
            <a:off x="794953" y="394980"/>
            <a:ext cx="11704322" cy="3374570"/>
          </a:xfrm>
        </p:spPr>
        <p:txBody>
          <a:bodyPr anchor="ctr">
            <a:normAutofit lnSpcReduction="10000"/>
          </a:bodyPr>
          <a:lstStyle/>
          <a:p>
            <a:r>
              <a:rPr lang="en-US" sz="3200" dirty="0"/>
              <a:t>Consider an example of doing some work (on </a:t>
            </a:r>
            <a:r>
              <a:rPr lang="en-US" sz="3200" dirty="0">
                <a:latin typeface="Courier New" charset="0"/>
                <a:ea typeface="Courier New" charset="0"/>
                <a:cs typeface="Courier New" charset="0"/>
              </a:rPr>
              <a:t>master</a:t>
            </a:r>
            <a:r>
              <a:rPr lang="en-US" sz="3200" dirty="0"/>
              <a:t>), branching off for an issue (</a:t>
            </a:r>
            <a:r>
              <a:rPr lang="en-US" sz="3200" dirty="0">
                <a:latin typeface="Courier New" charset="0"/>
                <a:ea typeface="Courier New" charset="0"/>
                <a:cs typeface="Courier New" charset="0"/>
              </a:rPr>
              <a:t>iss91</a:t>
            </a:r>
            <a:r>
              <a:rPr lang="en-US" sz="3200" dirty="0"/>
              <a:t>), working on it for a bit, branching off the second branch to try another way of handling the same thing (</a:t>
            </a:r>
            <a:r>
              <a:rPr lang="en-US" sz="3200" dirty="0">
                <a:latin typeface="Courier New" charset="0"/>
                <a:ea typeface="Courier New" charset="0"/>
                <a:cs typeface="Courier New" charset="0"/>
              </a:rPr>
              <a:t>iss91v2</a:t>
            </a:r>
            <a:r>
              <a:rPr lang="en-US" sz="3200" dirty="0"/>
              <a:t>), going back to our </a:t>
            </a:r>
            <a:r>
              <a:rPr lang="en-US" sz="3200" dirty="0">
                <a:latin typeface="Courier New" charset="0"/>
                <a:ea typeface="Courier New" charset="0"/>
                <a:cs typeface="Courier New" charset="0"/>
              </a:rPr>
              <a:t>master</a:t>
            </a:r>
            <a:r>
              <a:rPr lang="en-US" sz="3200" dirty="0"/>
              <a:t> branch and working there for a while, and then branching off there to do some work that we’re not sure is a good idea (</a:t>
            </a:r>
            <a:r>
              <a:rPr lang="en-US" sz="3200" dirty="0" err="1">
                <a:latin typeface="Courier New" charset="0"/>
                <a:ea typeface="Courier New" charset="0"/>
                <a:cs typeface="Courier New" charset="0"/>
              </a:rPr>
              <a:t>dumbidea</a:t>
            </a:r>
            <a:r>
              <a:rPr lang="en-US" sz="3200" dirty="0"/>
              <a:t> branch).</a:t>
            </a:r>
          </a:p>
        </p:txBody>
      </p:sp>
      <p:sp>
        <p:nvSpPr>
          <p:cNvPr id="8" name="TextBox 7">
            <a:extLst>
              <a:ext uri="{FF2B5EF4-FFF2-40B4-BE49-F238E27FC236}">
                <a16:creationId xmlns:a16="http://schemas.microsoft.com/office/drawing/2014/main" id="{A94A7AE9-E690-6C46-AA47-C251F397846A}"/>
              </a:ext>
            </a:extLst>
          </p:cNvPr>
          <p:cNvSpPr txBox="1"/>
          <p:nvPr/>
        </p:nvSpPr>
        <p:spPr>
          <a:xfrm>
            <a:off x="-22223" y="15389"/>
            <a:ext cx="3691716"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 Workflow</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271" y="3780260"/>
            <a:ext cx="8053616" cy="5724112"/>
          </a:xfrm>
          <a:prstGeom prst="rect">
            <a:avLst/>
          </a:prstGeom>
        </p:spPr>
      </p:pic>
    </p:spTree>
    <p:extLst>
      <p:ext uri="{BB962C8B-B14F-4D97-AF65-F5344CB8AC3E}">
        <p14:creationId xmlns:p14="http://schemas.microsoft.com/office/powerpoint/2010/main" val="705306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33D55-0531-3A4D-9B2A-971C4D2485FD}"/>
              </a:ext>
            </a:extLst>
          </p:cNvPr>
          <p:cNvSpPr>
            <a:spLocks noGrp="1"/>
          </p:cNvSpPr>
          <p:nvPr>
            <p:ph idx="1"/>
          </p:nvPr>
        </p:nvSpPr>
        <p:spPr>
          <a:xfrm>
            <a:off x="794953" y="609600"/>
            <a:ext cx="11704322" cy="2677886"/>
          </a:xfrm>
        </p:spPr>
        <p:txBody>
          <a:bodyPr anchor="ctr">
            <a:normAutofit/>
          </a:bodyPr>
          <a:lstStyle/>
          <a:p>
            <a:r>
              <a:rPr lang="en-US" sz="3200" dirty="0"/>
              <a:t>Let’s say we decide we like the second solution to your issue best (</a:t>
            </a:r>
            <a:r>
              <a:rPr lang="en-US" sz="3200" dirty="0">
                <a:latin typeface="Courier New" charset="0"/>
                <a:ea typeface="Courier New" charset="0"/>
                <a:cs typeface="Courier New" charset="0"/>
              </a:rPr>
              <a:t>iss91v2</a:t>
            </a:r>
            <a:r>
              <a:rPr lang="en-US" sz="3200" dirty="0"/>
              <a:t>); and we showed the </a:t>
            </a:r>
            <a:r>
              <a:rPr lang="en-US" sz="3200" dirty="0" err="1">
                <a:latin typeface="Courier New" charset="0"/>
                <a:ea typeface="Courier New" charset="0"/>
                <a:cs typeface="Courier New" charset="0"/>
              </a:rPr>
              <a:t>dumbidea</a:t>
            </a:r>
            <a:r>
              <a:rPr lang="en-US" sz="3200" dirty="0"/>
              <a:t> branch to our coworkers, and it turns out to be genius. You can throw away the original </a:t>
            </a:r>
            <a:r>
              <a:rPr lang="en-US" sz="3200" dirty="0">
                <a:latin typeface="Courier New" charset="0"/>
                <a:ea typeface="Courier New" charset="0"/>
                <a:cs typeface="Courier New" charset="0"/>
              </a:rPr>
              <a:t>iss91</a:t>
            </a:r>
            <a:r>
              <a:rPr lang="en-US" sz="3200" dirty="0"/>
              <a:t> branch (losing commits </a:t>
            </a:r>
            <a:r>
              <a:rPr lang="en-US" sz="3200" dirty="0">
                <a:latin typeface="Courier New" charset="0"/>
                <a:ea typeface="Courier New" charset="0"/>
                <a:cs typeface="Courier New" charset="0"/>
              </a:rPr>
              <a:t>C5</a:t>
            </a:r>
            <a:r>
              <a:rPr lang="en-US" sz="3200" dirty="0"/>
              <a:t> and </a:t>
            </a:r>
            <a:r>
              <a:rPr lang="en-US" sz="3200" dirty="0">
                <a:latin typeface="Courier New" charset="0"/>
                <a:ea typeface="Courier New" charset="0"/>
                <a:cs typeface="Courier New" charset="0"/>
              </a:rPr>
              <a:t>C6</a:t>
            </a:r>
            <a:r>
              <a:rPr lang="en-US" sz="3200" dirty="0"/>
              <a:t>) and merge in the other two.</a:t>
            </a:r>
          </a:p>
        </p:txBody>
      </p:sp>
      <p:sp>
        <p:nvSpPr>
          <p:cNvPr id="8" name="TextBox 7">
            <a:extLst>
              <a:ext uri="{FF2B5EF4-FFF2-40B4-BE49-F238E27FC236}">
                <a16:creationId xmlns:a16="http://schemas.microsoft.com/office/drawing/2014/main" id="{A94A7AE9-E690-6C46-AA47-C251F397846A}"/>
              </a:ext>
            </a:extLst>
          </p:cNvPr>
          <p:cNvSpPr txBox="1"/>
          <p:nvPr/>
        </p:nvSpPr>
        <p:spPr>
          <a:xfrm>
            <a:off x="-22223" y="15389"/>
            <a:ext cx="3691716"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 Workflow</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671" y="3502106"/>
            <a:ext cx="5607958" cy="5990831"/>
          </a:xfrm>
          <a:prstGeom prst="rect">
            <a:avLst/>
          </a:prstGeom>
        </p:spPr>
      </p:pic>
    </p:spTree>
    <p:extLst>
      <p:ext uri="{BB962C8B-B14F-4D97-AF65-F5344CB8AC3E}">
        <p14:creationId xmlns:p14="http://schemas.microsoft.com/office/powerpoint/2010/main" val="2081629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b="1" dirty="0"/>
              <a:t>Remote Branches</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1990582"/>
            <a:ext cx="11704322" cy="7523532"/>
          </a:xfrm>
        </p:spPr>
        <p:txBody>
          <a:bodyPr anchor="ctr">
            <a:normAutofit lnSpcReduction="10000"/>
          </a:bodyPr>
          <a:lstStyle/>
          <a:p>
            <a:pPr algn="l"/>
            <a:r>
              <a:rPr lang="en-US" sz="3200" dirty="0"/>
              <a:t>Remote references are references (pointers) in your remote repositories, including branches, tags, and so on. We can get a full list of remote references explicitly with </a:t>
            </a:r>
            <a:r>
              <a:rPr lang="en-US" sz="3200" dirty="0" err="1">
                <a:latin typeface="Courier New" charset="0"/>
                <a:ea typeface="Courier New" charset="0"/>
                <a:cs typeface="Courier New" charset="0"/>
              </a:rPr>
              <a:t>git</a:t>
            </a:r>
            <a:r>
              <a:rPr lang="en-US" sz="3200" dirty="0">
                <a:latin typeface="Courier New" charset="0"/>
                <a:ea typeface="Courier New" charset="0"/>
                <a:cs typeface="Courier New" charset="0"/>
              </a:rPr>
              <a:t> ls-remote [remote]</a:t>
            </a:r>
            <a:r>
              <a:rPr lang="en-US" sz="3200" dirty="0"/>
              <a:t>, or </a:t>
            </a:r>
            <a:r>
              <a:rPr lang="en-US" sz="3200" dirty="0" err="1">
                <a:latin typeface="Courier New" charset="0"/>
                <a:ea typeface="Courier New" charset="0"/>
                <a:cs typeface="Courier New" charset="0"/>
              </a:rPr>
              <a:t>git</a:t>
            </a:r>
            <a:r>
              <a:rPr lang="en-US" sz="3200" dirty="0">
                <a:latin typeface="Courier New" charset="0"/>
                <a:ea typeface="Courier New" charset="0"/>
                <a:cs typeface="Courier New" charset="0"/>
              </a:rPr>
              <a:t> remote show [remote]</a:t>
            </a:r>
            <a:r>
              <a:rPr lang="en-US" sz="3200" dirty="0"/>
              <a:t> for remote branches as well as more information. Nevertheless, a more common way is to take advantage of remote-tracking branches.</a:t>
            </a:r>
          </a:p>
          <a:p>
            <a:pPr algn="l"/>
            <a:endParaRPr lang="en-US" sz="3200" dirty="0"/>
          </a:p>
          <a:p>
            <a:pPr algn="l"/>
            <a:r>
              <a:rPr lang="en-US" sz="3200" dirty="0"/>
              <a:t>Remote-tracking branches are references to the state of remote branches. They’re local references that we can’t move; </a:t>
            </a:r>
            <a:r>
              <a:rPr lang="en-US" sz="3200" dirty="0" err="1"/>
              <a:t>Git</a:t>
            </a:r>
            <a:r>
              <a:rPr lang="en-US" sz="3200" dirty="0"/>
              <a:t> moves them for us whenever we do any network communication, to make sure they accurately represent the state of the remote repository. Think of them as bookmarks, o remind you where the branches in your remote repositories were the last time you connected to them.</a:t>
            </a:r>
          </a:p>
        </p:txBody>
      </p:sp>
      <p:sp>
        <p:nvSpPr>
          <p:cNvPr id="7" name="TextBox 6">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Remote 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196414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33D55-0531-3A4D-9B2A-971C4D2485FD}"/>
              </a:ext>
            </a:extLst>
          </p:cNvPr>
          <p:cNvSpPr>
            <a:spLocks noGrp="1"/>
          </p:cNvSpPr>
          <p:nvPr>
            <p:ph idx="1"/>
          </p:nvPr>
        </p:nvSpPr>
        <p:spPr>
          <a:xfrm>
            <a:off x="794953" y="609599"/>
            <a:ext cx="11704322" cy="8207829"/>
          </a:xfrm>
        </p:spPr>
        <p:txBody>
          <a:bodyPr anchor="ctr">
            <a:normAutofit/>
          </a:bodyPr>
          <a:lstStyle/>
          <a:p>
            <a:r>
              <a:rPr lang="en-US" sz="3200" dirty="0"/>
              <a:t>Remote-tracking branches take the form </a:t>
            </a:r>
            <a:r>
              <a:rPr lang="en-US" sz="3200" dirty="0">
                <a:latin typeface="Courier New" charset="0"/>
                <a:ea typeface="Courier New" charset="0"/>
                <a:cs typeface="Courier New" charset="0"/>
              </a:rPr>
              <a:t>&lt;remote&gt;/&lt;branch&gt;</a:t>
            </a:r>
            <a:r>
              <a:rPr lang="en-US" sz="3200" dirty="0"/>
              <a:t>. For instance, if we wanted to see what the </a:t>
            </a:r>
            <a:r>
              <a:rPr lang="en-US" sz="3200" dirty="0">
                <a:latin typeface="Courier New" charset="0"/>
                <a:ea typeface="Courier New" charset="0"/>
                <a:cs typeface="Courier New" charset="0"/>
              </a:rPr>
              <a:t>master</a:t>
            </a:r>
            <a:r>
              <a:rPr lang="en-US" sz="3200" dirty="0"/>
              <a:t> branch on our </a:t>
            </a:r>
            <a:r>
              <a:rPr lang="en-US" sz="3200" dirty="0">
                <a:latin typeface="Courier New" charset="0"/>
                <a:ea typeface="Courier New" charset="0"/>
                <a:cs typeface="Courier New" charset="0"/>
              </a:rPr>
              <a:t>origin</a:t>
            </a:r>
            <a:r>
              <a:rPr lang="en-US" sz="3200" dirty="0"/>
              <a:t> remote looked like as of the last time we communicated with it, we would check the </a:t>
            </a:r>
            <a:r>
              <a:rPr lang="en-US" sz="3200" dirty="0">
                <a:latin typeface="Courier New" charset="0"/>
                <a:ea typeface="Courier New" charset="0"/>
                <a:cs typeface="Courier New" charset="0"/>
              </a:rPr>
              <a:t>origin/master </a:t>
            </a:r>
            <a:r>
              <a:rPr lang="en-US" sz="3200" dirty="0"/>
              <a:t>branch. </a:t>
            </a:r>
          </a:p>
          <a:p>
            <a:endParaRPr lang="en-US" sz="3200" dirty="0"/>
          </a:p>
          <a:p>
            <a:r>
              <a:rPr lang="en-US" sz="3200" dirty="0"/>
              <a:t>If we were working on an issue with a partner and they pushed up an </a:t>
            </a:r>
            <a:r>
              <a:rPr lang="en-US" sz="3200" dirty="0">
                <a:latin typeface="Courier New" charset="0"/>
                <a:ea typeface="Courier New" charset="0"/>
                <a:cs typeface="Courier New" charset="0"/>
              </a:rPr>
              <a:t>iss53</a:t>
            </a:r>
            <a:r>
              <a:rPr lang="en-US" sz="3200" dirty="0"/>
              <a:t> branch, we might have our own local </a:t>
            </a:r>
            <a:r>
              <a:rPr lang="en-US" sz="3200" dirty="0">
                <a:latin typeface="Courier New" charset="0"/>
                <a:ea typeface="Courier New" charset="0"/>
                <a:cs typeface="Courier New" charset="0"/>
              </a:rPr>
              <a:t>iss53</a:t>
            </a:r>
            <a:r>
              <a:rPr lang="en-US" sz="3200" dirty="0"/>
              <a:t> branch, but the branch on the server would be represented by the remote-tracking branch </a:t>
            </a:r>
            <a:r>
              <a:rPr lang="en-US" sz="3200" dirty="0">
                <a:latin typeface="Courier New" charset="0"/>
                <a:ea typeface="Courier New" charset="0"/>
                <a:cs typeface="Courier New" charset="0"/>
              </a:rPr>
              <a:t>origin/iss53</a:t>
            </a:r>
            <a:r>
              <a:rPr lang="en-US" sz="3200" dirty="0"/>
              <a:t>.</a:t>
            </a:r>
          </a:p>
        </p:txBody>
      </p:sp>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1472487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33D55-0531-3A4D-9B2A-971C4D2485FD}"/>
              </a:ext>
            </a:extLst>
          </p:cNvPr>
          <p:cNvSpPr>
            <a:spLocks noGrp="1"/>
          </p:cNvSpPr>
          <p:nvPr>
            <p:ph idx="1"/>
          </p:nvPr>
        </p:nvSpPr>
        <p:spPr>
          <a:xfrm>
            <a:off x="794953" y="609599"/>
            <a:ext cx="11704322" cy="8207829"/>
          </a:xfrm>
        </p:spPr>
        <p:txBody>
          <a:bodyPr anchor="ctr">
            <a:normAutofit/>
          </a:bodyPr>
          <a:lstStyle/>
          <a:p>
            <a:r>
              <a:rPr lang="en-US" sz="3200" dirty="0"/>
              <a:t>Let’s say we have a </a:t>
            </a:r>
            <a:r>
              <a:rPr lang="en-US" sz="3200" dirty="0" err="1"/>
              <a:t>Git</a:t>
            </a:r>
            <a:r>
              <a:rPr lang="en-US" sz="3200" dirty="0"/>
              <a:t> server on our network at </a:t>
            </a:r>
            <a:r>
              <a:rPr lang="en-US" sz="3200" dirty="0" err="1">
                <a:latin typeface="Courier New" charset="0"/>
                <a:ea typeface="Courier New" charset="0"/>
                <a:cs typeface="Courier New" charset="0"/>
              </a:rPr>
              <a:t>git.ourcompany.com</a:t>
            </a:r>
            <a:r>
              <a:rPr lang="en-US" sz="3200" dirty="0"/>
              <a:t>. If we clone from this, </a:t>
            </a:r>
            <a:r>
              <a:rPr lang="en-US" sz="3200" dirty="0" err="1"/>
              <a:t>Git’s</a:t>
            </a:r>
            <a:r>
              <a:rPr lang="en-US" sz="3200" dirty="0"/>
              <a:t> </a:t>
            </a:r>
            <a:r>
              <a:rPr lang="en-US" sz="3200" dirty="0">
                <a:latin typeface="Courier New" charset="0"/>
                <a:ea typeface="Courier New" charset="0"/>
                <a:cs typeface="Courier New" charset="0"/>
              </a:rPr>
              <a:t>clone</a:t>
            </a:r>
            <a:r>
              <a:rPr lang="en-US" sz="3200" dirty="0"/>
              <a:t> command automatically names it </a:t>
            </a:r>
            <a:r>
              <a:rPr lang="en-US" sz="3200" dirty="0">
                <a:latin typeface="Courier New" charset="0"/>
                <a:ea typeface="Courier New" charset="0"/>
                <a:cs typeface="Courier New" charset="0"/>
              </a:rPr>
              <a:t>origin</a:t>
            </a:r>
            <a:r>
              <a:rPr lang="en-US" sz="3200" dirty="0"/>
              <a:t> for us, pulls down all its data, creates a pointer to where its </a:t>
            </a:r>
            <a:r>
              <a:rPr lang="en-US" sz="3200" dirty="0">
                <a:latin typeface="Courier New" charset="0"/>
                <a:ea typeface="Courier New" charset="0"/>
                <a:cs typeface="Courier New" charset="0"/>
              </a:rPr>
              <a:t>master</a:t>
            </a:r>
            <a:r>
              <a:rPr lang="en-US" sz="3200" dirty="0"/>
              <a:t> branch is, and names it </a:t>
            </a:r>
            <a:r>
              <a:rPr lang="en-US" sz="3200" dirty="0">
                <a:latin typeface="Courier New" charset="0"/>
                <a:ea typeface="Courier New" charset="0"/>
                <a:cs typeface="Courier New" charset="0"/>
              </a:rPr>
              <a:t>origin/master</a:t>
            </a:r>
            <a:r>
              <a:rPr lang="en-US" sz="3200" dirty="0"/>
              <a:t> locally. </a:t>
            </a:r>
            <a:r>
              <a:rPr lang="en-US" sz="3200" dirty="0" err="1"/>
              <a:t>Git</a:t>
            </a:r>
            <a:r>
              <a:rPr lang="en-US" sz="3200" dirty="0"/>
              <a:t> also gives you your own local </a:t>
            </a:r>
            <a:r>
              <a:rPr lang="en-US" sz="3200" dirty="0">
                <a:latin typeface="Courier New" charset="0"/>
                <a:ea typeface="Courier New" charset="0"/>
                <a:cs typeface="Courier New" charset="0"/>
              </a:rPr>
              <a:t>master</a:t>
            </a:r>
            <a:r>
              <a:rPr lang="en-US" sz="3200" dirty="0"/>
              <a:t> branch starting at the same place as origin’s </a:t>
            </a:r>
            <a:r>
              <a:rPr lang="en-US" sz="3200" dirty="0">
                <a:latin typeface="Courier New" charset="0"/>
                <a:ea typeface="Courier New" charset="0"/>
                <a:cs typeface="Courier New" charset="0"/>
              </a:rPr>
              <a:t>master</a:t>
            </a:r>
            <a:r>
              <a:rPr lang="en-US" sz="3200" dirty="0"/>
              <a:t> branch, so we have something to work from.</a:t>
            </a:r>
          </a:p>
        </p:txBody>
      </p:sp>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1205963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284" y="1001486"/>
            <a:ext cx="10970713" cy="29173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284" y="4876799"/>
            <a:ext cx="10970713" cy="385647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8497" y="3918856"/>
            <a:ext cx="7680650" cy="957943"/>
          </a:xfrm>
          <a:prstGeom prst="rect">
            <a:avLst/>
          </a:prstGeom>
        </p:spPr>
      </p:pic>
    </p:spTree>
    <p:extLst>
      <p:ext uri="{BB962C8B-B14F-4D97-AF65-F5344CB8AC3E}">
        <p14:creationId xmlns:p14="http://schemas.microsoft.com/office/powerpoint/2010/main" val="91297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1+#ppt_w/2"/>
                                          </p:val>
                                        </p:tav>
                                        <p:tav tm="100000">
                                          <p:val>
                                            <p:strVal val="#ppt_x"/>
                                          </p:val>
                                        </p:tav>
                                      </p:tavLst>
                                    </p:anim>
                                    <p:anim calcmode="lin" valueType="num">
                                      <p:cBhvr additive="base">
                                        <p:cTn id="8" dur="2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8" name="Content Placeholder 2">
            <a:extLst>
              <a:ext uri="{FF2B5EF4-FFF2-40B4-BE49-F238E27FC236}">
                <a16:creationId xmlns:a16="http://schemas.microsoft.com/office/drawing/2014/main" id="{E7533D55-0531-3A4D-9B2A-971C4D2485FD}"/>
              </a:ext>
            </a:extLst>
          </p:cNvPr>
          <p:cNvSpPr>
            <a:spLocks noGrp="1"/>
          </p:cNvSpPr>
          <p:nvPr>
            <p:ph idx="1"/>
          </p:nvPr>
        </p:nvSpPr>
        <p:spPr>
          <a:xfrm>
            <a:off x="794953" y="609600"/>
            <a:ext cx="11704322" cy="3048000"/>
          </a:xfrm>
        </p:spPr>
        <p:txBody>
          <a:bodyPr anchor="ctr">
            <a:normAutofit lnSpcReduction="10000"/>
          </a:bodyPr>
          <a:lstStyle/>
          <a:p>
            <a:r>
              <a:rPr lang="en-US" sz="3200" dirty="0"/>
              <a:t>If we do some work on our local </a:t>
            </a:r>
            <a:r>
              <a:rPr lang="en-US" sz="3200" dirty="0">
                <a:latin typeface="Courier New" charset="0"/>
                <a:ea typeface="Courier New" charset="0"/>
                <a:cs typeface="Courier New" charset="0"/>
              </a:rPr>
              <a:t>master</a:t>
            </a:r>
            <a:r>
              <a:rPr lang="en-US" sz="3200" dirty="0"/>
              <a:t> branch, and, in the meantime, someone else pushes to </a:t>
            </a:r>
            <a:r>
              <a:rPr lang="en-US" sz="3200" dirty="0" err="1">
                <a:latin typeface="Courier New" charset="0"/>
                <a:ea typeface="Courier New" charset="0"/>
                <a:cs typeface="Courier New" charset="0"/>
              </a:rPr>
              <a:t>git.ourcompany.com</a:t>
            </a:r>
            <a:r>
              <a:rPr lang="en-US" sz="3200" dirty="0"/>
              <a:t> and updates its </a:t>
            </a:r>
            <a:r>
              <a:rPr lang="en-US" sz="3200" dirty="0">
                <a:latin typeface="Courier New" charset="0"/>
                <a:ea typeface="Courier New" charset="0"/>
                <a:cs typeface="Courier New" charset="0"/>
              </a:rPr>
              <a:t>master</a:t>
            </a:r>
            <a:r>
              <a:rPr lang="en-US" sz="3200" dirty="0"/>
              <a:t> branch, then our histories move forward differently. Also, as long as we stay out of contact with our origin server, our </a:t>
            </a:r>
            <a:r>
              <a:rPr lang="en-US" sz="3200" dirty="0">
                <a:latin typeface="Courier New" charset="0"/>
                <a:ea typeface="Courier New" charset="0"/>
                <a:cs typeface="Courier New" charset="0"/>
              </a:rPr>
              <a:t>origin/master</a:t>
            </a:r>
            <a:r>
              <a:rPr lang="en-US" sz="3200" dirty="0"/>
              <a:t> pointer doesn’t move.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243" y="3654509"/>
            <a:ext cx="10836728" cy="254776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243" y="6416892"/>
            <a:ext cx="10836728" cy="3228333"/>
          </a:xfrm>
          <a:prstGeom prst="rect">
            <a:avLst/>
          </a:prstGeom>
        </p:spPr>
      </p:pic>
    </p:spTree>
    <p:extLst>
      <p:ext uri="{BB962C8B-B14F-4D97-AF65-F5344CB8AC3E}">
        <p14:creationId xmlns:p14="http://schemas.microsoft.com/office/powerpoint/2010/main" val="1152575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atin typeface="Century Gothic" panose="020B0502020202020204" pitchFamily="34" charset="0"/>
                <a:ea typeface="나눔고딕OTF"/>
                <a:cs typeface="나눔고딕OTF"/>
              </a:rPr>
              <a:t>What we will take a look in this series</a:t>
            </a:r>
          </a:p>
        </p:txBody>
      </p:sp>
      <p:sp>
        <p:nvSpPr>
          <p:cNvPr id="3" name="Content Placeholder 2"/>
          <p:cNvSpPr>
            <a:spLocks noGrp="1"/>
          </p:cNvSpPr>
          <p:nvPr>
            <p:ph idx="1"/>
          </p:nvPr>
        </p:nvSpPr>
        <p:spPr>
          <a:xfrm>
            <a:off x="650239" y="2255518"/>
            <a:ext cx="11704322" cy="7044268"/>
          </a:xfrm>
        </p:spPr>
        <p:txBody>
          <a:bodyPr anchor="ctr">
            <a:normAutofit/>
          </a:bodyPr>
          <a:lstStyle/>
          <a:p>
            <a:pPr marL="614443" indent="-614443" algn="ctr">
              <a:buAutoNum type="arabicPeriod"/>
            </a:pPr>
            <a:r>
              <a:rPr lang="en-US" sz="6000" dirty="0">
                <a:latin typeface="Century Gothic" panose="020B0502020202020204" pitchFamily="34" charset="0"/>
                <a:ea typeface="나눔고딕OTF"/>
                <a:cs typeface="나눔고딕OTF"/>
              </a:rPr>
              <a:t> Getting Started</a:t>
            </a:r>
          </a:p>
          <a:p>
            <a:pPr marL="614443" indent="-614443" algn="ctr">
              <a:buAutoNum type="arabicPeriod"/>
            </a:pPr>
            <a:r>
              <a:rPr lang="en-US" sz="6000" dirty="0">
                <a:solidFill>
                  <a:schemeClr val="bg1"/>
                </a:solidFill>
                <a:latin typeface="Century Gothic" panose="020B0502020202020204" pitchFamily="34" charset="0"/>
                <a:ea typeface="나눔고딕OTF"/>
                <a:cs typeface="나눔고딕OTF"/>
              </a:rPr>
              <a:t> Git Basics</a:t>
            </a:r>
          </a:p>
          <a:p>
            <a:pPr marL="614443" indent="-614443" algn="ctr">
              <a:buAutoNum type="arabicPeriod"/>
            </a:pPr>
            <a:r>
              <a:rPr lang="en-US" sz="6000" dirty="0">
                <a:solidFill>
                  <a:schemeClr val="bg1"/>
                </a:solidFill>
                <a:latin typeface="Century Gothic" panose="020B0502020202020204" pitchFamily="34" charset="0"/>
                <a:ea typeface="나눔고딕OTF"/>
                <a:cs typeface="나눔고딕OTF"/>
              </a:rPr>
              <a:t> Git Branch</a:t>
            </a:r>
          </a:p>
          <a:p>
            <a:pPr marL="614443" indent="-614443" algn="ctr">
              <a:buAutoNum type="arabicPeriod"/>
            </a:pPr>
            <a:r>
              <a:rPr lang="en-US" sz="6000" dirty="0">
                <a:solidFill>
                  <a:schemeClr val="bg1"/>
                </a:solidFill>
                <a:latin typeface="Century Gothic" panose="020B0502020202020204" pitchFamily="34" charset="0"/>
                <a:ea typeface="나눔고딕OTF"/>
                <a:cs typeface="나눔고딕OTF"/>
              </a:rPr>
              <a:t> Git Server - GitLab</a:t>
            </a:r>
          </a:p>
        </p:txBody>
      </p:sp>
      <p:sp>
        <p:nvSpPr>
          <p:cNvPr id="4" name="Slide Number Placeholder 3"/>
          <p:cNvSpPr>
            <a:spLocks noGrp="1"/>
          </p:cNvSpPr>
          <p:nvPr>
            <p:ph type="sldNum" sz="quarter" idx="12"/>
          </p:nvPr>
        </p:nvSpPr>
        <p:spPr/>
        <p:txBody>
          <a:bodyPr/>
          <a:lstStyle/>
          <a:p>
            <a:fld id="{DF92A6B5-0D7C-48A8-B49A-953CF10F77E3}" type="slidenum">
              <a:rPr lang="en-US" smtClean="0"/>
              <a:pPr/>
              <a:t>2</a:t>
            </a:fld>
            <a:endParaRPr lang="en-US"/>
          </a:p>
        </p:txBody>
      </p:sp>
      <p:sp>
        <p:nvSpPr>
          <p:cNvPr id="6" name="TextBox 5">
            <a:extLst>
              <a:ext uri="{FF2B5EF4-FFF2-40B4-BE49-F238E27FC236}">
                <a16:creationId xmlns:a16="http://schemas.microsoft.com/office/drawing/2014/main" id="{FAE860B6-479D-8646-A3E6-E0AF87D93E21}"/>
              </a:ext>
            </a:extLst>
          </p:cNvPr>
          <p:cNvSpPr txBox="1"/>
          <p:nvPr/>
        </p:nvSpPr>
        <p:spPr>
          <a:xfrm>
            <a:off x="-22223" y="15389"/>
            <a:ext cx="155170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58618859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8" name="Content Placeholder 2">
            <a:extLst>
              <a:ext uri="{FF2B5EF4-FFF2-40B4-BE49-F238E27FC236}">
                <a16:creationId xmlns:a16="http://schemas.microsoft.com/office/drawing/2014/main" id="{E7533D55-0531-3A4D-9B2A-971C4D2485FD}"/>
              </a:ext>
            </a:extLst>
          </p:cNvPr>
          <p:cNvSpPr>
            <a:spLocks noGrp="1"/>
          </p:cNvSpPr>
          <p:nvPr>
            <p:ph idx="1"/>
          </p:nvPr>
        </p:nvSpPr>
        <p:spPr>
          <a:xfrm>
            <a:off x="794953" y="609600"/>
            <a:ext cx="11704322" cy="3048000"/>
          </a:xfrm>
        </p:spPr>
        <p:txBody>
          <a:bodyPr anchor="ctr">
            <a:normAutofit lnSpcReduction="10000"/>
          </a:bodyPr>
          <a:lstStyle/>
          <a:p>
            <a:r>
              <a:rPr lang="en-US" sz="3200" dirty="0"/>
              <a:t>To synchronize our work, we run a </a:t>
            </a:r>
            <a:r>
              <a:rPr lang="en-US" sz="3200" dirty="0" err="1">
                <a:latin typeface="Courier New" charset="0"/>
                <a:ea typeface="Courier New" charset="0"/>
                <a:cs typeface="Courier New" charset="0"/>
              </a:rPr>
              <a:t>git</a:t>
            </a:r>
            <a:r>
              <a:rPr lang="en-US" sz="3200" dirty="0">
                <a:latin typeface="Courier New" charset="0"/>
                <a:ea typeface="Courier New" charset="0"/>
                <a:cs typeface="Courier New" charset="0"/>
              </a:rPr>
              <a:t> fetch origin</a:t>
            </a:r>
            <a:r>
              <a:rPr lang="en-US" sz="3200" dirty="0"/>
              <a:t> command. This command looks up which server “origin” is (in this case, it’s </a:t>
            </a:r>
            <a:r>
              <a:rPr lang="en-US" sz="3200" dirty="0" err="1">
                <a:latin typeface="Courier New" charset="0"/>
                <a:ea typeface="Courier New" charset="0"/>
                <a:cs typeface="Courier New" charset="0"/>
              </a:rPr>
              <a:t>git.ourcompany.com</a:t>
            </a:r>
            <a:r>
              <a:rPr lang="en-US" sz="3200" dirty="0"/>
              <a:t>), fetches any data from it that we don’t yet have, and updates our local database, moving your </a:t>
            </a:r>
            <a:r>
              <a:rPr lang="en-US" sz="3200" dirty="0">
                <a:latin typeface="Courier New" charset="0"/>
                <a:ea typeface="Courier New" charset="0"/>
                <a:cs typeface="Courier New" charset="0"/>
              </a:rPr>
              <a:t>origin/master</a:t>
            </a:r>
            <a:r>
              <a:rPr lang="en-US" sz="3200" dirty="0"/>
              <a:t> pointer to its new, more up-to-date position.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137" y="3657600"/>
            <a:ext cx="7924800" cy="1854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237" y="6239329"/>
            <a:ext cx="7886700" cy="33274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8033" y="5511801"/>
            <a:ext cx="3005007" cy="727528"/>
          </a:xfrm>
          <a:prstGeom prst="rect">
            <a:avLst/>
          </a:prstGeom>
        </p:spPr>
      </p:pic>
    </p:spTree>
    <p:extLst>
      <p:ext uri="{BB962C8B-B14F-4D97-AF65-F5344CB8AC3E}">
        <p14:creationId xmlns:p14="http://schemas.microsoft.com/office/powerpoint/2010/main" val="2061599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8" name="Content Placeholder 2">
            <a:extLst>
              <a:ext uri="{FF2B5EF4-FFF2-40B4-BE49-F238E27FC236}">
                <a16:creationId xmlns:a16="http://schemas.microsoft.com/office/drawing/2014/main" id="{E7533D55-0531-3A4D-9B2A-971C4D2485FD}"/>
              </a:ext>
            </a:extLst>
          </p:cNvPr>
          <p:cNvSpPr>
            <a:spLocks noGrp="1"/>
          </p:cNvSpPr>
          <p:nvPr>
            <p:ph idx="1"/>
          </p:nvPr>
        </p:nvSpPr>
        <p:spPr>
          <a:xfrm>
            <a:off x="794953" y="504670"/>
            <a:ext cx="11704322" cy="1529312"/>
          </a:xfrm>
        </p:spPr>
        <p:txBody>
          <a:bodyPr anchor="ctr">
            <a:normAutofit/>
          </a:bodyPr>
          <a:lstStyle/>
          <a:p>
            <a:r>
              <a:rPr lang="en-US" sz="3200" dirty="0"/>
              <a:t>To demonstrate having multiple remote servers and what remote branches for those remote projects look like, </a:t>
            </a:r>
          </a:p>
        </p:txBody>
      </p:sp>
      <p:pic>
        <p:nvPicPr>
          <p:cNvPr id="3" name="Picture 2">
            <a:extLst>
              <a:ext uri="{FF2B5EF4-FFF2-40B4-BE49-F238E27FC236}">
                <a16:creationId xmlns:a16="http://schemas.microsoft.com/office/drawing/2014/main" id="{A216EA46-C29D-B347-80B1-D906EF862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656" y="2317862"/>
            <a:ext cx="6004399" cy="2598919"/>
          </a:xfrm>
          <a:prstGeom prst="rect">
            <a:avLst/>
          </a:prstGeom>
        </p:spPr>
      </p:pic>
      <p:pic>
        <p:nvPicPr>
          <p:cNvPr id="10" name="Picture 9">
            <a:extLst>
              <a:ext uri="{FF2B5EF4-FFF2-40B4-BE49-F238E27FC236}">
                <a16:creationId xmlns:a16="http://schemas.microsoft.com/office/drawing/2014/main" id="{9A94D8E4-CA04-494E-BA93-2B179F0B4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4818" y="2317862"/>
            <a:ext cx="4158270" cy="2598919"/>
          </a:xfrm>
          <a:prstGeom prst="rect">
            <a:avLst/>
          </a:prstGeom>
        </p:spPr>
      </p:pic>
      <p:pic>
        <p:nvPicPr>
          <p:cNvPr id="12" name="Picture 11">
            <a:extLst>
              <a:ext uri="{FF2B5EF4-FFF2-40B4-BE49-F238E27FC236}">
                <a16:creationId xmlns:a16="http://schemas.microsoft.com/office/drawing/2014/main" id="{9C9C9F3D-92F4-FA4F-87F0-916D61C4E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4907" y="5200661"/>
            <a:ext cx="6924413" cy="350392"/>
          </a:xfrm>
          <a:prstGeom prst="rect">
            <a:avLst/>
          </a:prstGeom>
        </p:spPr>
      </p:pic>
      <p:pic>
        <p:nvPicPr>
          <p:cNvPr id="14" name="Picture 13">
            <a:extLst>
              <a:ext uri="{FF2B5EF4-FFF2-40B4-BE49-F238E27FC236}">
                <a16:creationId xmlns:a16="http://schemas.microsoft.com/office/drawing/2014/main" id="{9FFBB464-E0AF-7C40-998C-4A4F721E12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719" y="5672945"/>
            <a:ext cx="9143331" cy="3890779"/>
          </a:xfrm>
          <a:prstGeom prst="rect">
            <a:avLst/>
          </a:prstGeom>
        </p:spPr>
      </p:pic>
    </p:spTree>
    <p:extLst>
      <p:ext uri="{BB962C8B-B14F-4D97-AF65-F5344CB8AC3E}">
        <p14:creationId xmlns:p14="http://schemas.microsoft.com/office/powerpoint/2010/main" val="263456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000" fill="hold"/>
                                        <p:tgtEl>
                                          <p:spTgt spid="10"/>
                                        </p:tgtEl>
                                        <p:attrNameLst>
                                          <p:attrName>ppt_x</p:attrName>
                                        </p:attrNameLst>
                                      </p:cBhvr>
                                      <p:tavLst>
                                        <p:tav tm="0">
                                          <p:val>
                                            <p:strVal val="1+#ppt_w/2"/>
                                          </p:val>
                                        </p:tav>
                                        <p:tav tm="100000">
                                          <p:val>
                                            <p:strVal val="#ppt_x"/>
                                          </p:val>
                                        </p:tav>
                                      </p:tavLst>
                                    </p:anim>
                                    <p:anim calcmode="lin" valueType="num">
                                      <p:cBhvr additive="base">
                                        <p:cTn id="8" dur="2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2000" fill="hold"/>
                                        <p:tgtEl>
                                          <p:spTgt spid="12"/>
                                        </p:tgtEl>
                                        <p:attrNameLst>
                                          <p:attrName>ppt_x</p:attrName>
                                        </p:attrNameLst>
                                      </p:cBhvr>
                                      <p:tavLst>
                                        <p:tav tm="0">
                                          <p:val>
                                            <p:strVal val="#ppt_x"/>
                                          </p:val>
                                        </p:tav>
                                        <p:tav tm="100000">
                                          <p:val>
                                            <p:strVal val="#ppt_x"/>
                                          </p:val>
                                        </p:tav>
                                      </p:tavLst>
                                    </p:anim>
                                    <p:anim calcmode="lin" valueType="num">
                                      <p:cBhvr additive="base">
                                        <p:cTn id="14" dur="20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000" fill="hold"/>
                                        <p:tgtEl>
                                          <p:spTgt spid="14"/>
                                        </p:tgtEl>
                                        <p:attrNameLst>
                                          <p:attrName>ppt_x</p:attrName>
                                        </p:attrNameLst>
                                      </p:cBhvr>
                                      <p:tavLst>
                                        <p:tav tm="0">
                                          <p:val>
                                            <p:strVal val="#ppt_x"/>
                                          </p:val>
                                        </p:tav>
                                        <p:tav tm="100000">
                                          <p:val>
                                            <p:strVal val="#ppt_x"/>
                                          </p:val>
                                        </p:tav>
                                      </p:tavLst>
                                    </p:anim>
                                    <p:anim calcmode="lin" valueType="num">
                                      <p:cBhvr additive="base">
                                        <p:cTn id="20" dur="2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8" name="Content Placeholder 2">
            <a:extLst>
              <a:ext uri="{FF2B5EF4-FFF2-40B4-BE49-F238E27FC236}">
                <a16:creationId xmlns:a16="http://schemas.microsoft.com/office/drawing/2014/main" id="{E7533D55-0531-3A4D-9B2A-971C4D2485FD}"/>
              </a:ext>
            </a:extLst>
          </p:cNvPr>
          <p:cNvSpPr>
            <a:spLocks noGrp="1"/>
          </p:cNvSpPr>
          <p:nvPr>
            <p:ph idx="1"/>
          </p:nvPr>
        </p:nvSpPr>
        <p:spPr>
          <a:xfrm>
            <a:off x="794953" y="504670"/>
            <a:ext cx="11704322" cy="1344008"/>
          </a:xfrm>
        </p:spPr>
        <p:txBody>
          <a:bodyPr anchor="ctr">
            <a:normAutofit/>
          </a:bodyPr>
          <a:lstStyle/>
          <a:p>
            <a:r>
              <a:rPr lang="en-US" sz="3200" dirty="0"/>
              <a:t>Now, we can run </a:t>
            </a:r>
            <a:r>
              <a:rPr lang="en-US" sz="3200" dirty="0">
                <a:latin typeface="Courier" pitchFamily="2" charset="0"/>
              </a:rPr>
              <a:t>git fetch </a:t>
            </a:r>
            <a:r>
              <a:rPr lang="en-US" sz="3200" dirty="0" err="1">
                <a:latin typeface="Courier" pitchFamily="2" charset="0"/>
              </a:rPr>
              <a:t>teamone</a:t>
            </a:r>
            <a:r>
              <a:rPr lang="en-US" sz="3200" dirty="0"/>
              <a:t> to fetch everything the remote </a:t>
            </a:r>
            <a:r>
              <a:rPr lang="en-US" sz="3200" dirty="0" err="1">
                <a:latin typeface="Courier" pitchFamily="2" charset="0"/>
              </a:rPr>
              <a:t>teamone</a:t>
            </a:r>
            <a:r>
              <a:rPr lang="en-US" sz="3200" dirty="0"/>
              <a:t> server has that we don’t have yet. </a:t>
            </a:r>
          </a:p>
        </p:txBody>
      </p:sp>
      <p:pic>
        <p:nvPicPr>
          <p:cNvPr id="3" name="Picture 2">
            <a:extLst>
              <a:ext uri="{FF2B5EF4-FFF2-40B4-BE49-F238E27FC236}">
                <a16:creationId xmlns:a16="http://schemas.microsoft.com/office/drawing/2014/main" id="{A216EA46-C29D-B347-80B1-D906EF862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656" y="2317862"/>
            <a:ext cx="6004399" cy="2598919"/>
          </a:xfrm>
          <a:prstGeom prst="rect">
            <a:avLst/>
          </a:prstGeom>
        </p:spPr>
      </p:pic>
      <p:pic>
        <p:nvPicPr>
          <p:cNvPr id="10" name="Picture 9">
            <a:extLst>
              <a:ext uri="{FF2B5EF4-FFF2-40B4-BE49-F238E27FC236}">
                <a16:creationId xmlns:a16="http://schemas.microsoft.com/office/drawing/2014/main" id="{9A94D8E4-CA04-494E-BA93-2B179F0B4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4818" y="2317862"/>
            <a:ext cx="4158270" cy="2598919"/>
          </a:xfrm>
          <a:prstGeom prst="rect">
            <a:avLst/>
          </a:prstGeom>
        </p:spPr>
      </p:pic>
      <p:grpSp>
        <p:nvGrpSpPr>
          <p:cNvPr id="13" name="Group 12">
            <a:extLst>
              <a:ext uri="{FF2B5EF4-FFF2-40B4-BE49-F238E27FC236}">
                <a16:creationId xmlns:a16="http://schemas.microsoft.com/office/drawing/2014/main" id="{675292C3-DDA9-5A4C-BC1A-1F9D3A3CEB3D}"/>
              </a:ext>
            </a:extLst>
          </p:cNvPr>
          <p:cNvGrpSpPr/>
          <p:nvPr/>
        </p:nvGrpSpPr>
        <p:grpSpPr>
          <a:xfrm>
            <a:off x="5340435" y="4631635"/>
            <a:ext cx="3445756" cy="1041310"/>
            <a:chOff x="5340435" y="4631635"/>
            <a:chExt cx="3445756" cy="1041310"/>
          </a:xfrm>
        </p:grpSpPr>
        <p:pic>
          <p:nvPicPr>
            <p:cNvPr id="4" name="Picture 3">
              <a:extLst>
                <a:ext uri="{FF2B5EF4-FFF2-40B4-BE49-F238E27FC236}">
                  <a16:creationId xmlns:a16="http://schemas.microsoft.com/office/drawing/2014/main" id="{12B8156B-39E4-464F-81D4-E67D2CBBE5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435" y="4732191"/>
              <a:ext cx="3250165" cy="712365"/>
            </a:xfrm>
            <a:prstGeom prst="rect">
              <a:avLst/>
            </a:prstGeom>
          </p:spPr>
        </p:pic>
        <p:cxnSp>
          <p:nvCxnSpPr>
            <p:cNvPr id="7" name="Straight Arrow Connector 6">
              <a:extLst>
                <a:ext uri="{FF2B5EF4-FFF2-40B4-BE49-F238E27FC236}">
                  <a16:creationId xmlns:a16="http://schemas.microsoft.com/office/drawing/2014/main" id="{64BB5993-B80A-8949-8049-F495599C64B5}"/>
                </a:ext>
              </a:extLst>
            </p:cNvPr>
            <p:cNvCxnSpPr/>
            <p:nvPr/>
          </p:nvCxnSpPr>
          <p:spPr>
            <a:xfrm>
              <a:off x="8786191" y="4631635"/>
              <a:ext cx="0" cy="1041310"/>
            </a:xfrm>
            <a:prstGeom prst="straightConnector1">
              <a:avLst/>
            </a:prstGeom>
            <a:noFill/>
            <a:ln w="76200" cap="flat">
              <a:solidFill>
                <a:schemeClr val="tx2">
                  <a:lumMod val="75000"/>
                </a:schemeClr>
              </a:solidFill>
              <a:prstDash val="solid"/>
              <a:miter lim="400000"/>
              <a:tailEnd type="triangle"/>
            </a:ln>
            <a:effectLst/>
          </p:spPr>
          <p:style>
            <a:lnRef idx="0">
              <a:scrgbClr r="0" g="0" b="0"/>
            </a:lnRef>
            <a:fillRef idx="0">
              <a:scrgbClr r="0" g="0" b="0"/>
            </a:fillRef>
            <a:effectRef idx="0">
              <a:scrgbClr r="0" g="0" b="0"/>
            </a:effectRef>
            <a:fontRef idx="none"/>
          </p:style>
        </p:cxnSp>
      </p:grpSp>
      <p:pic>
        <p:nvPicPr>
          <p:cNvPr id="11" name="Picture 10">
            <a:extLst>
              <a:ext uri="{FF2B5EF4-FFF2-40B4-BE49-F238E27FC236}">
                <a16:creationId xmlns:a16="http://schemas.microsoft.com/office/drawing/2014/main" id="{5D04EEE1-C9ED-074C-81ED-DF0C4E327C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3817" y="5672945"/>
            <a:ext cx="9292180" cy="3895350"/>
          </a:xfrm>
          <a:prstGeom prst="rect">
            <a:avLst/>
          </a:prstGeom>
        </p:spPr>
      </p:pic>
    </p:spTree>
    <p:extLst>
      <p:ext uri="{BB962C8B-B14F-4D97-AF65-F5344CB8AC3E}">
        <p14:creationId xmlns:p14="http://schemas.microsoft.com/office/powerpoint/2010/main" val="271483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2000" fill="hold"/>
                                        <p:tgtEl>
                                          <p:spTgt spid="13"/>
                                        </p:tgtEl>
                                        <p:attrNameLst>
                                          <p:attrName>ppt_x</p:attrName>
                                        </p:attrNameLst>
                                      </p:cBhvr>
                                      <p:tavLst>
                                        <p:tav tm="0">
                                          <p:val>
                                            <p:strVal val="#ppt_x"/>
                                          </p:val>
                                        </p:tav>
                                        <p:tav tm="100000">
                                          <p:val>
                                            <p:strVal val="#ppt_x"/>
                                          </p:val>
                                        </p:tav>
                                      </p:tavLst>
                                    </p:anim>
                                    <p:anim calcmode="lin" valueType="num">
                                      <p:cBhvr additive="base">
                                        <p:cTn id="8" dur="20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2000" fill="hold"/>
                                        <p:tgtEl>
                                          <p:spTgt spid="11"/>
                                        </p:tgtEl>
                                        <p:attrNameLst>
                                          <p:attrName>ppt_x</p:attrName>
                                        </p:attrNameLst>
                                      </p:cBhvr>
                                      <p:tavLst>
                                        <p:tav tm="0">
                                          <p:val>
                                            <p:strVal val="#ppt_x"/>
                                          </p:val>
                                        </p:tav>
                                        <p:tav tm="100000">
                                          <p:val>
                                            <p:strVal val="#ppt_x"/>
                                          </p:val>
                                        </p:tav>
                                      </p:tavLst>
                                    </p:anim>
                                    <p:anim calcmode="lin" valueType="num">
                                      <p:cBhvr additive="base">
                                        <p:cTn id="14" dur="2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dirty="0"/>
              <a:t>Pushing</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2255517"/>
            <a:ext cx="11704322" cy="5195150"/>
          </a:xfrm>
        </p:spPr>
        <p:txBody>
          <a:bodyPr anchor="ctr">
            <a:normAutofit lnSpcReduction="10000"/>
          </a:bodyPr>
          <a:lstStyle/>
          <a:p>
            <a:pPr algn="l"/>
            <a:r>
              <a:rPr lang="en-US" sz="3200" dirty="0"/>
              <a:t>When we want to share a branch with the world, we need to push it up to a remote that we have write access to. </a:t>
            </a:r>
          </a:p>
          <a:p>
            <a:pPr algn="l"/>
            <a:endParaRPr lang="en-US" sz="3200" dirty="0"/>
          </a:p>
          <a:p>
            <a:pPr algn="l"/>
            <a:r>
              <a:rPr lang="en-US" sz="3200" dirty="0"/>
              <a:t>Our local branches aren’t automatically synchronized to the remotes we write to — we have to explicitly push the branches we want to share. </a:t>
            </a:r>
          </a:p>
          <a:p>
            <a:pPr algn="l"/>
            <a:endParaRPr lang="en-US" sz="3200" dirty="0"/>
          </a:p>
          <a:p>
            <a:pPr algn="l"/>
            <a:r>
              <a:rPr lang="en-US" sz="3200" dirty="0"/>
              <a:t>That way, we can use private branches for work we don’t want to share, and push up only the topic branches we want to collaborate on.</a:t>
            </a:r>
          </a:p>
        </p:txBody>
      </p:sp>
      <p:sp>
        <p:nvSpPr>
          <p:cNvPr id="5" name="TextBox 4">
            <a:extLst>
              <a:ext uri="{FF2B5EF4-FFF2-40B4-BE49-F238E27FC236}">
                <a16:creationId xmlns:a16="http://schemas.microsoft.com/office/drawing/2014/main" id="{FFCD75A5-0FEF-4445-AE93-45A7C3D5A82D}"/>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2023968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8" name="Content Placeholder 2">
            <a:extLst>
              <a:ext uri="{FF2B5EF4-FFF2-40B4-BE49-F238E27FC236}">
                <a16:creationId xmlns:a16="http://schemas.microsoft.com/office/drawing/2014/main" id="{E7533D55-0531-3A4D-9B2A-971C4D2485FD}"/>
              </a:ext>
            </a:extLst>
          </p:cNvPr>
          <p:cNvSpPr>
            <a:spLocks noGrp="1"/>
          </p:cNvSpPr>
          <p:nvPr>
            <p:ph idx="1"/>
          </p:nvPr>
        </p:nvSpPr>
        <p:spPr>
          <a:xfrm>
            <a:off x="794953" y="504669"/>
            <a:ext cx="11704322" cy="1813193"/>
          </a:xfrm>
        </p:spPr>
        <p:txBody>
          <a:bodyPr anchor="ctr">
            <a:normAutofit fontScale="92500"/>
          </a:bodyPr>
          <a:lstStyle/>
          <a:p>
            <a:r>
              <a:rPr lang="en-US" sz="3200" dirty="0"/>
              <a:t>If we have a branch named </a:t>
            </a:r>
            <a:r>
              <a:rPr lang="en-US" sz="3200" dirty="0" err="1">
                <a:latin typeface="Courier" pitchFamily="2" charset="0"/>
              </a:rPr>
              <a:t>serverfix</a:t>
            </a:r>
            <a:r>
              <a:rPr lang="en-US" sz="3200" dirty="0"/>
              <a:t> that you want to work on with others, we can push it up the same way we pushed our first branch. Run </a:t>
            </a:r>
            <a:r>
              <a:rPr lang="en-US" sz="3200" dirty="0">
                <a:latin typeface="Courier" pitchFamily="2" charset="0"/>
              </a:rPr>
              <a:t>git push &lt;remote&gt; &lt;branch&gt;</a:t>
            </a:r>
            <a:r>
              <a:rPr lang="en-US" sz="3200" dirty="0"/>
              <a:t>:</a:t>
            </a:r>
          </a:p>
        </p:txBody>
      </p:sp>
      <p:pic>
        <p:nvPicPr>
          <p:cNvPr id="6" name="Picture 5">
            <a:extLst>
              <a:ext uri="{FF2B5EF4-FFF2-40B4-BE49-F238E27FC236}">
                <a16:creationId xmlns:a16="http://schemas.microsoft.com/office/drawing/2014/main" id="{8574D2DC-9DF8-EF49-AC33-BC0768005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597149"/>
            <a:ext cx="10544888" cy="3380317"/>
          </a:xfrm>
          <a:prstGeom prst="rect">
            <a:avLst/>
          </a:prstGeom>
        </p:spPr>
      </p:pic>
    </p:spTree>
    <p:extLst>
      <p:ext uri="{BB962C8B-B14F-4D97-AF65-F5344CB8AC3E}">
        <p14:creationId xmlns:p14="http://schemas.microsoft.com/office/powerpoint/2010/main" val="1573050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8" name="Content Placeholder 2">
            <a:extLst>
              <a:ext uri="{FF2B5EF4-FFF2-40B4-BE49-F238E27FC236}">
                <a16:creationId xmlns:a16="http://schemas.microsoft.com/office/drawing/2014/main" id="{E7533D55-0531-3A4D-9B2A-971C4D2485FD}"/>
              </a:ext>
            </a:extLst>
          </p:cNvPr>
          <p:cNvSpPr>
            <a:spLocks noGrp="1"/>
          </p:cNvSpPr>
          <p:nvPr>
            <p:ph idx="1"/>
          </p:nvPr>
        </p:nvSpPr>
        <p:spPr>
          <a:xfrm>
            <a:off x="794953" y="504669"/>
            <a:ext cx="11704322" cy="8537731"/>
          </a:xfrm>
        </p:spPr>
        <p:txBody>
          <a:bodyPr anchor="ctr">
            <a:normAutofit lnSpcReduction="10000"/>
          </a:bodyPr>
          <a:lstStyle/>
          <a:p>
            <a:r>
              <a:rPr lang="en-US" sz="3200" dirty="0"/>
              <a:t>Git automatically expands the </a:t>
            </a:r>
            <a:r>
              <a:rPr lang="en-US" sz="3200" dirty="0" err="1">
                <a:latin typeface="Courier" pitchFamily="2" charset="0"/>
              </a:rPr>
              <a:t>serverfix</a:t>
            </a:r>
            <a:r>
              <a:rPr lang="en-US" sz="3200" dirty="0"/>
              <a:t> </a:t>
            </a:r>
            <a:r>
              <a:rPr lang="en-US" sz="3200" dirty="0" err="1"/>
              <a:t>branchname</a:t>
            </a:r>
            <a:r>
              <a:rPr lang="en-US" sz="3200" dirty="0"/>
              <a:t> out to </a:t>
            </a:r>
            <a:r>
              <a:rPr lang="en-US" sz="3200" dirty="0">
                <a:latin typeface="Courier" pitchFamily="2" charset="0"/>
              </a:rPr>
              <a:t>refs/heads/</a:t>
            </a:r>
            <a:r>
              <a:rPr lang="en-US" sz="3200" dirty="0" err="1">
                <a:latin typeface="Courier" pitchFamily="2" charset="0"/>
              </a:rPr>
              <a:t>serverfix:refs</a:t>
            </a:r>
            <a:r>
              <a:rPr lang="en-US" sz="3200" dirty="0">
                <a:latin typeface="Courier" pitchFamily="2" charset="0"/>
              </a:rPr>
              <a:t>/heads/</a:t>
            </a:r>
            <a:r>
              <a:rPr lang="en-US" sz="3200" dirty="0" err="1">
                <a:latin typeface="Courier" pitchFamily="2" charset="0"/>
              </a:rPr>
              <a:t>serverfix</a:t>
            </a:r>
            <a:r>
              <a:rPr lang="en-US" sz="3200" dirty="0"/>
              <a:t>, which means, “Take my </a:t>
            </a:r>
            <a:r>
              <a:rPr lang="en-US" sz="3200" dirty="0" err="1"/>
              <a:t>serverfix</a:t>
            </a:r>
            <a:r>
              <a:rPr lang="en-US" sz="3200" dirty="0"/>
              <a:t> local branch and push it to update the remote’s </a:t>
            </a:r>
            <a:r>
              <a:rPr lang="en-US" sz="3200" dirty="0" err="1"/>
              <a:t>serverfix</a:t>
            </a:r>
            <a:r>
              <a:rPr lang="en-US" sz="3200" dirty="0"/>
              <a:t> branch.” </a:t>
            </a:r>
          </a:p>
          <a:p>
            <a:endParaRPr lang="en-US" sz="3200" dirty="0"/>
          </a:p>
          <a:p>
            <a:r>
              <a:rPr lang="en-US" sz="3200" dirty="0"/>
              <a:t>We can also do </a:t>
            </a:r>
            <a:r>
              <a:rPr lang="en-US" sz="3200" dirty="0">
                <a:latin typeface="Courier" pitchFamily="2" charset="0"/>
              </a:rPr>
              <a:t>git push origin </a:t>
            </a:r>
            <a:r>
              <a:rPr lang="en-US" sz="3200" dirty="0" err="1">
                <a:latin typeface="Courier" pitchFamily="2" charset="0"/>
              </a:rPr>
              <a:t>serverfix:serverfix</a:t>
            </a:r>
            <a:r>
              <a:rPr lang="en-US" sz="3200" dirty="0"/>
              <a:t>, which does the same thing — it says, “Take my </a:t>
            </a:r>
            <a:r>
              <a:rPr lang="en-US" sz="3200" dirty="0" err="1"/>
              <a:t>serverfix</a:t>
            </a:r>
            <a:r>
              <a:rPr lang="en-US" sz="3200" dirty="0"/>
              <a:t> and make it the remote’s </a:t>
            </a:r>
            <a:r>
              <a:rPr lang="en-US" sz="3200" dirty="0" err="1"/>
              <a:t>serverfix</a:t>
            </a:r>
            <a:r>
              <a:rPr lang="en-US" sz="3200" dirty="0"/>
              <a:t>.”</a:t>
            </a:r>
          </a:p>
          <a:p>
            <a:endParaRPr lang="en-US" sz="3200" dirty="0"/>
          </a:p>
          <a:p>
            <a:r>
              <a:rPr lang="en-US" sz="3200" dirty="0"/>
              <a:t>We can use this format to push a local branch into a remote branch that is named differently. If we didn’t want it to be called </a:t>
            </a:r>
            <a:r>
              <a:rPr lang="en-US" sz="3200" dirty="0" err="1">
                <a:latin typeface="Courier" pitchFamily="2" charset="0"/>
              </a:rPr>
              <a:t>serverfix</a:t>
            </a:r>
            <a:r>
              <a:rPr lang="en-US" sz="3200" dirty="0"/>
              <a:t> on the remote, we could instead run </a:t>
            </a:r>
            <a:r>
              <a:rPr lang="en-US" sz="3200" dirty="0">
                <a:latin typeface="Courier" pitchFamily="2" charset="0"/>
              </a:rPr>
              <a:t>git push origin </a:t>
            </a:r>
            <a:r>
              <a:rPr lang="en-US" sz="3200" dirty="0" err="1">
                <a:latin typeface="Courier" pitchFamily="2" charset="0"/>
              </a:rPr>
              <a:t>serverfix:awesomebranch</a:t>
            </a:r>
            <a:r>
              <a:rPr lang="en-US" sz="3200" dirty="0"/>
              <a:t> to push your local </a:t>
            </a:r>
            <a:r>
              <a:rPr lang="en-US" sz="3200" dirty="0" err="1">
                <a:latin typeface="Courier" pitchFamily="2" charset="0"/>
              </a:rPr>
              <a:t>serverfix</a:t>
            </a:r>
            <a:r>
              <a:rPr lang="en-US" sz="3200" dirty="0"/>
              <a:t> branch to the </a:t>
            </a:r>
            <a:r>
              <a:rPr lang="en-US" sz="3200" dirty="0" err="1">
                <a:latin typeface="Courier" pitchFamily="2" charset="0"/>
              </a:rPr>
              <a:t>awesomebranch</a:t>
            </a:r>
            <a:r>
              <a:rPr lang="en-US" sz="3200" dirty="0"/>
              <a:t> branch on the remote project.</a:t>
            </a:r>
          </a:p>
        </p:txBody>
      </p:sp>
    </p:spTree>
    <p:extLst>
      <p:ext uri="{BB962C8B-B14F-4D97-AF65-F5344CB8AC3E}">
        <p14:creationId xmlns:p14="http://schemas.microsoft.com/office/powerpoint/2010/main" val="88137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20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 calcmode="lin" valueType="num">
                                      <p:cBhvr additive="base">
                                        <p:cTn id="13" dur="20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8" name="Content Placeholder 2">
            <a:extLst>
              <a:ext uri="{FF2B5EF4-FFF2-40B4-BE49-F238E27FC236}">
                <a16:creationId xmlns:a16="http://schemas.microsoft.com/office/drawing/2014/main" id="{E7533D55-0531-3A4D-9B2A-971C4D2485FD}"/>
              </a:ext>
            </a:extLst>
          </p:cNvPr>
          <p:cNvSpPr>
            <a:spLocks noGrp="1"/>
          </p:cNvSpPr>
          <p:nvPr>
            <p:ph idx="1"/>
          </p:nvPr>
        </p:nvSpPr>
        <p:spPr>
          <a:xfrm>
            <a:off x="794953" y="504669"/>
            <a:ext cx="11704322" cy="2323198"/>
          </a:xfrm>
        </p:spPr>
        <p:txBody>
          <a:bodyPr anchor="ctr">
            <a:noAutofit/>
          </a:bodyPr>
          <a:lstStyle/>
          <a:p>
            <a:r>
              <a:rPr lang="en-US" sz="3200" dirty="0"/>
              <a:t>The next time one of our collaborators fetches from the server, they will get a reference to where the server’s version of </a:t>
            </a:r>
            <a:r>
              <a:rPr lang="en-US" sz="3200" dirty="0" err="1">
                <a:latin typeface="Courier" pitchFamily="2" charset="0"/>
              </a:rPr>
              <a:t>serverfix</a:t>
            </a:r>
            <a:r>
              <a:rPr lang="en-US" sz="3200" dirty="0"/>
              <a:t> is under the remote branch </a:t>
            </a:r>
            <a:r>
              <a:rPr lang="en-US" sz="3200" dirty="0">
                <a:latin typeface="Courier" pitchFamily="2" charset="0"/>
              </a:rPr>
              <a:t>origin/</a:t>
            </a:r>
            <a:r>
              <a:rPr lang="en-US" sz="3200" dirty="0" err="1">
                <a:latin typeface="Courier" pitchFamily="2" charset="0"/>
              </a:rPr>
              <a:t>serverfix</a:t>
            </a:r>
            <a:r>
              <a:rPr lang="en-US" sz="3200" dirty="0"/>
              <a:t>:</a:t>
            </a:r>
          </a:p>
        </p:txBody>
      </p:sp>
      <p:pic>
        <p:nvPicPr>
          <p:cNvPr id="3" name="Picture 2">
            <a:extLst>
              <a:ext uri="{FF2B5EF4-FFF2-40B4-BE49-F238E27FC236}">
                <a16:creationId xmlns:a16="http://schemas.microsoft.com/office/drawing/2014/main" id="{70D87633-D680-A149-B22E-763268A57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567" y="2937556"/>
            <a:ext cx="9182934" cy="2798233"/>
          </a:xfrm>
          <a:prstGeom prst="rect">
            <a:avLst/>
          </a:prstGeom>
        </p:spPr>
      </p:pic>
      <p:sp>
        <p:nvSpPr>
          <p:cNvPr id="7" name="Content Placeholder 2">
            <a:extLst>
              <a:ext uri="{FF2B5EF4-FFF2-40B4-BE49-F238E27FC236}">
                <a16:creationId xmlns:a16="http://schemas.microsoft.com/office/drawing/2014/main" id="{77BFFEC0-10D6-0A45-AEA7-BC778404749C}"/>
              </a:ext>
            </a:extLst>
          </p:cNvPr>
          <p:cNvSpPr txBox="1">
            <a:spLocks/>
          </p:cNvSpPr>
          <p:nvPr/>
        </p:nvSpPr>
        <p:spPr>
          <a:xfrm>
            <a:off x="794953" y="5845477"/>
            <a:ext cx="11704322" cy="3484789"/>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It’s important to note that when we do a fetch that brings down new remote-tracking branches, we don’t automatically have local, editable copies of them. In other words, in this case, we don’t have a new </a:t>
            </a:r>
            <a:r>
              <a:rPr lang="en-US" sz="3200" dirty="0" err="1">
                <a:latin typeface="Courier" pitchFamily="2" charset="0"/>
              </a:rPr>
              <a:t>serverfix</a:t>
            </a:r>
            <a:r>
              <a:rPr lang="en-US" sz="3200" dirty="0"/>
              <a:t> branch — we only have an </a:t>
            </a:r>
            <a:r>
              <a:rPr lang="en-US" sz="3200" dirty="0">
                <a:latin typeface="Courier" pitchFamily="2" charset="0"/>
              </a:rPr>
              <a:t>origin/</a:t>
            </a:r>
            <a:r>
              <a:rPr lang="en-US" sz="3200" dirty="0" err="1">
                <a:latin typeface="Courier" pitchFamily="2" charset="0"/>
              </a:rPr>
              <a:t>serverfix</a:t>
            </a:r>
            <a:r>
              <a:rPr lang="en-US" sz="3200" dirty="0"/>
              <a:t> pointer that we can’t modify.</a:t>
            </a:r>
          </a:p>
        </p:txBody>
      </p:sp>
    </p:spTree>
    <p:extLst>
      <p:ext uri="{BB962C8B-B14F-4D97-AF65-F5344CB8AC3E}">
        <p14:creationId xmlns:p14="http://schemas.microsoft.com/office/powerpoint/2010/main" val="1980635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8" name="Content Placeholder 2">
            <a:extLst>
              <a:ext uri="{FF2B5EF4-FFF2-40B4-BE49-F238E27FC236}">
                <a16:creationId xmlns:a16="http://schemas.microsoft.com/office/drawing/2014/main" id="{E7533D55-0531-3A4D-9B2A-971C4D2485FD}"/>
              </a:ext>
            </a:extLst>
          </p:cNvPr>
          <p:cNvSpPr>
            <a:spLocks noGrp="1"/>
          </p:cNvSpPr>
          <p:nvPr>
            <p:ph idx="1"/>
          </p:nvPr>
        </p:nvSpPr>
        <p:spPr>
          <a:xfrm>
            <a:off x="794953" y="504669"/>
            <a:ext cx="11704322" cy="2323198"/>
          </a:xfrm>
        </p:spPr>
        <p:txBody>
          <a:bodyPr anchor="ctr">
            <a:noAutofit/>
          </a:bodyPr>
          <a:lstStyle/>
          <a:p>
            <a:r>
              <a:rPr lang="en-US" sz="3200" dirty="0"/>
              <a:t>To merge this work into our current working branch, we can run </a:t>
            </a:r>
            <a:r>
              <a:rPr lang="en-US" sz="3200" dirty="0">
                <a:latin typeface="Courier" pitchFamily="2" charset="0"/>
              </a:rPr>
              <a:t>git merge origin/</a:t>
            </a:r>
            <a:r>
              <a:rPr lang="en-US" sz="3200" dirty="0" err="1">
                <a:latin typeface="Courier" pitchFamily="2" charset="0"/>
              </a:rPr>
              <a:t>serverfix</a:t>
            </a:r>
            <a:r>
              <a:rPr lang="en-US" sz="3200" dirty="0"/>
              <a:t>. If we want our own </a:t>
            </a:r>
            <a:r>
              <a:rPr lang="en-US" sz="3200" dirty="0" err="1">
                <a:latin typeface="Courier" pitchFamily="2" charset="0"/>
              </a:rPr>
              <a:t>serverfix</a:t>
            </a:r>
            <a:r>
              <a:rPr lang="en-US" sz="3200" dirty="0"/>
              <a:t> branch that we can work on, we can base it off our remote-tracking branch:</a:t>
            </a:r>
          </a:p>
        </p:txBody>
      </p:sp>
      <p:pic>
        <p:nvPicPr>
          <p:cNvPr id="4" name="Picture 3">
            <a:extLst>
              <a:ext uri="{FF2B5EF4-FFF2-40B4-BE49-F238E27FC236}">
                <a16:creationId xmlns:a16="http://schemas.microsoft.com/office/drawing/2014/main" id="{020ACF56-16FE-984D-AE54-3C5626BB4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53" y="3369734"/>
            <a:ext cx="11375490" cy="1253066"/>
          </a:xfrm>
          <a:prstGeom prst="rect">
            <a:avLst/>
          </a:prstGeom>
        </p:spPr>
      </p:pic>
    </p:spTree>
    <p:extLst>
      <p:ext uri="{BB962C8B-B14F-4D97-AF65-F5344CB8AC3E}">
        <p14:creationId xmlns:p14="http://schemas.microsoft.com/office/powerpoint/2010/main" val="1114564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dirty="0"/>
              <a:t>Tracking Branches</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2255517"/>
            <a:ext cx="11704322" cy="5195150"/>
          </a:xfrm>
        </p:spPr>
        <p:txBody>
          <a:bodyPr anchor="ctr">
            <a:normAutofit/>
          </a:bodyPr>
          <a:lstStyle/>
          <a:p>
            <a:pPr algn="l"/>
            <a:r>
              <a:rPr lang="en-US" sz="3200" dirty="0"/>
              <a:t>Checking out a local branch from a remote-tracking branch automatically creates what is called a “tracking branch” (and the branch it tracks is called an “upstream branch”).</a:t>
            </a:r>
          </a:p>
          <a:p>
            <a:pPr algn="l"/>
            <a:endParaRPr lang="en-US" sz="3200" dirty="0"/>
          </a:p>
          <a:p>
            <a:pPr algn="l"/>
            <a:r>
              <a:rPr lang="en-US" sz="3200" dirty="0"/>
              <a:t>Tracking branches are local branches that have a direct relationship to a remote branch. If we’re on a tracking branch and type </a:t>
            </a:r>
            <a:r>
              <a:rPr lang="en-US" sz="3200" dirty="0">
                <a:latin typeface="Courier" pitchFamily="2" charset="0"/>
              </a:rPr>
              <a:t>git pull</a:t>
            </a:r>
            <a:r>
              <a:rPr lang="en-US" sz="3200" dirty="0"/>
              <a:t>, Git automatically knows which server to fetch from and which branch to merge in.</a:t>
            </a:r>
          </a:p>
        </p:txBody>
      </p:sp>
      <p:sp>
        <p:nvSpPr>
          <p:cNvPr id="5" name="TextBox 4">
            <a:extLst>
              <a:ext uri="{FF2B5EF4-FFF2-40B4-BE49-F238E27FC236}">
                <a16:creationId xmlns:a16="http://schemas.microsoft.com/office/drawing/2014/main" id="{FFCD75A5-0FEF-4445-AE93-45A7C3D5A82D}"/>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992015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8" name="Content Placeholder 2">
            <a:extLst>
              <a:ext uri="{FF2B5EF4-FFF2-40B4-BE49-F238E27FC236}">
                <a16:creationId xmlns:a16="http://schemas.microsoft.com/office/drawing/2014/main" id="{E7533D55-0531-3A4D-9B2A-971C4D2485FD}"/>
              </a:ext>
            </a:extLst>
          </p:cNvPr>
          <p:cNvSpPr>
            <a:spLocks noGrp="1"/>
          </p:cNvSpPr>
          <p:nvPr>
            <p:ph idx="1"/>
          </p:nvPr>
        </p:nvSpPr>
        <p:spPr>
          <a:xfrm>
            <a:off x="794953" y="504669"/>
            <a:ext cx="11704322" cy="2594131"/>
          </a:xfrm>
        </p:spPr>
        <p:txBody>
          <a:bodyPr anchor="ctr">
            <a:normAutofit/>
          </a:bodyPr>
          <a:lstStyle/>
          <a:p>
            <a:r>
              <a:rPr lang="en-US" sz="3200" dirty="0"/>
              <a:t>When we clone a repository, it generally automatically creates a master branch that tracks </a:t>
            </a:r>
            <a:r>
              <a:rPr lang="en-US" sz="3200" dirty="0">
                <a:latin typeface="Courier" pitchFamily="2" charset="0"/>
              </a:rPr>
              <a:t>origin/master</a:t>
            </a:r>
            <a:r>
              <a:rPr lang="en-US" sz="3200" dirty="0"/>
              <a:t>. However, we can set up other tracking branches if we wish — ones that track branches on other remotes, or don’t track the master branch. </a:t>
            </a:r>
          </a:p>
        </p:txBody>
      </p:sp>
      <p:pic>
        <p:nvPicPr>
          <p:cNvPr id="3" name="Picture 2">
            <a:extLst>
              <a:ext uri="{FF2B5EF4-FFF2-40B4-BE49-F238E27FC236}">
                <a16:creationId xmlns:a16="http://schemas.microsoft.com/office/drawing/2014/main" id="{8E9C8929-99CD-D646-9F85-D03246E44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53" y="3669692"/>
            <a:ext cx="11335277" cy="1242484"/>
          </a:xfrm>
          <a:prstGeom prst="rect">
            <a:avLst/>
          </a:prstGeom>
        </p:spPr>
      </p:pic>
    </p:spTree>
    <p:extLst>
      <p:ext uri="{BB962C8B-B14F-4D97-AF65-F5344CB8AC3E}">
        <p14:creationId xmlns:p14="http://schemas.microsoft.com/office/powerpoint/2010/main" val="45926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atin typeface="Century Gothic" panose="020B0502020202020204" pitchFamily="34" charset="0"/>
                <a:ea typeface="나눔고딕OTF"/>
                <a:cs typeface="나눔고딕OTF"/>
              </a:rPr>
              <a:t>What we will take a look today</a:t>
            </a:r>
          </a:p>
        </p:txBody>
      </p:sp>
      <p:sp>
        <p:nvSpPr>
          <p:cNvPr id="3" name="Content Placeholder 2"/>
          <p:cNvSpPr>
            <a:spLocks noGrp="1"/>
          </p:cNvSpPr>
          <p:nvPr>
            <p:ph idx="1"/>
          </p:nvPr>
        </p:nvSpPr>
        <p:spPr>
          <a:xfrm>
            <a:off x="650239" y="2255518"/>
            <a:ext cx="11704322" cy="7044268"/>
          </a:xfrm>
        </p:spPr>
        <p:txBody>
          <a:bodyPr anchor="ctr">
            <a:normAutofit/>
          </a:bodyPr>
          <a:lstStyle/>
          <a:p>
            <a:pPr marL="614443" indent="-614443" algn="ctr">
              <a:buAutoNum type="arabicPeriod"/>
            </a:pPr>
            <a:r>
              <a:rPr lang="en-US" sz="6000" dirty="0">
                <a:solidFill>
                  <a:schemeClr val="tx2">
                    <a:lumMod val="75000"/>
                  </a:schemeClr>
                </a:solidFill>
                <a:latin typeface="Century Gothic" panose="020B0502020202020204" pitchFamily="34" charset="0"/>
                <a:ea typeface="나눔고딕OTF"/>
                <a:cs typeface="나눔고딕OTF"/>
              </a:rPr>
              <a:t>Getting Started</a:t>
            </a:r>
          </a:p>
          <a:p>
            <a:pPr marL="614443" indent="-614443" algn="ctr">
              <a:buAutoNum type="arabicPeriod"/>
            </a:pPr>
            <a:r>
              <a:rPr lang="en-US" sz="6000" dirty="0">
                <a:solidFill>
                  <a:schemeClr val="bg2">
                    <a:lumMod val="60000"/>
                    <a:lumOff val="40000"/>
                  </a:schemeClr>
                </a:solidFill>
                <a:latin typeface="Century Gothic" panose="020B0502020202020204" pitchFamily="34" charset="0"/>
                <a:ea typeface="나눔고딕OTF"/>
                <a:cs typeface="나눔고딕OTF"/>
              </a:rPr>
              <a:t> Git Basics</a:t>
            </a:r>
          </a:p>
          <a:p>
            <a:pPr marL="614443" indent="-614443" algn="ctr">
              <a:buAutoNum type="arabicPeriod"/>
            </a:pPr>
            <a:r>
              <a:rPr lang="en-US" sz="6000" dirty="0">
                <a:solidFill>
                  <a:schemeClr val="bg2">
                    <a:lumMod val="60000"/>
                    <a:lumOff val="40000"/>
                  </a:schemeClr>
                </a:solidFill>
                <a:latin typeface="Century Gothic" panose="020B0502020202020204" pitchFamily="34" charset="0"/>
                <a:ea typeface="나눔고딕OTF"/>
                <a:cs typeface="나눔고딕OTF"/>
              </a:rPr>
              <a:t> </a:t>
            </a:r>
            <a:r>
              <a:rPr lang="en-US" sz="6000" dirty="0">
                <a:solidFill>
                  <a:schemeClr val="bg1"/>
                </a:solidFill>
                <a:latin typeface="Century Gothic" panose="020B0502020202020204" pitchFamily="34" charset="0"/>
                <a:ea typeface="나눔고딕OTF"/>
                <a:cs typeface="나눔고딕OTF"/>
              </a:rPr>
              <a:t>Git Branch</a:t>
            </a:r>
          </a:p>
          <a:p>
            <a:pPr marL="614443" indent="-614443" algn="ctr">
              <a:buAutoNum type="arabicPeriod"/>
            </a:pPr>
            <a:r>
              <a:rPr lang="en-US" sz="6000" dirty="0">
                <a:solidFill>
                  <a:schemeClr val="bg2">
                    <a:lumMod val="60000"/>
                    <a:lumOff val="40000"/>
                  </a:schemeClr>
                </a:solidFill>
                <a:latin typeface="Century Gothic" panose="020B0502020202020204" pitchFamily="34" charset="0"/>
                <a:ea typeface="나눔고딕OTF"/>
                <a:cs typeface="나눔고딕OTF"/>
              </a:rPr>
              <a:t> Git Server - GitLab</a:t>
            </a:r>
          </a:p>
        </p:txBody>
      </p:sp>
      <p:sp>
        <p:nvSpPr>
          <p:cNvPr id="4" name="Slide Number Placeholder 3"/>
          <p:cNvSpPr>
            <a:spLocks noGrp="1"/>
          </p:cNvSpPr>
          <p:nvPr>
            <p:ph type="sldNum" sz="quarter" idx="12"/>
          </p:nvPr>
        </p:nvSpPr>
        <p:spPr/>
        <p:txBody>
          <a:bodyPr/>
          <a:lstStyle/>
          <a:p>
            <a:fld id="{DF92A6B5-0D7C-48A8-B49A-953CF10F77E3}" type="slidenum">
              <a:rPr lang="en-US" smtClean="0"/>
              <a:pPr/>
              <a:t>3</a:t>
            </a:fld>
            <a:endParaRPr lang="en-US"/>
          </a:p>
        </p:txBody>
      </p:sp>
      <p:sp>
        <p:nvSpPr>
          <p:cNvPr id="6" name="TextBox 5">
            <a:extLst>
              <a:ext uri="{FF2B5EF4-FFF2-40B4-BE49-F238E27FC236}">
                <a16:creationId xmlns:a16="http://schemas.microsoft.com/office/drawing/2014/main" id="{FAE860B6-479D-8646-A3E6-E0AF87D93E21}"/>
              </a:ext>
            </a:extLst>
          </p:cNvPr>
          <p:cNvSpPr txBox="1"/>
          <p:nvPr/>
        </p:nvSpPr>
        <p:spPr>
          <a:xfrm>
            <a:off x="-22223" y="15389"/>
            <a:ext cx="155170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105892167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877202"/>
            <a:ext cx="11704322" cy="2594131"/>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lnSpcReduction="10000"/>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This is so common that there’s even a shortcut for that shortcut. If the branch name we’re trying to checkout </a:t>
            </a:r>
          </a:p>
          <a:p>
            <a:pPr marL="1057275" lvl="1" indent="-514350" algn="l" defTabSz="914400">
              <a:buAutoNum type="alphaLcParenBoth"/>
            </a:pPr>
            <a:r>
              <a:rPr lang="en-US" sz="3200" dirty="0"/>
              <a:t>doesn’t exist and </a:t>
            </a:r>
          </a:p>
          <a:p>
            <a:pPr marL="1057275" lvl="1" indent="-514350" algn="l" defTabSz="914400">
              <a:buAutoNum type="alphaLcParenBoth"/>
            </a:pPr>
            <a:r>
              <a:rPr lang="en-US" sz="3200" dirty="0"/>
              <a:t>exactly matches a name on only one remote, </a:t>
            </a:r>
          </a:p>
          <a:p>
            <a:pPr algn="l" defTabSz="914400"/>
            <a:r>
              <a:rPr lang="en-US" sz="3200" dirty="0"/>
              <a:t>Git will create a tracking branch for you:</a:t>
            </a:r>
          </a:p>
        </p:txBody>
      </p:sp>
      <p:pic>
        <p:nvPicPr>
          <p:cNvPr id="11" name="Picture 10">
            <a:extLst>
              <a:ext uri="{FF2B5EF4-FFF2-40B4-BE49-F238E27FC236}">
                <a16:creationId xmlns:a16="http://schemas.microsoft.com/office/drawing/2014/main" id="{2611C50A-6AB1-AE41-B3E1-B55417483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19" y="3953554"/>
            <a:ext cx="11729406" cy="1278845"/>
          </a:xfrm>
          <a:prstGeom prst="rect">
            <a:avLst/>
          </a:prstGeom>
        </p:spPr>
      </p:pic>
    </p:spTree>
    <p:extLst>
      <p:ext uri="{BB962C8B-B14F-4D97-AF65-F5344CB8AC3E}">
        <p14:creationId xmlns:p14="http://schemas.microsoft.com/office/powerpoint/2010/main" val="393840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877202"/>
            <a:ext cx="11704322" cy="2594131"/>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To set up a local branch with a different name than the remote branch, we can easily use the first version with a different local branch name:</a:t>
            </a:r>
          </a:p>
        </p:txBody>
      </p:sp>
      <p:pic>
        <p:nvPicPr>
          <p:cNvPr id="7" name="Picture 6">
            <a:extLst>
              <a:ext uri="{FF2B5EF4-FFF2-40B4-BE49-F238E27FC236}">
                <a16:creationId xmlns:a16="http://schemas.microsoft.com/office/drawing/2014/main" id="{70CE42A6-D9C3-4145-ABCA-044C645BBF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19" y="3471333"/>
            <a:ext cx="11041400" cy="1236134"/>
          </a:xfrm>
          <a:prstGeom prst="rect">
            <a:avLst/>
          </a:prstGeom>
        </p:spPr>
      </p:pic>
    </p:spTree>
    <p:extLst>
      <p:ext uri="{BB962C8B-B14F-4D97-AF65-F5344CB8AC3E}">
        <p14:creationId xmlns:p14="http://schemas.microsoft.com/office/powerpoint/2010/main" val="3264283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877202"/>
            <a:ext cx="11704322" cy="2594131"/>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If we already have a local branch and want to set it to a remote branch we just pulled down, or want to change the upstream branch we’re tracking, we can use the </a:t>
            </a:r>
            <a:r>
              <a:rPr lang="en-US" sz="3200" dirty="0">
                <a:latin typeface="Courier" pitchFamily="2" charset="0"/>
              </a:rPr>
              <a:t>-u</a:t>
            </a:r>
            <a:r>
              <a:rPr lang="en-US" sz="3200" dirty="0"/>
              <a:t> or </a:t>
            </a:r>
            <a:r>
              <a:rPr lang="en-US" sz="3200" dirty="0">
                <a:latin typeface="Courier" pitchFamily="2" charset="0"/>
              </a:rPr>
              <a:t>--set-upstream-to</a:t>
            </a:r>
            <a:r>
              <a:rPr lang="en-US" sz="3200" dirty="0"/>
              <a:t> option to git branch to explicitly set it at any time.</a:t>
            </a:r>
          </a:p>
        </p:txBody>
      </p:sp>
      <p:pic>
        <p:nvPicPr>
          <p:cNvPr id="3" name="Picture 2">
            <a:extLst>
              <a:ext uri="{FF2B5EF4-FFF2-40B4-BE49-F238E27FC236}">
                <a16:creationId xmlns:a16="http://schemas.microsoft.com/office/drawing/2014/main" id="{DCB97437-844B-4948-8A6A-3C84A2A0A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18" y="3953555"/>
            <a:ext cx="11486519" cy="906312"/>
          </a:xfrm>
          <a:prstGeom prst="rect">
            <a:avLst/>
          </a:prstGeom>
        </p:spPr>
      </p:pic>
    </p:spTree>
    <p:extLst>
      <p:ext uri="{BB962C8B-B14F-4D97-AF65-F5344CB8AC3E}">
        <p14:creationId xmlns:p14="http://schemas.microsoft.com/office/powerpoint/2010/main" val="1053280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877202"/>
            <a:ext cx="11704322" cy="2594131"/>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If we want to see what tracking branches we have set up, we can use the </a:t>
            </a:r>
            <a:r>
              <a:rPr lang="en-US" sz="3200" dirty="0">
                <a:latin typeface="Courier" pitchFamily="2" charset="0"/>
              </a:rPr>
              <a:t>-</a:t>
            </a:r>
            <a:r>
              <a:rPr lang="en-US" sz="3200" dirty="0" err="1">
                <a:latin typeface="Courier" pitchFamily="2" charset="0"/>
              </a:rPr>
              <a:t>vv</a:t>
            </a:r>
            <a:r>
              <a:rPr lang="en-US" sz="3200" dirty="0">
                <a:latin typeface="Courier" pitchFamily="2" charset="0"/>
              </a:rPr>
              <a:t> </a:t>
            </a:r>
            <a:r>
              <a:rPr lang="en-US" sz="3200" dirty="0"/>
              <a:t>option to </a:t>
            </a:r>
            <a:r>
              <a:rPr lang="en-US" sz="3200" dirty="0">
                <a:latin typeface="Courier" pitchFamily="2" charset="0"/>
              </a:rPr>
              <a:t>git branch</a:t>
            </a:r>
            <a:r>
              <a:rPr lang="en-US" sz="3200" dirty="0"/>
              <a:t>. This will list out our local branches with more information including what each branch is tracking and if our local branch is ahead, behind or both.</a:t>
            </a:r>
          </a:p>
        </p:txBody>
      </p:sp>
      <p:pic>
        <p:nvPicPr>
          <p:cNvPr id="4" name="Picture 3">
            <a:extLst>
              <a:ext uri="{FF2B5EF4-FFF2-40B4-BE49-F238E27FC236}">
                <a16:creationId xmlns:a16="http://schemas.microsoft.com/office/drawing/2014/main" id="{10C3D907-A24F-C143-8921-4CF9D3334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18" y="3953555"/>
            <a:ext cx="11814373" cy="1668312"/>
          </a:xfrm>
          <a:prstGeom prst="rect">
            <a:avLst/>
          </a:prstGeom>
        </p:spPr>
      </p:pic>
      <p:sp>
        <p:nvSpPr>
          <p:cNvPr id="7" name="Content Placeholder 2">
            <a:extLst>
              <a:ext uri="{FF2B5EF4-FFF2-40B4-BE49-F238E27FC236}">
                <a16:creationId xmlns:a16="http://schemas.microsoft.com/office/drawing/2014/main" id="{EE06AF01-FFED-B441-91DE-62A2D4B31E5D}"/>
              </a:ext>
            </a:extLst>
          </p:cNvPr>
          <p:cNvSpPr txBox="1">
            <a:spLocks/>
          </p:cNvSpPr>
          <p:nvPr/>
        </p:nvSpPr>
        <p:spPr>
          <a:xfrm>
            <a:off x="676418" y="5940269"/>
            <a:ext cx="11704322" cy="3542398"/>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fontScale="62500" lnSpcReduction="20000"/>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Our </a:t>
            </a:r>
            <a:r>
              <a:rPr lang="en-US" sz="3200" dirty="0">
                <a:latin typeface="Courier" pitchFamily="2" charset="0"/>
              </a:rPr>
              <a:t>iss53</a:t>
            </a:r>
            <a:r>
              <a:rPr lang="en-US" sz="3200" dirty="0"/>
              <a:t> branch is tracking </a:t>
            </a:r>
            <a:r>
              <a:rPr lang="en-US" sz="3200" dirty="0">
                <a:latin typeface="Courier" pitchFamily="2" charset="0"/>
              </a:rPr>
              <a:t>origin/iss53</a:t>
            </a:r>
            <a:r>
              <a:rPr lang="en-US" sz="3200" dirty="0"/>
              <a:t> and is “ahead” by two, meaning that we have two commits locally that are not pushed to the server. </a:t>
            </a:r>
          </a:p>
          <a:p>
            <a:pPr algn="l" defTabSz="914400"/>
            <a:endParaRPr lang="en-US" sz="3200" dirty="0"/>
          </a:p>
          <a:p>
            <a:pPr algn="l" defTabSz="914400"/>
            <a:r>
              <a:rPr lang="en-US" sz="3200" dirty="0"/>
              <a:t>Our </a:t>
            </a:r>
            <a:r>
              <a:rPr lang="en-US" sz="3200" dirty="0">
                <a:latin typeface="Courier" pitchFamily="2" charset="0"/>
              </a:rPr>
              <a:t>master</a:t>
            </a:r>
            <a:r>
              <a:rPr lang="en-US" sz="3200" dirty="0"/>
              <a:t> branch is tracking </a:t>
            </a:r>
            <a:r>
              <a:rPr lang="en-US" sz="3200" dirty="0">
                <a:latin typeface="Courier" pitchFamily="2" charset="0"/>
              </a:rPr>
              <a:t>origin/master</a:t>
            </a:r>
            <a:r>
              <a:rPr lang="en-US" sz="3200" dirty="0"/>
              <a:t> and is up to date. </a:t>
            </a:r>
          </a:p>
          <a:p>
            <a:pPr algn="l" defTabSz="914400"/>
            <a:endParaRPr lang="en-US" sz="3200" dirty="0"/>
          </a:p>
          <a:p>
            <a:pPr algn="l" defTabSz="914400"/>
            <a:r>
              <a:rPr lang="en-US" sz="3200" dirty="0"/>
              <a:t>Our </a:t>
            </a:r>
            <a:r>
              <a:rPr lang="en-US" sz="3200" dirty="0" err="1">
                <a:latin typeface="Courier" pitchFamily="2" charset="0"/>
              </a:rPr>
              <a:t>serverfix</a:t>
            </a:r>
            <a:r>
              <a:rPr lang="en-US" sz="3200" dirty="0"/>
              <a:t> branch is tracking the </a:t>
            </a:r>
            <a:r>
              <a:rPr lang="en-US" sz="3200" dirty="0">
                <a:latin typeface="Courier" pitchFamily="2" charset="0"/>
              </a:rPr>
              <a:t>server-fix-good</a:t>
            </a:r>
            <a:r>
              <a:rPr lang="en-US" sz="3200" dirty="0"/>
              <a:t> branch on our </a:t>
            </a:r>
            <a:r>
              <a:rPr lang="en-US" sz="3200" dirty="0" err="1">
                <a:latin typeface="Courier" pitchFamily="2" charset="0"/>
              </a:rPr>
              <a:t>teamone</a:t>
            </a:r>
            <a:r>
              <a:rPr lang="en-US" sz="3200" dirty="0"/>
              <a:t> server and is ahead by three and behind by one, meaning that there is one commit on the server we haven’t merged in yet and three commits locally that we haven’t pushed. </a:t>
            </a:r>
          </a:p>
          <a:p>
            <a:pPr algn="l" defTabSz="914400"/>
            <a:endParaRPr lang="en-US" sz="3200" dirty="0"/>
          </a:p>
          <a:p>
            <a:pPr algn="l" defTabSz="914400"/>
            <a:r>
              <a:rPr lang="en-US" sz="3200" dirty="0"/>
              <a:t>Finally our </a:t>
            </a:r>
            <a:r>
              <a:rPr lang="en-US" sz="3200" dirty="0">
                <a:latin typeface="Courier" pitchFamily="2" charset="0"/>
              </a:rPr>
              <a:t>testing</a:t>
            </a:r>
            <a:r>
              <a:rPr lang="en-US" sz="3200" dirty="0"/>
              <a:t> branch is not tracking any remote branch.</a:t>
            </a:r>
          </a:p>
        </p:txBody>
      </p:sp>
    </p:spTree>
    <p:extLst>
      <p:ext uri="{BB962C8B-B14F-4D97-AF65-F5344CB8AC3E}">
        <p14:creationId xmlns:p14="http://schemas.microsoft.com/office/powerpoint/2010/main" val="1750595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877202"/>
            <a:ext cx="11704322" cy="4151998"/>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lnSpcReduction="10000"/>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It’s important to note that these numbers are only since the last time we fetched from each server. This command does not reach out to the servers, it’s telling us about what it has cached from these servers locally. </a:t>
            </a:r>
          </a:p>
          <a:p>
            <a:pPr algn="l" defTabSz="914400"/>
            <a:endParaRPr lang="en-US" sz="3200" dirty="0"/>
          </a:p>
          <a:p>
            <a:pPr algn="l" defTabSz="914400"/>
            <a:r>
              <a:rPr lang="en-US" sz="3200" dirty="0"/>
              <a:t>If we want totally up to date ahead and behind numbers, we’ll need to fetch from all our remotes right before running this. We could do that like this:</a:t>
            </a:r>
          </a:p>
        </p:txBody>
      </p:sp>
      <p:pic>
        <p:nvPicPr>
          <p:cNvPr id="4" name="Picture 3">
            <a:extLst>
              <a:ext uri="{FF2B5EF4-FFF2-40B4-BE49-F238E27FC236}">
                <a16:creationId xmlns:a16="http://schemas.microsoft.com/office/drawing/2014/main" id="{E19BC41E-7E7A-584F-A8A7-6D2683257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18" y="5511422"/>
            <a:ext cx="6047725" cy="482978"/>
          </a:xfrm>
          <a:prstGeom prst="rect">
            <a:avLst/>
          </a:prstGeom>
        </p:spPr>
      </p:pic>
    </p:spTree>
    <p:extLst>
      <p:ext uri="{BB962C8B-B14F-4D97-AF65-F5344CB8AC3E}">
        <p14:creationId xmlns:p14="http://schemas.microsoft.com/office/powerpoint/2010/main" val="3611007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dirty="0"/>
              <a:t>Pulling</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2255517"/>
            <a:ext cx="11704322" cy="5195150"/>
          </a:xfrm>
        </p:spPr>
        <p:txBody>
          <a:bodyPr anchor="ctr">
            <a:normAutofit/>
          </a:bodyPr>
          <a:lstStyle/>
          <a:p>
            <a:pPr algn="l"/>
            <a:r>
              <a:rPr lang="en-US" sz="3200" dirty="0"/>
              <a:t>While the git fetch command will fetch down all the changes on the server that we don’t have yet, it will not modify our working directory at all. It will simply get the data for us and let us merge it </a:t>
            </a:r>
            <a:r>
              <a:rPr lang="en-US" sz="3200" dirty="0" err="1"/>
              <a:t>ourself</a:t>
            </a:r>
            <a:r>
              <a:rPr lang="en-US" sz="3200" dirty="0"/>
              <a:t>. </a:t>
            </a:r>
          </a:p>
          <a:p>
            <a:pPr algn="l"/>
            <a:endParaRPr lang="en-US" sz="3200" dirty="0"/>
          </a:p>
          <a:p>
            <a:pPr algn="l"/>
            <a:r>
              <a:rPr lang="en-US" sz="3200" dirty="0"/>
              <a:t>The command </a:t>
            </a:r>
            <a:r>
              <a:rPr lang="en-US" sz="3200" dirty="0">
                <a:latin typeface="Courier" pitchFamily="2" charset="0"/>
              </a:rPr>
              <a:t>git pull</a:t>
            </a:r>
            <a:r>
              <a:rPr lang="en-US" sz="3200" dirty="0"/>
              <a:t> which is essentially a </a:t>
            </a:r>
            <a:r>
              <a:rPr lang="en-US" sz="3200" dirty="0">
                <a:latin typeface="Courier" pitchFamily="2" charset="0"/>
              </a:rPr>
              <a:t>git fetch</a:t>
            </a:r>
            <a:r>
              <a:rPr lang="en-US" sz="3200" dirty="0"/>
              <a:t> immediately followed by a </a:t>
            </a:r>
            <a:r>
              <a:rPr lang="en-US" sz="3200" dirty="0">
                <a:latin typeface="Courier" pitchFamily="2" charset="0"/>
              </a:rPr>
              <a:t>git merge</a:t>
            </a:r>
            <a:r>
              <a:rPr lang="en-US" sz="3200" dirty="0"/>
              <a:t> in most cases.</a:t>
            </a:r>
          </a:p>
        </p:txBody>
      </p:sp>
      <p:sp>
        <p:nvSpPr>
          <p:cNvPr id="5" name="TextBox 4">
            <a:extLst>
              <a:ext uri="{FF2B5EF4-FFF2-40B4-BE49-F238E27FC236}">
                <a16:creationId xmlns:a16="http://schemas.microsoft.com/office/drawing/2014/main" id="{FFCD75A5-0FEF-4445-AE93-45A7C3D5A82D}"/>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37833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877202"/>
            <a:ext cx="11704322" cy="4863198"/>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If we have a tracking branch set up, either by explicitly setting it or by having it created for us by the </a:t>
            </a:r>
            <a:r>
              <a:rPr lang="en-US" sz="3200" dirty="0">
                <a:latin typeface="Courier" pitchFamily="2" charset="0"/>
              </a:rPr>
              <a:t>clone</a:t>
            </a:r>
            <a:r>
              <a:rPr lang="en-US" sz="3200" dirty="0"/>
              <a:t> or </a:t>
            </a:r>
            <a:r>
              <a:rPr lang="en-US" sz="3200" dirty="0">
                <a:latin typeface="Courier" pitchFamily="2" charset="0"/>
              </a:rPr>
              <a:t>checkout</a:t>
            </a:r>
            <a:r>
              <a:rPr lang="en-US" sz="3200" dirty="0"/>
              <a:t> commands, </a:t>
            </a:r>
            <a:r>
              <a:rPr lang="en-US" sz="3200" dirty="0">
                <a:latin typeface="Courier" pitchFamily="2" charset="0"/>
              </a:rPr>
              <a:t>git pull</a:t>
            </a:r>
            <a:r>
              <a:rPr lang="en-US" sz="3200" dirty="0"/>
              <a:t> will look up what server and branch our current branch is tracking, fetch from that server and then try to merge in that remote branch.</a:t>
            </a:r>
          </a:p>
          <a:p>
            <a:pPr algn="l" defTabSz="914400"/>
            <a:endParaRPr lang="en-US" sz="3200" dirty="0"/>
          </a:p>
          <a:p>
            <a:pPr algn="l" defTabSz="914400"/>
            <a:r>
              <a:rPr lang="en-US" sz="3200" dirty="0"/>
              <a:t>Generally it’s better to simply use the </a:t>
            </a:r>
            <a:r>
              <a:rPr lang="en-US" sz="3200" dirty="0">
                <a:latin typeface="Courier" pitchFamily="2" charset="0"/>
              </a:rPr>
              <a:t>fetch</a:t>
            </a:r>
            <a:r>
              <a:rPr lang="en-US" sz="3200" dirty="0"/>
              <a:t> and </a:t>
            </a:r>
            <a:r>
              <a:rPr lang="en-US" sz="3200" dirty="0">
                <a:latin typeface="Courier" pitchFamily="2" charset="0"/>
              </a:rPr>
              <a:t>merge</a:t>
            </a:r>
            <a:r>
              <a:rPr lang="en-US" sz="3200" dirty="0"/>
              <a:t> commands explicitly as the magic of </a:t>
            </a:r>
            <a:r>
              <a:rPr lang="en-US" sz="3200" dirty="0">
                <a:latin typeface="Courier" pitchFamily="2" charset="0"/>
              </a:rPr>
              <a:t>git pull</a:t>
            </a:r>
            <a:r>
              <a:rPr lang="en-US" sz="3200" dirty="0"/>
              <a:t> can often be confusing.</a:t>
            </a:r>
          </a:p>
        </p:txBody>
      </p:sp>
    </p:spTree>
    <p:extLst>
      <p:ext uri="{BB962C8B-B14F-4D97-AF65-F5344CB8AC3E}">
        <p14:creationId xmlns:p14="http://schemas.microsoft.com/office/powerpoint/2010/main" val="1552259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dirty="0"/>
              <a:t>Deleting Remote Branches</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2255517"/>
            <a:ext cx="11704322" cy="3755816"/>
          </a:xfrm>
        </p:spPr>
        <p:txBody>
          <a:bodyPr anchor="ctr">
            <a:normAutofit/>
          </a:bodyPr>
          <a:lstStyle/>
          <a:p>
            <a:pPr algn="l"/>
            <a:r>
              <a:rPr lang="en-US" sz="3200" dirty="0"/>
              <a:t>Suppose we’re done with a remote branch – say our collaborators are finished with a feature and have merged it into our remote’s master branch (or whatever branch our stable </a:t>
            </a:r>
            <a:r>
              <a:rPr lang="en-US" sz="3200" dirty="0" err="1"/>
              <a:t>codeline</a:t>
            </a:r>
            <a:r>
              <a:rPr lang="en-US" sz="3200" dirty="0"/>
              <a:t> is in). We can delete a remote branch using the </a:t>
            </a:r>
            <a:r>
              <a:rPr lang="en-US" sz="3200" dirty="0">
                <a:latin typeface="Courier" pitchFamily="2" charset="0"/>
              </a:rPr>
              <a:t>--delete</a:t>
            </a:r>
            <a:r>
              <a:rPr lang="en-US" sz="3200" dirty="0"/>
              <a:t> option to </a:t>
            </a:r>
            <a:r>
              <a:rPr lang="en-US" sz="3200" dirty="0">
                <a:latin typeface="Courier" pitchFamily="2" charset="0"/>
              </a:rPr>
              <a:t>git push</a:t>
            </a:r>
            <a:r>
              <a:rPr lang="en-US" sz="3200" dirty="0"/>
              <a:t>. If we want to delete our </a:t>
            </a:r>
            <a:r>
              <a:rPr lang="en-US" sz="3200" dirty="0" err="1">
                <a:latin typeface="Courier" pitchFamily="2" charset="0"/>
              </a:rPr>
              <a:t>serverfix</a:t>
            </a:r>
            <a:r>
              <a:rPr lang="en-US" sz="3200" dirty="0"/>
              <a:t> branch from the server, we run the following:</a:t>
            </a:r>
          </a:p>
        </p:txBody>
      </p:sp>
      <p:sp>
        <p:nvSpPr>
          <p:cNvPr id="5" name="TextBox 4">
            <a:extLst>
              <a:ext uri="{FF2B5EF4-FFF2-40B4-BE49-F238E27FC236}">
                <a16:creationId xmlns:a16="http://schemas.microsoft.com/office/drawing/2014/main" id="{FFCD75A5-0FEF-4445-AE93-45A7C3D5A82D}"/>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6" name="Picture 5">
            <a:extLst>
              <a:ext uri="{FF2B5EF4-FFF2-40B4-BE49-F238E27FC236}">
                <a16:creationId xmlns:a16="http://schemas.microsoft.com/office/drawing/2014/main" id="{B241019F-CE20-C343-B7A4-D259C0954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6062133"/>
            <a:ext cx="7038570" cy="1275998"/>
          </a:xfrm>
          <a:prstGeom prst="rect">
            <a:avLst/>
          </a:prstGeom>
        </p:spPr>
      </p:pic>
    </p:spTree>
    <p:extLst>
      <p:ext uri="{BB962C8B-B14F-4D97-AF65-F5344CB8AC3E}">
        <p14:creationId xmlns:p14="http://schemas.microsoft.com/office/powerpoint/2010/main" val="472748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b="1" dirty="0"/>
              <a:t>Rebasing</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1990582"/>
            <a:ext cx="11704322" cy="5426218"/>
          </a:xfrm>
        </p:spPr>
        <p:txBody>
          <a:bodyPr anchor="ctr">
            <a:normAutofit/>
          </a:bodyPr>
          <a:lstStyle/>
          <a:p>
            <a:pPr algn="l"/>
            <a:r>
              <a:rPr lang="en-US" sz="3600" dirty="0"/>
              <a:t>There are two main ways to integrate changes from one branch into another: the </a:t>
            </a:r>
            <a:r>
              <a:rPr lang="en-US" sz="3600" dirty="0">
                <a:latin typeface="Courier" pitchFamily="2" charset="0"/>
              </a:rPr>
              <a:t>merge</a:t>
            </a:r>
            <a:r>
              <a:rPr lang="en-US" sz="3600" dirty="0"/>
              <a:t> and the </a:t>
            </a:r>
            <a:r>
              <a:rPr lang="en-US" sz="3600" dirty="0">
                <a:latin typeface="Courier" pitchFamily="2" charset="0"/>
              </a:rPr>
              <a:t>rebase</a:t>
            </a:r>
            <a:r>
              <a:rPr lang="en-US" sz="3600" dirty="0"/>
              <a:t>.</a:t>
            </a:r>
          </a:p>
        </p:txBody>
      </p:sp>
      <p:sp>
        <p:nvSpPr>
          <p:cNvPr id="7" name="TextBox 6">
            <a:extLst>
              <a:ext uri="{FF2B5EF4-FFF2-40B4-BE49-F238E27FC236}">
                <a16:creationId xmlns:a16="http://schemas.microsoft.com/office/drawing/2014/main" id="{A94A7AE9-E690-6C46-AA47-C251F397846A}"/>
              </a:ext>
            </a:extLst>
          </p:cNvPr>
          <p:cNvSpPr txBox="1"/>
          <p:nvPr/>
        </p:nvSpPr>
        <p:spPr>
          <a:xfrm>
            <a:off x="-22223" y="15389"/>
            <a:ext cx="2856551"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Rebasing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3763876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dirty="0"/>
              <a:t>The Basic Rebase</a:t>
            </a:r>
          </a:p>
        </p:txBody>
      </p:sp>
      <p:sp>
        <p:nvSpPr>
          <p:cNvPr id="9" name="TextBox 8">
            <a:extLst>
              <a:ext uri="{FF2B5EF4-FFF2-40B4-BE49-F238E27FC236}">
                <a16:creationId xmlns:a16="http://schemas.microsoft.com/office/drawing/2014/main" id="{54F2242C-25B7-EC44-8247-A0D367987F06}"/>
              </a:ext>
            </a:extLst>
          </p:cNvPr>
          <p:cNvSpPr txBox="1"/>
          <p:nvPr/>
        </p:nvSpPr>
        <p:spPr>
          <a:xfrm>
            <a:off x="-22223" y="15389"/>
            <a:ext cx="2856551"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Rebasing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10" name="Content Placeholder 9">
            <a:extLst>
              <a:ext uri="{FF2B5EF4-FFF2-40B4-BE49-F238E27FC236}">
                <a16:creationId xmlns:a16="http://schemas.microsoft.com/office/drawing/2014/main" id="{CB8B74DB-2226-384C-8351-B0B9D847905A}"/>
              </a:ext>
            </a:extLst>
          </p:cNvPr>
          <p:cNvSpPr>
            <a:spLocks noGrp="1"/>
          </p:cNvSpPr>
          <p:nvPr>
            <p:ph idx="1"/>
          </p:nvPr>
        </p:nvSpPr>
        <p:spPr>
          <a:xfrm>
            <a:off x="650239" y="2255518"/>
            <a:ext cx="11704322" cy="894082"/>
          </a:xfrm>
        </p:spPr>
        <p:txBody>
          <a:bodyPr>
            <a:normAutofit/>
          </a:bodyPr>
          <a:lstStyle/>
          <a:p>
            <a:r>
              <a:rPr lang="en-US" sz="3200" dirty="0"/>
              <a:t>Basic Merging</a:t>
            </a:r>
          </a:p>
        </p:txBody>
      </p:sp>
      <p:pic>
        <p:nvPicPr>
          <p:cNvPr id="12" name="Picture 11">
            <a:extLst>
              <a:ext uri="{FF2B5EF4-FFF2-40B4-BE49-F238E27FC236}">
                <a16:creationId xmlns:a16="http://schemas.microsoft.com/office/drawing/2014/main" id="{918E3E64-E95F-E440-AADD-4E1C14BEE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483" y="3149599"/>
            <a:ext cx="6052325" cy="2827867"/>
          </a:xfrm>
          <a:prstGeom prst="rect">
            <a:avLst/>
          </a:prstGeom>
        </p:spPr>
      </p:pic>
      <p:pic>
        <p:nvPicPr>
          <p:cNvPr id="14" name="Picture 13">
            <a:extLst>
              <a:ext uri="{FF2B5EF4-FFF2-40B4-BE49-F238E27FC236}">
                <a16:creationId xmlns:a16="http://schemas.microsoft.com/office/drawing/2014/main" id="{BA925681-A895-7541-A004-CDE630AC2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283" y="6261099"/>
            <a:ext cx="7300383" cy="2645505"/>
          </a:xfrm>
          <a:prstGeom prst="rect">
            <a:avLst/>
          </a:prstGeom>
        </p:spPr>
      </p:pic>
    </p:spTree>
    <p:extLst>
      <p:ext uri="{BB962C8B-B14F-4D97-AF65-F5344CB8AC3E}">
        <p14:creationId xmlns:p14="http://schemas.microsoft.com/office/powerpoint/2010/main" val="100317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2000" fill="hold"/>
                                        <p:tgtEl>
                                          <p:spTgt spid="12"/>
                                        </p:tgtEl>
                                        <p:attrNameLst>
                                          <p:attrName>ppt_x</p:attrName>
                                        </p:attrNameLst>
                                      </p:cBhvr>
                                      <p:tavLst>
                                        <p:tav tm="0">
                                          <p:val>
                                            <p:strVal val="#ppt_x"/>
                                          </p:val>
                                        </p:tav>
                                        <p:tav tm="100000">
                                          <p:val>
                                            <p:strVal val="#ppt_x"/>
                                          </p:val>
                                        </p:tav>
                                      </p:tavLst>
                                    </p:anim>
                                    <p:anim calcmode="lin" valueType="num">
                                      <p:cBhvr additive="base">
                                        <p:cTn id="14" dur="20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000" fill="hold"/>
                                        <p:tgtEl>
                                          <p:spTgt spid="14"/>
                                        </p:tgtEl>
                                        <p:attrNameLst>
                                          <p:attrName>ppt_x</p:attrName>
                                        </p:attrNameLst>
                                      </p:cBhvr>
                                      <p:tavLst>
                                        <p:tav tm="0">
                                          <p:val>
                                            <p:strVal val="#ppt_x"/>
                                          </p:val>
                                        </p:tav>
                                        <p:tav tm="100000">
                                          <p:val>
                                            <p:strVal val="#ppt_x"/>
                                          </p:val>
                                        </p:tav>
                                      </p:tavLst>
                                    </p:anim>
                                    <p:anim calcmode="lin" valueType="num">
                                      <p:cBhvr additive="base">
                                        <p:cTn id="20" dur="2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 will talk about in this section</a:t>
            </a:r>
          </a:p>
        </p:txBody>
      </p:sp>
      <p:sp>
        <p:nvSpPr>
          <p:cNvPr id="3" name="Content Placeholder 2"/>
          <p:cNvSpPr>
            <a:spLocks noGrp="1"/>
          </p:cNvSpPr>
          <p:nvPr>
            <p:ph idx="1"/>
          </p:nvPr>
        </p:nvSpPr>
        <p:spPr/>
        <p:txBody>
          <a:bodyPr>
            <a:normAutofit lnSpcReduction="10000"/>
          </a:bodyPr>
          <a:lstStyle/>
          <a:p>
            <a:pPr marL="614443" indent="-614443">
              <a:buAutoNum type="arabicPeriod"/>
            </a:pPr>
            <a:r>
              <a:rPr lang="en-US" dirty="0">
                <a:solidFill>
                  <a:schemeClr val="bg2">
                    <a:lumMod val="40000"/>
                    <a:lumOff val="60000"/>
                  </a:schemeClr>
                </a:solidFill>
                <a:latin typeface="Century Gothic" panose="020B0502020202020204" pitchFamily="34" charset="0"/>
                <a:ea typeface="Nanum Gothic" panose="020D0604000000000000" pitchFamily="34" charset="-127"/>
              </a:rPr>
              <a:t>Branches in a Nutshell</a:t>
            </a:r>
          </a:p>
          <a:p>
            <a:pPr marL="614443" indent="-614443">
              <a:buAutoNum type="arabicPeriod"/>
            </a:pPr>
            <a:endParaRPr lang="en-US" dirty="0">
              <a:solidFill>
                <a:schemeClr val="bg2">
                  <a:lumMod val="40000"/>
                  <a:lumOff val="60000"/>
                </a:schemeClr>
              </a:solidFill>
              <a:latin typeface="Century Gothic" panose="020B0502020202020204" pitchFamily="34" charset="0"/>
              <a:ea typeface="Nanum Gothic" panose="020D0604000000000000" pitchFamily="34" charset="-127"/>
            </a:endParaRPr>
          </a:p>
          <a:p>
            <a:pPr marL="614443" indent="-614443">
              <a:buAutoNum type="arabicPeriod"/>
            </a:pPr>
            <a:r>
              <a:rPr lang="en-US" dirty="0">
                <a:solidFill>
                  <a:schemeClr val="bg2">
                    <a:lumMod val="40000"/>
                    <a:lumOff val="60000"/>
                  </a:schemeClr>
                </a:solidFill>
                <a:latin typeface="Century Gothic" panose="020B0502020202020204" pitchFamily="34" charset="0"/>
                <a:ea typeface="Nanum Gothic" panose="020D0604000000000000" pitchFamily="34" charset="-127"/>
              </a:rPr>
              <a:t>Basic Branching and Merging</a:t>
            </a:r>
          </a:p>
          <a:p>
            <a:pPr marL="614443" indent="-614443">
              <a:buAutoNum type="arabicPeriod"/>
            </a:pPr>
            <a:endParaRPr lang="en-US" dirty="0">
              <a:latin typeface="Century Gothic" panose="020B0502020202020204" pitchFamily="34" charset="0"/>
              <a:ea typeface="Nanum Gothic" panose="020D0604000000000000" pitchFamily="34" charset="-127"/>
            </a:endParaRPr>
          </a:p>
          <a:p>
            <a:pPr marL="614443" indent="-614443">
              <a:buAutoNum type="arabicPeriod"/>
            </a:pPr>
            <a:r>
              <a:rPr lang="en-US" dirty="0">
                <a:solidFill>
                  <a:schemeClr val="bg1"/>
                </a:solidFill>
                <a:latin typeface="Century Gothic" panose="020B0502020202020204" pitchFamily="34" charset="0"/>
                <a:ea typeface="Nanum Gothic" panose="020D0604000000000000" pitchFamily="34" charset="-127"/>
              </a:rPr>
              <a:t>Branch Management</a:t>
            </a:r>
          </a:p>
          <a:p>
            <a:pPr marL="614443" indent="-614443">
              <a:buAutoNum type="arabicPeriod"/>
            </a:pPr>
            <a:endParaRPr lang="en-US" dirty="0">
              <a:solidFill>
                <a:schemeClr val="bg1"/>
              </a:solidFill>
              <a:latin typeface="Century Gothic" panose="020B0502020202020204" pitchFamily="34" charset="0"/>
              <a:ea typeface="Nanum Gothic" panose="020D0604000000000000" pitchFamily="34" charset="-127"/>
            </a:endParaRPr>
          </a:p>
          <a:p>
            <a:pPr marL="614443" indent="-614443">
              <a:buAutoNum type="arabicPeriod"/>
            </a:pPr>
            <a:r>
              <a:rPr lang="en-US" dirty="0">
                <a:solidFill>
                  <a:schemeClr val="bg1"/>
                </a:solidFill>
                <a:latin typeface="Century Gothic" panose="020B0502020202020204" pitchFamily="34" charset="0"/>
                <a:ea typeface="Nanum Gothic" panose="020D0604000000000000" pitchFamily="34" charset="-127"/>
              </a:rPr>
              <a:t>Branching Workflows</a:t>
            </a:r>
          </a:p>
          <a:p>
            <a:pPr marL="614443" indent="-614443">
              <a:buAutoNum type="arabicPeriod"/>
            </a:pPr>
            <a:endParaRPr lang="en-US" dirty="0">
              <a:solidFill>
                <a:schemeClr val="bg1"/>
              </a:solidFill>
              <a:latin typeface="Century Gothic" panose="020B0502020202020204" pitchFamily="34" charset="0"/>
              <a:ea typeface="Nanum Gothic" panose="020D0604000000000000" pitchFamily="34" charset="-127"/>
            </a:endParaRPr>
          </a:p>
          <a:p>
            <a:pPr marL="614443" indent="-614443">
              <a:buAutoNum type="arabicPeriod"/>
            </a:pPr>
            <a:r>
              <a:rPr lang="en-US" dirty="0">
                <a:solidFill>
                  <a:schemeClr val="bg1"/>
                </a:solidFill>
                <a:latin typeface="Century Gothic" panose="020B0502020202020204" pitchFamily="34" charset="0"/>
                <a:ea typeface="Nanum Gothic" panose="020D0604000000000000" pitchFamily="34" charset="-127"/>
              </a:rPr>
              <a:t>Remote Branches</a:t>
            </a:r>
          </a:p>
          <a:p>
            <a:endParaRPr lang="en-US" dirty="0">
              <a:solidFill>
                <a:schemeClr val="bg1"/>
              </a:solidFill>
              <a:latin typeface="Century Gothic" panose="020B0502020202020204" pitchFamily="34" charset="0"/>
              <a:ea typeface="Nanum Gothic" panose="020D0604000000000000" pitchFamily="34" charset="-127"/>
            </a:endParaRPr>
          </a:p>
          <a:p>
            <a:r>
              <a:rPr lang="en-US" dirty="0">
                <a:solidFill>
                  <a:schemeClr val="bg1"/>
                </a:solidFill>
                <a:latin typeface="Century Gothic" panose="020B0502020202020204" pitchFamily="34" charset="0"/>
                <a:ea typeface="Nanum Gothic" panose="020D0604000000000000" pitchFamily="34" charset="-127"/>
              </a:rPr>
              <a:t>6. Rebasing</a:t>
            </a:r>
          </a:p>
          <a:p>
            <a:pPr marL="614443" indent="-614443">
              <a:buAutoNum type="arabicPeriod"/>
            </a:pPr>
            <a:endParaRPr lang="en-US" dirty="0">
              <a:latin typeface="Century Gothic" panose="020B0502020202020204" pitchFamily="34" charset="0"/>
              <a:ea typeface="Nanum Gothic" panose="020D0604000000000000" pitchFamily="34" charset="-127"/>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4</a:t>
            </a:fld>
            <a:endParaRPr lang="en-US"/>
          </a:p>
        </p:txBody>
      </p:sp>
      <p:sp>
        <p:nvSpPr>
          <p:cNvPr id="7" name="TextBox 6">
            <a:extLst>
              <a:ext uri="{FF2B5EF4-FFF2-40B4-BE49-F238E27FC236}">
                <a16:creationId xmlns:a16="http://schemas.microsoft.com/office/drawing/2014/main" id="{FAE860B6-479D-8646-A3E6-E0AF87D93E21}"/>
              </a:ext>
            </a:extLst>
          </p:cNvPr>
          <p:cNvSpPr txBox="1"/>
          <p:nvPr/>
        </p:nvSpPr>
        <p:spPr>
          <a:xfrm>
            <a:off x="-22223" y="15389"/>
            <a:ext cx="155170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3522919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877202"/>
            <a:ext cx="11704322" cy="3389998"/>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There is another way: we can take the patch of the change that was introduced in </a:t>
            </a:r>
            <a:r>
              <a:rPr lang="en-US" sz="3200" dirty="0">
                <a:latin typeface="Courier" pitchFamily="2" charset="0"/>
              </a:rPr>
              <a:t>C4</a:t>
            </a:r>
            <a:r>
              <a:rPr lang="en-US" sz="3200" dirty="0"/>
              <a:t> and reapply it on top of </a:t>
            </a:r>
            <a:r>
              <a:rPr lang="en-US" sz="3200" dirty="0">
                <a:latin typeface="Courier" pitchFamily="2" charset="0"/>
              </a:rPr>
              <a:t>C3</a:t>
            </a:r>
            <a:r>
              <a:rPr lang="en-US" sz="3200" dirty="0"/>
              <a:t>. In Git, this is called </a:t>
            </a:r>
            <a:r>
              <a:rPr lang="en-US" sz="3200" i="1" dirty="0"/>
              <a:t>rebasing</a:t>
            </a:r>
            <a:r>
              <a:rPr lang="en-US" sz="3200" dirty="0"/>
              <a:t>. With the </a:t>
            </a:r>
            <a:r>
              <a:rPr lang="en-US" sz="3200" dirty="0">
                <a:latin typeface="Courier" pitchFamily="2" charset="0"/>
              </a:rPr>
              <a:t>rebase</a:t>
            </a:r>
            <a:r>
              <a:rPr lang="en-US" sz="3200" dirty="0"/>
              <a:t> command, we can take all the changes that were committed on one branch and replay them on another one.</a:t>
            </a:r>
          </a:p>
        </p:txBody>
      </p:sp>
      <p:pic>
        <p:nvPicPr>
          <p:cNvPr id="3" name="Picture 2">
            <a:extLst>
              <a:ext uri="{FF2B5EF4-FFF2-40B4-BE49-F238E27FC236}">
                <a16:creationId xmlns:a16="http://schemas.microsoft.com/office/drawing/2014/main" id="{07B0C2F2-FA0F-A348-8AE6-E3D766650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19" y="4267199"/>
            <a:ext cx="9228262" cy="1591733"/>
          </a:xfrm>
          <a:prstGeom prst="rect">
            <a:avLst/>
          </a:prstGeom>
        </p:spPr>
      </p:pic>
    </p:spTree>
    <p:extLst>
      <p:ext uri="{BB962C8B-B14F-4D97-AF65-F5344CB8AC3E}">
        <p14:creationId xmlns:p14="http://schemas.microsoft.com/office/powerpoint/2010/main" val="3189819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877202"/>
            <a:ext cx="11704322" cy="3389998"/>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lnSpcReduction="10000"/>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It works by going to the common ancestor of the two branches (the one we’re on and the one we’re rebasing onto), getting the diff introduced by each commit of the branch we’re on, saving those diffs to temporary files, resetting the current branch to the same commit as the branch we are rebasing onto, and finally applying each change in turn.</a:t>
            </a:r>
          </a:p>
        </p:txBody>
      </p:sp>
      <p:pic>
        <p:nvPicPr>
          <p:cNvPr id="4" name="Picture 3">
            <a:extLst>
              <a:ext uri="{FF2B5EF4-FFF2-40B4-BE49-F238E27FC236}">
                <a16:creationId xmlns:a16="http://schemas.microsoft.com/office/drawing/2014/main" id="{98BD0400-E0D9-FF48-BE34-DC0074282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19" y="4521199"/>
            <a:ext cx="11334928" cy="3031067"/>
          </a:xfrm>
          <a:prstGeom prst="rect">
            <a:avLst/>
          </a:prstGeom>
        </p:spPr>
      </p:pic>
    </p:spTree>
    <p:extLst>
      <p:ext uri="{BB962C8B-B14F-4D97-AF65-F5344CB8AC3E}">
        <p14:creationId xmlns:p14="http://schemas.microsoft.com/office/powerpoint/2010/main" val="1625364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877202"/>
            <a:ext cx="11704322" cy="1222531"/>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We can go back to the </a:t>
            </a:r>
            <a:r>
              <a:rPr lang="en-US" sz="3200" dirty="0">
                <a:latin typeface="Courier" pitchFamily="2" charset="0"/>
              </a:rPr>
              <a:t>master</a:t>
            </a:r>
            <a:r>
              <a:rPr lang="en-US" sz="3200" dirty="0"/>
              <a:t> branch and do a fast-forward merge.</a:t>
            </a:r>
          </a:p>
        </p:txBody>
      </p:sp>
      <p:pic>
        <p:nvPicPr>
          <p:cNvPr id="3" name="Picture 2">
            <a:extLst>
              <a:ext uri="{FF2B5EF4-FFF2-40B4-BE49-F238E27FC236}">
                <a16:creationId xmlns:a16="http://schemas.microsoft.com/office/drawing/2014/main" id="{FD1C8D54-C703-5B43-89EA-7002FB5D8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18" y="2315254"/>
            <a:ext cx="3814149" cy="834345"/>
          </a:xfrm>
          <a:prstGeom prst="rect">
            <a:avLst/>
          </a:prstGeom>
        </p:spPr>
      </p:pic>
      <p:pic>
        <p:nvPicPr>
          <p:cNvPr id="8" name="Picture 7">
            <a:extLst>
              <a:ext uri="{FF2B5EF4-FFF2-40B4-BE49-F238E27FC236}">
                <a16:creationId xmlns:a16="http://schemas.microsoft.com/office/drawing/2014/main" id="{0CE9622B-FBAC-5944-9262-6A497BC09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18" y="3365120"/>
            <a:ext cx="10755750" cy="2905726"/>
          </a:xfrm>
          <a:prstGeom prst="rect">
            <a:avLst/>
          </a:prstGeom>
        </p:spPr>
      </p:pic>
      <p:sp>
        <p:nvSpPr>
          <p:cNvPr id="9" name="Content Placeholder 2">
            <a:extLst>
              <a:ext uri="{FF2B5EF4-FFF2-40B4-BE49-F238E27FC236}">
                <a16:creationId xmlns:a16="http://schemas.microsoft.com/office/drawing/2014/main" id="{2F18AD45-B8B3-F245-8869-30DED4FEBF8A}"/>
              </a:ext>
            </a:extLst>
          </p:cNvPr>
          <p:cNvSpPr txBox="1">
            <a:spLocks/>
          </p:cNvSpPr>
          <p:nvPr/>
        </p:nvSpPr>
        <p:spPr>
          <a:xfrm>
            <a:off x="676419" y="6486367"/>
            <a:ext cx="11704322" cy="3047100"/>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fontScale="92500" lnSpcReduction="10000"/>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The snapshot pointed to by </a:t>
            </a:r>
            <a:r>
              <a:rPr lang="en-US" sz="3200" dirty="0">
                <a:latin typeface="Courier" pitchFamily="2" charset="0"/>
              </a:rPr>
              <a:t>C4'</a:t>
            </a:r>
            <a:r>
              <a:rPr lang="en-US" sz="3200" dirty="0"/>
              <a:t> is exactly the same as the one that was pointed to by </a:t>
            </a:r>
            <a:r>
              <a:rPr lang="en-US" sz="3200" dirty="0">
                <a:latin typeface="Courier" pitchFamily="2" charset="0"/>
              </a:rPr>
              <a:t>C5</a:t>
            </a:r>
            <a:r>
              <a:rPr lang="en-US" sz="3200" dirty="0"/>
              <a:t> in the merge example. There is no difference in the end product of the integration, but rebasing makes for a cleaner history. If we examine the log of a rebased branch, it looks like a linear history: it appears that all the work happened in series, even when it originally happened in parallel.</a:t>
            </a:r>
          </a:p>
        </p:txBody>
      </p:sp>
    </p:spTree>
    <p:extLst>
      <p:ext uri="{BB962C8B-B14F-4D97-AF65-F5344CB8AC3E}">
        <p14:creationId xmlns:p14="http://schemas.microsoft.com/office/powerpoint/2010/main" val="3737143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877201"/>
            <a:ext cx="11704322" cy="8148265"/>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We’ll do rebasing to make sure our commits apply cleanly on a remote branch — perhaps in a project to which we’re trying to contribute but that we don’t maintain. In this case, we’d do our work in a branch and then rebase our work onto origin/master when we were ready to submit our patches to the main project. That way, the maintainer doesn’t have to do any integration work — just a fast-forward or a clean apply.</a:t>
            </a:r>
          </a:p>
          <a:p>
            <a:pPr algn="l" defTabSz="914400"/>
            <a:endParaRPr lang="en-US" sz="3200" dirty="0"/>
          </a:p>
          <a:p>
            <a:pPr algn="l" defTabSz="914400"/>
            <a:r>
              <a:rPr lang="en-US" sz="3200" dirty="0"/>
              <a:t>The snapshot pointed to by the final commit we end up with, whether it’s the last of the rebased commits for a rebase or the final merge commit after a merge, is the same snapshot – it’s only the history that is different.</a:t>
            </a:r>
          </a:p>
        </p:txBody>
      </p:sp>
    </p:spTree>
    <p:extLst>
      <p:ext uri="{BB962C8B-B14F-4D97-AF65-F5344CB8AC3E}">
        <p14:creationId xmlns:p14="http://schemas.microsoft.com/office/powerpoint/2010/main" val="13558488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dirty="0"/>
              <a:t>More Interesting Rebases</a:t>
            </a:r>
          </a:p>
        </p:txBody>
      </p:sp>
      <p:sp>
        <p:nvSpPr>
          <p:cNvPr id="9" name="TextBox 8">
            <a:extLst>
              <a:ext uri="{FF2B5EF4-FFF2-40B4-BE49-F238E27FC236}">
                <a16:creationId xmlns:a16="http://schemas.microsoft.com/office/drawing/2014/main" id="{54F2242C-25B7-EC44-8247-A0D367987F06}"/>
              </a:ext>
            </a:extLst>
          </p:cNvPr>
          <p:cNvSpPr txBox="1"/>
          <p:nvPr/>
        </p:nvSpPr>
        <p:spPr>
          <a:xfrm>
            <a:off x="-22223" y="15389"/>
            <a:ext cx="2856551"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Rebasing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10" name="Content Placeholder 9">
            <a:extLst>
              <a:ext uri="{FF2B5EF4-FFF2-40B4-BE49-F238E27FC236}">
                <a16:creationId xmlns:a16="http://schemas.microsoft.com/office/drawing/2014/main" id="{CB8B74DB-2226-384C-8351-B0B9D847905A}"/>
              </a:ext>
            </a:extLst>
          </p:cNvPr>
          <p:cNvSpPr>
            <a:spLocks noGrp="1"/>
          </p:cNvSpPr>
          <p:nvPr>
            <p:ph idx="1"/>
          </p:nvPr>
        </p:nvSpPr>
        <p:spPr>
          <a:xfrm>
            <a:off x="650239" y="2255516"/>
            <a:ext cx="11704322" cy="1165017"/>
          </a:xfrm>
        </p:spPr>
        <p:txBody>
          <a:bodyPr>
            <a:normAutofit/>
          </a:bodyPr>
          <a:lstStyle/>
          <a:p>
            <a:r>
              <a:rPr lang="en-US" sz="3200" dirty="0"/>
              <a:t>We can also have our rebase replay on something other than the rebase target branch. Take a history:</a:t>
            </a:r>
          </a:p>
        </p:txBody>
      </p:sp>
      <p:pic>
        <p:nvPicPr>
          <p:cNvPr id="4" name="Picture 3">
            <a:extLst>
              <a:ext uri="{FF2B5EF4-FFF2-40B4-BE49-F238E27FC236}">
                <a16:creationId xmlns:a16="http://schemas.microsoft.com/office/drawing/2014/main" id="{0CC31C45-C025-B847-83D8-DB572EA11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800" y="3860800"/>
            <a:ext cx="8890000" cy="5092700"/>
          </a:xfrm>
          <a:prstGeom prst="rect">
            <a:avLst/>
          </a:prstGeom>
        </p:spPr>
      </p:pic>
    </p:spTree>
    <p:extLst>
      <p:ext uri="{BB962C8B-B14F-4D97-AF65-F5344CB8AC3E}">
        <p14:creationId xmlns:p14="http://schemas.microsoft.com/office/powerpoint/2010/main" val="7597053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877202"/>
            <a:ext cx="11704322" cy="3389998"/>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Suppose we decide that we want to merge our client-side changes into our mainline for a release, but we want to hold off on the server-side changes until it’s tested further. We can take the changes on client that aren’t on server (</a:t>
            </a:r>
            <a:r>
              <a:rPr lang="en-US" sz="3200" dirty="0">
                <a:latin typeface="Courier" pitchFamily="2" charset="0"/>
              </a:rPr>
              <a:t>C8</a:t>
            </a:r>
            <a:r>
              <a:rPr lang="en-US" sz="3200" dirty="0"/>
              <a:t> and </a:t>
            </a:r>
            <a:r>
              <a:rPr lang="en-US" sz="3200" dirty="0">
                <a:latin typeface="Courier" pitchFamily="2" charset="0"/>
              </a:rPr>
              <a:t>C9</a:t>
            </a:r>
            <a:r>
              <a:rPr lang="en-US" sz="3200" dirty="0"/>
              <a:t>) and replay them on our master branch by using the </a:t>
            </a:r>
            <a:r>
              <a:rPr lang="en-US" sz="3200" dirty="0">
                <a:latin typeface="Courier" pitchFamily="2" charset="0"/>
              </a:rPr>
              <a:t>--onto</a:t>
            </a:r>
            <a:r>
              <a:rPr lang="en-US" sz="3200" dirty="0"/>
              <a:t> option of </a:t>
            </a:r>
            <a:r>
              <a:rPr lang="en-US" sz="3200" dirty="0">
                <a:latin typeface="Courier" pitchFamily="2" charset="0"/>
              </a:rPr>
              <a:t>git rebase</a:t>
            </a:r>
            <a:r>
              <a:rPr lang="en-US" sz="3200" dirty="0"/>
              <a:t>:</a:t>
            </a:r>
          </a:p>
        </p:txBody>
      </p:sp>
      <p:pic>
        <p:nvPicPr>
          <p:cNvPr id="3" name="Picture 2">
            <a:extLst>
              <a:ext uri="{FF2B5EF4-FFF2-40B4-BE49-F238E27FC236}">
                <a16:creationId xmlns:a16="http://schemas.microsoft.com/office/drawing/2014/main" id="{EA420025-B26A-6E45-A1FD-187D7F8FD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18" y="4419221"/>
            <a:ext cx="7132607" cy="542245"/>
          </a:xfrm>
          <a:prstGeom prst="rect">
            <a:avLst/>
          </a:prstGeom>
        </p:spPr>
      </p:pic>
    </p:spTree>
    <p:extLst>
      <p:ext uri="{BB962C8B-B14F-4D97-AF65-F5344CB8AC3E}">
        <p14:creationId xmlns:p14="http://schemas.microsoft.com/office/powerpoint/2010/main" val="27280813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877202"/>
            <a:ext cx="11704322" cy="2695731"/>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This basically says, “Take the </a:t>
            </a:r>
            <a:r>
              <a:rPr lang="en-US" sz="3200" dirty="0">
                <a:latin typeface="Courier" pitchFamily="2" charset="0"/>
              </a:rPr>
              <a:t>client</a:t>
            </a:r>
            <a:r>
              <a:rPr lang="en-US" sz="3200" dirty="0"/>
              <a:t> branch, figure out the patches since it diverged from the </a:t>
            </a:r>
            <a:r>
              <a:rPr lang="en-US" sz="3200" dirty="0">
                <a:latin typeface="Courier" pitchFamily="2" charset="0"/>
              </a:rPr>
              <a:t>server</a:t>
            </a:r>
            <a:r>
              <a:rPr lang="en-US" sz="3200" dirty="0"/>
              <a:t> branch, and replay these patches in the client branch as if it was based directly off the </a:t>
            </a:r>
            <a:r>
              <a:rPr lang="en-US" sz="3200" dirty="0">
                <a:latin typeface="Courier" pitchFamily="2" charset="0"/>
              </a:rPr>
              <a:t>master</a:t>
            </a:r>
            <a:r>
              <a:rPr lang="en-US" sz="3200" dirty="0"/>
              <a:t> branch instead.” It’s a bit complex, but the result is pretty cool.</a:t>
            </a:r>
          </a:p>
        </p:txBody>
      </p:sp>
      <p:pic>
        <p:nvPicPr>
          <p:cNvPr id="4" name="Picture 3">
            <a:extLst>
              <a:ext uri="{FF2B5EF4-FFF2-40B4-BE49-F238E27FC236}">
                <a16:creationId xmlns:a16="http://schemas.microsoft.com/office/drawing/2014/main" id="{110161B9-A6B3-C74A-9142-EDCF5A9EB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19" y="4055155"/>
            <a:ext cx="11564784" cy="4487334"/>
          </a:xfrm>
          <a:prstGeom prst="rect">
            <a:avLst/>
          </a:prstGeom>
        </p:spPr>
      </p:pic>
    </p:spTree>
    <p:extLst>
      <p:ext uri="{BB962C8B-B14F-4D97-AF65-F5344CB8AC3E}">
        <p14:creationId xmlns:p14="http://schemas.microsoft.com/office/powerpoint/2010/main" val="25625752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877202"/>
            <a:ext cx="11704322" cy="900798"/>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We can fast-forward our master branch:</a:t>
            </a:r>
          </a:p>
        </p:txBody>
      </p:sp>
      <p:pic>
        <p:nvPicPr>
          <p:cNvPr id="4" name="Picture 3">
            <a:extLst>
              <a:ext uri="{FF2B5EF4-FFF2-40B4-BE49-F238E27FC236}">
                <a16:creationId xmlns:a16="http://schemas.microsoft.com/office/drawing/2014/main" id="{0692E050-5E89-074D-AD3B-19317CF42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19" y="1991783"/>
            <a:ext cx="4073912" cy="869950"/>
          </a:xfrm>
          <a:prstGeom prst="rect">
            <a:avLst/>
          </a:prstGeom>
        </p:spPr>
      </p:pic>
      <p:pic>
        <p:nvPicPr>
          <p:cNvPr id="8" name="Picture 7">
            <a:extLst>
              <a:ext uri="{FF2B5EF4-FFF2-40B4-BE49-F238E27FC236}">
                <a16:creationId xmlns:a16="http://schemas.microsoft.com/office/drawing/2014/main" id="{AFBDFCA7-5A83-8D47-8B7F-9E9F289A4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18" y="3553883"/>
            <a:ext cx="11080631" cy="3422649"/>
          </a:xfrm>
          <a:prstGeom prst="rect">
            <a:avLst/>
          </a:prstGeom>
        </p:spPr>
      </p:pic>
    </p:spTree>
    <p:extLst>
      <p:ext uri="{BB962C8B-B14F-4D97-AF65-F5344CB8AC3E}">
        <p14:creationId xmlns:p14="http://schemas.microsoft.com/office/powerpoint/2010/main" val="32656300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877202"/>
            <a:ext cx="11704322" cy="3152931"/>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We decide to pull in our </a:t>
            </a:r>
            <a:r>
              <a:rPr lang="en-US" sz="3200" dirty="0">
                <a:latin typeface="Courier" pitchFamily="2" charset="0"/>
              </a:rPr>
              <a:t>server</a:t>
            </a:r>
            <a:r>
              <a:rPr lang="en-US" sz="3200" dirty="0"/>
              <a:t> branch as well. We can rebase the </a:t>
            </a:r>
            <a:r>
              <a:rPr lang="en-US" sz="3200" dirty="0">
                <a:latin typeface="Courier" pitchFamily="2" charset="0"/>
              </a:rPr>
              <a:t>server</a:t>
            </a:r>
            <a:r>
              <a:rPr lang="en-US" sz="3200" dirty="0"/>
              <a:t> branch onto the </a:t>
            </a:r>
            <a:r>
              <a:rPr lang="en-US" sz="3200" dirty="0">
                <a:latin typeface="Courier" pitchFamily="2" charset="0"/>
              </a:rPr>
              <a:t>master</a:t>
            </a:r>
            <a:r>
              <a:rPr lang="en-US" sz="3200" dirty="0"/>
              <a:t> branch without having to check it out first by running </a:t>
            </a:r>
            <a:r>
              <a:rPr lang="en-US" sz="3200" dirty="0">
                <a:latin typeface="Courier" pitchFamily="2" charset="0"/>
              </a:rPr>
              <a:t>git rebase &lt;</a:t>
            </a:r>
            <a:r>
              <a:rPr lang="en-US" sz="3200" dirty="0" err="1">
                <a:latin typeface="Courier" pitchFamily="2" charset="0"/>
              </a:rPr>
              <a:t>basebranch</a:t>
            </a:r>
            <a:r>
              <a:rPr lang="en-US" sz="3200" dirty="0">
                <a:latin typeface="Courier" pitchFamily="2" charset="0"/>
              </a:rPr>
              <a:t>&gt; &lt;</a:t>
            </a:r>
            <a:r>
              <a:rPr lang="en-US" sz="3200" dirty="0" err="1">
                <a:latin typeface="Courier" pitchFamily="2" charset="0"/>
              </a:rPr>
              <a:t>topicbranch</a:t>
            </a:r>
            <a:r>
              <a:rPr lang="en-US" sz="3200" dirty="0">
                <a:latin typeface="Courier" pitchFamily="2" charset="0"/>
              </a:rPr>
              <a:t>&gt;</a:t>
            </a:r>
            <a:r>
              <a:rPr lang="en-US" sz="3200" dirty="0"/>
              <a:t> — which checks out the topic branch (in this case, </a:t>
            </a:r>
            <a:r>
              <a:rPr lang="en-US" sz="3200" dirty="0">
                <a:latin typeface="Courier" pitchFamily="2" charset="0"/>
              </a:rPr>
              <a:t>server</a:t>
            </a:r>
            <a:r>
              <a:rPr lang="en-US" sz="3200" dirty="0"/>
              <a:t>) for us and replays it onto the base branch (</a:t>
            </a:r>
            <a:r>
              <a:rPr lang="en-US" sz="3200" dirty="0">
                <a:latin typeface="Courier" pitchFamily="2" charset="0"/>
              </a:rPr>
              <a:t>master</a:t>
            </a:r>
            <a:r>
              <a:rPr lang="en-US" sz="3200" dirty="0"/>
              <a:t>):</a:t>
            </a:r>
          </a:p>
        </p:txBody>
      </p:sp>
      <p:pic>
        <p:nvPicPr>
          <p:cNvPr id="3" name="Picture 2">
            <a:extLst>
              <a:ext uri="{FF2B5EF4-FFF2-40B4-BE49-F238E27FC236}">
                <a16:creationId xmlns:a16="http://schemas.microsoft.com/office/drawing/2014/main" id="{3795BB28-D812-824F-AE08-0298D9B27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19" y="4340810"/>
            <a:ext cx="5148783" cy="584578"/>
          </a:xfrm>
          <a:prstGeom prst="rect">
            <a:avLst/>
          </a:prstGeom>
        </p:spPr>
      </p:pic>
      <p:pic>
        <p:nvPicPr>
          <p:cNvPr id="8" name="Picture 7">
            <a:extLst>
              <a:ext uri="{FF2B5EF4-FFF2-40B4-BE49-F238E27FC236}">
                <a16:creationId xmlns:a16="http://schemas.microsoft.com/office/drawing/2014/main" id="{680B1B2C-0299-5842-BA5F-D24B15597D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19" y="6589183"/>
            <a:ext cx="11606524" cy="2063749"/>
          </a:xfrm>
          <a:prstGeom prst="rect">
            <a:avLst/>
          </a:prstGeom>
        </p:spPr>
      </p:pic>
      <p:sp>
        <p:nvSpPr>
          <p:cNvPr id="9" name="Content Placeholder 2">
            <a:extLst>
              <a:ext uri="{FF2B5EF4-FFF2-40B4-BE49-F238E27FC236}">
                <a16:creationId xmlns:a16="http://schemas.microsoft.com/office/drawing/2014/main" id="{38AA71BE-2BF9-8048-A6C2-4EDE0DCB2D08}"/>
              </a:ext>
            </a:extLst>
          </p:cNvPr>
          <p:cNvSpPr txBox="1">
            <a:spLocks/>
          </p:cNvSpPr>
          <p:nvPr/>
        </p:nvSpPr>
        <p:spPr>
          <a:xfrm>
            <a:off x="627520" y="5296815"/>
            <a:ext cx="11704322" cy="920940"/>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This replays your server work on top of your master work.</a:t>
            </a:r>
          </a:p>
        </p:txBody>
      </p:sp>
    </p:spTree>
    <p:extLst>
      <p:ext uri="{BB962C8B-B14F-4D97-AF65-F5344CB8AC3E}">
        <p14:creationId xmlns:p14="http://schemas.microsoft.com/office/powerpoint/2010/main" val="151748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ppt_x"/>
                                          </p:val>
                                        </p:tav>
                                        <p:tav tm="100000">
                                          <p:val>
                                            <p:strVal val="#ppt_x"/>
                                          </p:val>
                                        </p:tav>
                                      </p:tavLst>
                                    </p:anim>
                                    <p:anim calcmode="lin" valueType="num">
                                      <p:cBhvr additive="base">
                                        <p:cTn id="8" dur="20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000" fill="hold"/>
                                        <p:tgtEl>
                                          <p:spTgt spid="8"/>
                                        </p:tgtEl>
                                        <p:attrNameLst>
                                          <p:attrName>ppt_x</p:attrName>
                                        </p:attrNameLst>
                                      </p:cBhvr>
                                      <p:tavLst>
                                        <p:tav tm="0">
                                          <p:val>
                                            <p:strVal val="#ppt_x"/>
                                          </p:val>
                                        </p:tav>
                                        <p:tav tm="100000">
                                          <p:val>
                                            <p:strVal val="#ppt_x"/>
                                          </p:val>
                                        </p:tav>
                                      </p:tavLst>
                                    </p:anim>
                                    <p:anim calcmode="lin" valueType="num">
                                      <p:cBhvr additive="base">
                                        <p:cTn id="12" dur="2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8" y="704464"/>
            <a:ext cx="11704322" cy="765331"/>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We can fast-forward the base branch (</a:t>
            </a:r>
            <a:r>
              <a:rPr lang="en-US" sz="3200" dirty="0">
                <a:latin typeface="Courier" pitchFamily="2" charset="0"/>
              </a:rPr>
              <a:t>master</a:t>
            </a:r>
            <a:r>
              <a:rPr lang="en-US" sz="3200" dirty="0"/>
              <a:t>):</a:t>
            </a:r>
          </a:p>
        </p:txBody>
      </p:sp>
      <p:pic>
        <p:nvPicPr>
          <p:cNvPr id="3" name="Picture 2">
            <a:extLst>
              <a:ext uri="{FF2B5EF4-FFF2-40B4-BE49-F238E27FC236}">
                <a16:creationId xmlns:a16="http://schemas.microsoft.com/office/drawing/2014/main" id="{98053C9C-41FB-3345-A5AA-55154F2A2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17" y="1638300"/>
            <a:ext cx="3900833" cy="901700"/>
          </a:xfrm>
          <a:prstGeom prst="rect">
            <a:avLst/>
          </a:prstGeom>
        </p:spPr>
      </p:pic>
      <p:sp>
        <p:nvSpPr>
          <p:cNvPr id="9" name="Content Placeholder 2">
            <a:extLst>
              <a:ext uri="{FF2B5EF4-FFF2-40B4-BE49-F238E27FC236}">
                <a16:creationId xmlns:a16="http://schemas.microsoft.com/office/drawing/2014/main" id="{5A4A80B2-A137-6B4A-9CAE-974F57A7FBC3}"/>
              </a:ext>
            </a:extLst>
          </p:cNvPr>
          <p:cNvSpPr txBox="1">
            <a:spLocks/>
          </p:cNvSpPr>
          <p:nvPr/>
        </p:nvSpPr>
        <p:spPr>
          <a:xfrm>
            <a:off x="676417" y="2708505"/>
            <a:ext cx="11704322" cy="2134428"/>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We can remove the </a:t>
            </a:r>
            <a:r>
              <a:rPr lang="en-US" sz="3200" dirty="0">
                <a:latin typeface="Courier" pitchFamily="2" charset="0"/>
              </a:rPr>
              <a:t>client</a:t>
            </a:r>
            <a:r>
              <a:rPr lang="en-US" sz="3200" dirty="0"/>
              <a:t> and </a:t>
            </a:r>
            <a:r>
              <a:rPr lang="en-US" sz="3200" dirty="0">
                <a:latin typeface="Courier" pitchFamily="2" charset="0"/>
              </a:rPr>
              <a:t>server</a:t>
            </a:r>
            <a:r>
              <a:rPr lang="en-US" sz="3200" dirty="0"/>
              <a:t> branches because all the work is integrated and we don’t need them anymore, leaving our history for this entire process looking like Final commit history:</a:t>
            </a:r>
          </a:p>
        </p:txBody>
      </p:sp>
      <p:pic>
        <p:nvPicPr>
          <p:cNvPr id="10" name="Picture 9">
            <a:extLst>
              <a:ext uri="{FF2B5EF4-FFF2-40B4-BE49-F238E27FC236}">
                <a16:creationId xmlns:a16="http://schemas.microsoft.com/office/drawing/2014/main" id="{F51DA068-AB56-E641-BDA2-45A68A67A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17" y="5011438"/>
            <a:ext cx="4201842" cy="881362"/>
          </a:xfrm>
          <a:prstGeom prst="rect">
            <a:avLst/>
          </a:prstGeom>
        </p:spPr>
      </p:pic>
      <p:pic>
        <p:nvPicPr>
          <p:cNvPr id="12" name="Picture 11">
            <a:extLst>
              <a:ext uri="{FF2B5EF4-FFF2-40B4-BE49-F238E27FC236}">
                <a16:creationId xmlns:a16="http://schemas.microsoft.com/office/drawing/2014/main" id="{89ED0653-7D61-A849-A23A-A6A4584BFA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417" y="6081643"/>
            <a:ext cx="11913588" cy="1199690"/>
          </a:xfrm>
          <a:prstGeom prst="rect">
            <a:avLst/>
          </a:prstGeom>
        </p:spPr>
      </p:pic>
    </p:spTree>
    <p:extLst>
      <p:ext uri="{BB962C8B-B14F-4D97-AF65-F5344CB8AC3E}">
        <p14:creationId xmlns:p14="http://schemas.microsoft.com/office/powerpoint/2010/main" val="6227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ppt_x"/>
                                          </p:val>
                                        </p:tav>
                                        <p:tav tm="100000">
                                          <p:val>
                                            <p:strVal val="#ppt_x"/>
                                          </p:val>
                                        </p:tav>
                                      </p:tavLst>
                                    </p:anim>
                                    <p:anim calcmode="lin" valueType="num">
                                      <p:cBhvr additive="base">
                                        <p:cTn id="8" dur="20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2000" fill="hold"/>
                                        <p:tgtEl>
                                          <p:spTgt spid="10"/>
                                        </p:tgtEl>
                                        <p:attrNameLst>
                                          <p:attrName>ppt_x</p:attrName>
                                        </p:attrNameLst>
                                      </p:cBhvr>
                                      <p:tavLst>
                                        <p:tav tm="0">
                                          <p:val>
                                            <p:strVal val="#ppt_x"/>
                                          </p:val>
                                        </p:tav>
                                        <p:tav tm="100000">
                                          <p:val>
                                            <p:strVal val="#ppt_x"/>
                                          </p:val>
                                        </p:tav>
                                      </p:tavLst>
                                    </p:anim>
                                    <p:anim calcmode="lin" valueType="num">
                                      <p:cBhvr additive="base">
                                        <p:cTn id="12" dur="2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2000" fill="hold"/>
                                        <p:tgtEl>
                                          <p:spTgt spid="12"/>
                                        </p:tgtEl>
                                        <p:attrNameLst>
                                          <p:attrName>ppt_x</p:attrName>
                                        </p:attrNameLst>
                                      </p:cBhvr>
                                      <p:tavLst>
                                        <p:tav tm="0">
                                          <p:val>
                                            <p:strVal val="#ppt_x"/>
                                          </p:val>
                                        </p:tav>
                                        <p:tav tm="100000">
                                          <p:val>
                                            <p:strVal val="#ppt_x"/>
                                          </p:val>
                                        </p:tav>
                                      </p:tavLst>
                                    </p:anim>
                                    <p:anim calcmode="lin" valueType="num">
                                      <p:cBhvr additive="base">
                                        <p:cTn id="18" dur="2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b="1" dirty="0"/>
              <a:t>Branch Management</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2255518"/>
            <a:ext cx="11704322" cy="2541334"/>
          </a:xfrm>
        </p:spPr>
        <p:txBody>
          <a:bodyPr anchor="ctr">
            <a:normAutofit/>
          </a:bodyPr>
          <a:lstStyle/>
          <a:p>
            <a:pPr algn="l"/>
            <a:r>
              <a:rPr lang="en-US" dirty="0"/>
              <a:t>The </a:t>
            </a:r>
            <a:r>
              <a:rPr lang="en-US" dirty="0">
                <a:latin typeface="Courier New" panose="02070309020205020404" pitchFamily="49" charset="0"/>
                <a:cs typeface="Courier New" panose="02070309020205020404" pitchFamily="49" charset="0"/>
              </a:rPr>
              <a:t>git branch</a:t>
            </a:r>
            <a:r>
              <a:rPr lang="en-US" dirty="0"/>
              <a:t> command does more than just create and delete branches. If we run it with no arguments, we get a simple listing of your current branches:</a:t>
            </a:r>
          </a:p>
        </p:txBody>
      </p:sp>
      <p:sp>
        <p:nvSpPr>
          <p:cNvPr id="7" name="TextBox 6">
            <a:extLst>
              <a:ext uri="{FF2B5EF4-FFF2-40B4-BE49-F238E27FC236}">
                <a16:creationId xmlns:a16="http://schemas.microsoft.com/office/drawing/2014/main" id="{A94A7AE9-E690-6C46-AA47-C251F397846A}"/>
              </a:ext>
            </a:extLst>
          </p:cNvPr>
          <p:cNvSpPr txBox="1"/>
          <p:nvPr/>
        </p:nvSpPr>
        <p:spPr>
          <a:xfrm>
            <a:off x="-22223" y="15389"/>
            <a:ext cx="4233531"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 Management</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5" name="Picture 4">
            <a:extLst>
              <a:ext uri="{FF2B5EF4-FFF2-40B4-BE49-F238E27FC236}">
                <a16:creationId xmlns:a16="http://schemas.microsoft.com/office/drawing/2014/main" id="{D67DE015-3BAF-6544-ABF8-590ED726D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124" y="5001828"/>
            <a:ext cx="4649923" cy="1608834"/>
          </a:xfrm>
          <a:prstGeom prst="rect">
            <a:avLst/>
          </a:prstGeom>
        </p:spPr>
      </p:pic>
    </p:spTree>
    <p:extLst>
      <p:ext uri="{BB962C8B-B14F-4D97-AF65-F5344CB8AC3E}">
        <p14:creationId xmlns:p14="http://schemas.microsoft.com/office/powerpoint/2010/main" val="130505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dirty="0"/>
              <a:t>The Perils of Rebasing</a:t>
            </a:r>
          </a:p>
        </p:txBody>
      </p:sp>
      <p:sp>
        <p:nvSpPr>
          <p:cNvPr id="9" name="TextBox 8">
            <a:extLst>
              <a:ext uri="{FF2B5EF4-FFF2-40B4-BE49-F238E27FC236}">
                <a16:creationId xmlns:a16="http://schemas.microsoft.com/office/drawing/2014/main" id="{54F2242C-25B7-EC44-8247-A0D367987F06}"/>
              </a:ext>
            </a:extLst>
          </p:cNvPr>
          <p:cNvSpPr txBox="1"/>
          <p:nvPr/>
        </p:nvSpPr>
        <p:spPr>
          <a:xfrm>
            <a:off x="-22223" y="15389"/>
            <a:ext cx="2856551"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Rebasing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10" name="Content Placeholder 9">
            <a:extLst>
              <a:ext uri="{FF2B5EF4-FFF2-40B4-BE49-F238E27FC236}">
                <a16:creationId xmlns:a16="http://schemas.microsoft.com/office/drawing/2014/main" id="{CB8B74DB-2226-384C-8351-B0B9D847905A}"/>
              </a:ext>
            </a:extLst>
          </p:cNvPr>
          <p:cNvSpPr>
            <a:spLocks noGrp="1"/>
          </p:cNvSpPr>
          <p:nvPr>
            <p:ph idx="1"/>
          </p:nvPr>
        </p:nvSpPr>
        <p:spPr>
          <a:xfrm>
            <a:off x="650239" y="2255516"/>
            <a:ext cx="11704322" cy="2248751"/>
          </a:xfrm>
        </p:spPr>
        <p:txBody>
          <a:bodyPr>
            <a:normAutofit/>
          </a:bodyPr>
          <a:lstStyle/>
          <a:p>
            <a:r>
              <a:rPr lang="en-US" sz="3200" dirty="0"/>
              <a:t>The bliss of rebasing isn’t without its drawbacks, which can be summed up in a single line:</a:t>
            </a:r>
          </a:p>
          <a:p>
            <a:endParaRPr lang="en-US" sz="3200" dirty="0"/>
          </a:p>
          <a:p>
            <a:r>
              <a:rPr lang="en-US" sz="3200" b="1" dirty="0">
                <a:solidFill>
                  <a:srgbClr val="FF0000"/>
                </a:solidFill>
              </a:rPr>
              <a:t>Do not rebase commits that exist outside your repository.</a:t>
            </a:r>
          </a:p>
        </p:txBody>
      </p:sp>
    </p:spTree>
    <p:extLst>
      <p:ext uri="{BB962C8B-B14F-4D97-AF65-F5344CB8AC3E}">
        <p14:creationId xmlns:p14="http://schemas.microsoft.com/office/powerpoint/2010/main" val="10322839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877203"/>
            <a:ext cx="11704322" cy="2170798"/>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Let’s look at an example of how rebasing work that we’ve made public can cause problems. Suppose we clone from a central server and then do some work off that. Our commit history looks like this:</a:t>
            </a:r>
          </a:p>
        </p:txBody>
      </p:sp>
      <p:pic>
        <p:nvPicPr>
          <p:cNvPr id="3" name="Picture 2">
            <a:extLst>
              <a:ext uri="{FF2B5EF4-FFF2-40B4-BE49-F238E27FC236}">
                <a16:creationId xmlns:a16="http://schemas.microsoft.com/office/drawing/2014/main" id="{DB907E31-1868-0C45-B550-1B7A9F221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19" y="3249083"/>
            <a:ext cx="9650592" cy="2067984"/>
          </a:xfrm>
          <a:prstGeom prst="rect">
            <a:avLst/>
          </a:prstGeom>
        </p:spPr>
      </p:pic>
      <p:pic>
        <p:nvPicPr>
          <p:cNvPr id="8" name="Picture 7">
            <a:extLst>
              <a:ext uri="{FF2B5EF4-FFF2-40B4-BE49-F238E27FC236}">
                <a16:creationId xmlns:a16="http://schemas.microsoft.com/office/drawing/2014/main" id="{4A33759B-8B44-B940-AB1A-7840C4AED1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19" y="5518149"/>
            <a:ext cx="9771448" cy="2955474"/>
          </a:xfrm>
          <a:prstGeom prst="rect">
            <a:avLst/>
          </a:prstGeom>
        </p:spPr>
      </p:pic>
    </p:spTree>
    <p:extLst>
      <p:ext uri="{BB962C8B-B14F-4D97-AF65-F5344CB8AC3E}">
        <p14:creationId xmlns:p14="http://schemas.microsoft.com/office/powerpoint/2010/main" val="229062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877203"/>
            <a:ext cx="11704322" cy="2170798"/>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Someone else does more work that includes a merge, and pushes that work to the central server. We fetch it and merge the new remote branch into our work, making our history look something like this:</a:t>
            </a:r>
          </a:p>
        </p:txBody>
      </p:sp>
      <p:pic>
        <p:nvPicPr>
          <p:cNvPr id="4" name="Picture 3">
            <a:extLst>
              <a:ext uri="{FF2B5EF4-FFF2-40B4-BE49-F238E27FC236}">
                <a16:creationId xmlns:a16="http://schemas.microsoft.com/office/drawing/2014/main" id="{6057F89B-5A5E-5645-89D1-4628E4983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19" y="3397249"/>
            <a:ext cx="9582484" cy="2461683"/>
          </a:xfrm>
          <a:prstGeom prst="rect">
            <a:avLst/>
          </a:prstGeom>
        </p:spPr>
      </p:pic>
      <p:pic>
        <p:nvPicPr>
          <p:cNvPr id="9" name="Picture 8">
            <a:extLst>
              <a:ext uri="{FF2B5EF4-FFF2-40B4-BE49-F238E27FC236}">
                <a16:creationId xmlns:a16="http://schemas.microsoft.com/office/drawing/2014/main" id="{1CEE5CB9-67C1-A048-8A4E-DA09AB5561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19" y="6333067"/>
            <a:ext cx="10018752" cy="3126316"/>
          </a:xfrm>
          <a:prstGeom prst="rect">
            <a:avLst/>
          </a:prstGeom>
        </p:spPr>
      </p:pic>
    </p:spTree>
    <p:extLst>
      <p:ext uri="{BB962C8B-B14F-4D97-AF65-F5344CB8AC3E}">
        <p14:creationId xmlns:p14="http://schemas.microsoft.com/office/powerpoint/2010/main" val="10442714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677333"/>
            <a:ext cx="11704322" cy="2370668"/>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lnSpcReduction="10000"/>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Next, the person who pushed the merged work decides to go back and rebase their work instead; they do a </a:t>
            </a:r>
            <a:r>
              <a:rPr lang="en-US" sz="3200" dirty="0">
                <a:latin typeface="Courier" pitchFamily="2" charset="0"/>
              </a:rPr>
              <a:t>git push --force</a:t>
            </a:r>
            <a:r>
              <a:rPr lang="en-US" sz="3200" dirty="0"/>
              <a:t> to overwrite the history on the server. We then fetch from that server, bringing down the new commits.</a:t>
            </a:r>
          </a:p>
        </p:txBody>
      </p:sp>
      <p:pic>
        <p:nvPicPr>
          <p:cNvPr id="3" name="Picture 2">
            <a:extLst>
              <a:ext uri="{FF2B5EF4-FFF2-40B4-BE49-F238E27FC236}">
                <a16:creationId xmlns:a16="http://schemas.microsoft.com/office/drawing/2014/main" id="{79904267-DBDA-9946-A2DC-FA336DC83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19" y="3330353"/>
            <a:ext cx="9752060" cy="2494713"/>
          </a:xfrm>
          <a:prstGeom prst="rect">
            <a:avLst/>
          </a:prstGeom>
        </p:spPr>
      </p:pic>
      <p:pic>
        <p:nvPicPr>
          <p:cNvPr id="8" name="Picture 7">
            <a:extLst>
              <a:ext uri="{FF2B5EF4-FFF2-40B4-BE49-F238E27FC236}">
                <a16:creationId xmlns:a16="http://schemas.microsoft.com/office/drawing/2014/main" id="{8AF1D556-F184-C746-9997-8E6FB5029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19" y="6107417"/>
            <a:ext cx="10160914" cy="3184543"/>
          </a:xfrm>
          <a:prstGeom prst="rect">
            <a:avLst/>
          </a:prstGeom>
        </p:spPr>
      </p:pic>
    </p:spTree>
    <p:extLst>
      <p:ext uri="{BB962C8B-B14F-4D97-AF65-F5344CB8AC3E}">
        <p14:creationId xmlns:p14="http://schemas.microsoft.com/office/powerpoint/2010/main" val="1460255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677333"/>
            <a:ext cx="11704322" cy="1744134"/>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Now we’re both in a pickle. If we do a </a:t>
            </a:r>
            <a:r>
              <a:rPr lang="en-US" sz="3200" dirty="0">
                <a:latin typeface="Courier" pitchFamily="2" charset="0"/>
              </a:rPr>
              <a:t>git pull</a:t>
            </a:r>
            <a:r>
              <a:rPr lang="en-US" sz="3200" dirty="0"/>
              <a:t>, we’ll create a merge commit which includes both lines of history, and our repository will look like this:</a:t>
            </a:r>
          </a:p>
        </p:txBody>
      </p:sp>
      <p:pic>
        <p:nvPicPr>
          <p:cNvPr id="4" name="Picture 3">
            <a:extLst>
              <a:ext uri="{FF2B5EF4-FFF2-40B4-BE49-F238E27FC236}">
                <a16:creationId xmlns:a16="http://schemas.microsoft.com/office/drawing/2014/main" id="{96F6B510-589D-B047-88CD-7BA5314CF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19" y="2703819"/>
            <a:ext cx="11312466" cy="2410047"/>
          </a:xfrm>
          <a:prstGeom prst="rect">
            <a:avLst/>
          </a:prstGeom>
        </p:spPr>
      </p:pic>
      <p:pic>
        <p:nvPicPr>
          <p:cNvPr id="9" name="Picture 8">
            <a:extLst>
              <a:ext uri="{FF2B5EF4-FFF2-40B4-BE49-F238E27FC236}">
                <a16:creationId xmlns:a16="http://schemas.microsoft.com/office/drawing/2014/main" id="{7827E381-74DC-024C-9A85-B8DAC0682F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284" y="5396217"/>
            <a:ext cx="11278751" cy="2918049"/>
          </a:xfrm>
          <a:prstGeom prst="rect">
            <a:avLst/>
          </a:prstGeom>
        </p:spPr>
      </p:pic>
    </p:spTree>
    <p:extLst>
      <p:ext uri="{BB962C8B-B14F-4D97-AF65-F5344CB8AC3E}">
        <p14:creationId xmlns:p14="http://schemas.microsoft.com/office/powerpoint/2010/main" val="8845165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677333"/>
            <a:ext cx="11704322" cy="6350000"/>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If we run a </a:t>
            </a:r>
            <a:r>
              <a:rPr lang="en-US" sz="3200" dirty="0">
                <a:latin typeface="Courier" pitchFamily="2" charset="0"/>
              </a:rPr>
              <a:t>git log</a:t>
            </a:r>
            <a:r>
              <a:rPr lang="en-US" sz="3200" dirty="0"/>
              <a:t> when our history looks like this, we’ll see two commits that have the same author, date, and message, which will be confusing. Furthermore, if we push this history back up to the server, we’ll reintroduce all those rebased commits to the central server, which can further confuse people. It’s pretty safe to assume that the other developer doesn’t want </a:t>
            </a:r>
            <a:r>
              <a:rPr lang="en-US" sz="3200" dirty="0">
                <a:latin typeface="Courier" pitchFamily="2" charset="0"/>
              </a:rPr>
              <a:t>C4</a:t>
            </a:r>
            <a:r>
              <a:rPr lang="en-US" sz="3200" dirty="0"/>
              <a:t> and </a:t>
            </a:r>
            <a:r>
              <a:rPr lang="en-US" sz="3200" dirty="0">
                <a:latin typeface="Courier" pitchFamily="2" charset="0"/>
              </a:rPr>
              <a:t>C6</a:t>
            </a:r>
            <a:r>
              <a:rPr lang="en-US" sz="3200" dirty="0"/>
              <a:t> to be in the history; that’s why they rebased in the first place.</a:t>
            </a:r>
          </a:p>
        </p:txBody>
      </p:sp>
    </p:spTree>
    <p:extLst>
      <p:ext uri="{BB962C8B-B14F-4D97-AF65-F5344CB8AC3E}">
        <p14:creationId xmlns:p14="http://schemas.microsoft.com/office/powerpoint/2010/main" val="705625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dirty="0"/>
              <a:t>Rebase When You Rebase</a:t>
            </a:r>
          </a:p>
        </p:txBody>
      </p:sp>
      <p:sp>
        <p:nvSpPr>
          <p:cNvPr id="9" name="TextBox 8">
            <a:extLst>
              <a:ext uri="{FF2B5EF4-FFF2-40B4-BE49-F238E27FC236}">
                <a16:creationId xmlns:a16="http://schemas.microsoft.com/office/drawing/2014/main" id="{54F2242C-25B7-EC44-8247-A0D367987F06}"/>
              </a:ext>
            </a:extLst>
          </p:cNvPr>
          <p:cNvSpPr txBox="1"/>
          <p:nvPr/>
        </p:nvSpPr>
        <p:spPr>
          <a:xfrm>
            <a:off x="-22223" y="15389"/>
            <a:ext cx="2856551"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Rebasing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10" name="Content Placeholder 9">
            <a:extLst>
              <a:ext uri="{FF2B5EF4-FFF2-40B4-BE49-F238E27FC236}">
                <a16:creationId xmlns:a16="http://schemas.microsoft.com/office/drawing/2014/main" id="{CB8B74DB-2226-384C-8351-B0B9D847905A}"/>
              </a:ext>
            </a:extLst>
          </p:cNvPr>
          <p:cNvSpPr>
            <a:spLocks noGrp="1"/>
          </p:cNvSpPr>
          <p:nvPr>
            <p:ph idx="1"/>
          </p:nvPr>
        </p:nvSpPr>
        <p:spPr>
          <a:xfrm>
            <a:off x="650239" y="1990582"/>
            <a:ext cx="11704322" cy="7271952"/>
          </a:xfrm>
        </p:spPr>
        <p:txBody>
          <a:bodyPr>
            <a:normAutofit lnSpcReduction="10000"/>
          </a:bodyPr>
          <a:lstStyle/>
          <a:p>
            <a:r>
              <a:rPr lang="en-US" sz="3200" dirty="0"/>
              <a:t>If we </a:t>
            </a:r>
            <a:r>
              <a:rPr lang="en-US" sz="3200" b="1" dirty="0"/>
              <a:t>do</a:t>
            </a:r>
            <a:r>
              <a:rPr lang="en-US" sz="3200" dirty="0"/>
              <a:t> find </a:t>
            </a:r>
            <a:r>
              <a:rPr lang="en-US" sz="3200" dirty="0" err="1"/>
              <a:t>ourself</a:t>
            </a:r>
            <a:r>
              <a:rPr lang="en-US" sz="3200" dirty="0"/>
              <a:t> in a situation like this, Git has some further magic that might help us out. If someone on our team force pushes changes that overwrite work that we’ve based work on, our challenge is to figure out what is ours and what they’ve rewritten.</a:t>
            </a:r>
          </a:p>
          <a:p>
            <a:endParaRPr lang="en-US" sz="3200" b="1" dirty="0">
              <a:solidFill>
                <a:srgbClr val="FF0000"/>
              </a:solidFill>
            </a:endParaRPr>
          </a:p>
          <a:p>
            <a:r>
              <a:rPr lang="en-US" sz="3200" dirty="0">
                <a:solidFill>
                  <a:schemeClr val="bg1"/>
                </a:solidFill>
              </a:rPr>
              <a:t>It turns out that in addition to the commit SHA-1 checksum, Git also calculates a checksum that is based just on the patch introduced with the commit. This is called a “patch-id”.</a:t>
            </a:r>
          </a:p>
          <a:p>
            <a:endParaRPr lang="en-US" sz="3200" dirty="0">
              <a:solidFill>
                <a:schemeClr val="bg1"/>
              </a:solidFill>
            </a:endParaRPr>
          </a:p>
          <a:p>
            <a:r>
              <a:rPr lang="en-US" sz="3200" dirty="0">
                <a:solidFill>
                  <a:schemeClr val="bg1"/>
                </a:solidFill>
              </a:rPr>
              <a:t>If we pull down work that was rewritten and rebase it on top of the new commits from our partner, Git can often successfully figure out what is uniquely ours and apply them back on top of the new branch.</a:t>
            </a:r>
          </a:p>
        </p:txBody>
      </p:sp>
    </p:spTree>
    <p:extLst>
      <p:ext uri="{BB962C8B-B14F-4D97-AF65-F5344CB8AC3E}">
        <p14:creationId xmlns:p14="http://schemas.microsoft.com/office/powerpoint/2010/main" val="245335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 calcmode="lin" valueType="num">
                                      <p:cBhvr additive="base">
                                        <p:cTn id="7" dur="20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anim calcmode="lin" valueType="num">
                                      <p:cBhvr additive="base">
                                        <p:cTn id="13" dur="20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677333"/>
            <a:ext cx="11704322" cy="7484534"/>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In the previous scenario, if instead of doing a merge when we’re at “Someone pushes rebased commits, abandoning commits you’ve based your work on” we run </a:t>
            </a:r>
            <a:r>
              <a:rPr lang="en-US" sz="3200" dirty="0">
                <a:latin typeface="Courier" pitchFamily="2" charset="0"/>
              </a:rPr>
              <a:t>git rebase </a:t>
            </a:r>
            <a:r>
              <a:rPr lang="en-US" sz="3200" dirty="0" err="1">
                <a:latin typeface="Courier" pitchFamily="2" charset="0"/>
              </a:rPr>
              <a:t>teamone</a:t>
            </a:r>
            <a:r>
              <a:rPr lang="en-US" sz="3200" dirty="0">
                <a:latin typeface="Courier" pitchFamily="2" charset="0"/>
              </a:rPr>
              <a:t>/master</a:t>
            </a:r>
            <a:r>
              <a:rPr lang="en-US" sz="3200" dirty="0"/>
              <a:t>, Git will:</a:t>
            </a:r>
          </a:p>
          <a:p>
            <a:pPr algn="l" defTabSz="914400"/>
            <a:endParaRPr lang="en-US" sz="3200" dirty="0"/>
          </a:p>
          <a:p>
            <a:pPr lvl="2" algn="l" defTabSz="914400"/>
            <a:r>
              <a:rPr lang="en-US" sz="2600" dirty="0"/>
              <a:t>Determine what work is unique to our branch (C2, C3, C4, C6, C7)</a:t>
            </a:r>
          </a:p>
          <a:p>
            <a:pPr lvl="2" algn="l" defTabSz="914400"/>
            <a:endParaRPr lang="en-US" sz="2600" dirty="0"/>
          </a:p>
          <a:p>
            <a:pPr lvl="2" algn="l" defTabSz="914400"/>
            <a:r>
              <a:rPr lang="en-US" sz="2600" dirty="0"/>
              <a:t>Determine which are not merge commits (C2, C3, C4)</a:t>
            </a:r>
          </a:p>
          <a:p>
            <a:pPr lvl="2" algn="l" defTabSz="914400"/>
            <a:endParaRPr lang="en-US" sz="2600" dirty="0"/>
          </a:p>
          <a:p>
            <a:pPr lvl="2" algn="l" defTabSz="914400"/>
            <a:r>
              <a:rPr lang="en-US" sz="2600" dirty="0"/>
              <a:t>Determine which have not been rewritten into the target branch (just C2 and C3, since C4 is the same patch as C4')</a:t>
            </a:r>
          </a:p>
          <a:p>
            <a:pPr lvl="2" algn="l" defTabSz="914400"/>
            <a:endParaRPr lang="en-US" sz="2600" dirty="0"/>
          </a:p>
          <a:p>
            <a:pPr lvl="2" algn="l" defTabSz="914400"/>
            <a:r>
              <a:rPr lang="en-US" sz="2600" dirty="0"/>
              <a:t>Apply those commits to the top of </a:t>
            </a:r>
            <a:r>
              <a:rPr lang="en-US" sz="2600" dirty="0" err="1">
                <a:latin typeface="Courier" pitchFamily="2" charset="0"/>
              </a:rPr>
              <a:t>teamone</a:t>
            </a:r>
            <a:r>
              <a:rPr lang="en-US" sz="2600" dirty="0">
                <a:latin typeface="Courier" pitchFamily="2" charset="0"/>
              </a:rPr>
              <a:t>/master</a:t>
            </a:r>
          </a:p>
        </p:txBody>
      </p:sp>
    </p:spTree>
    <p:extLst>
      <p:ext uri="{BB962C8B-B14F-4D97-AF65-F5344CB8AC3E}">
        <p14:creationId xmlns:p14="http://schemas.microsoft.com/office/powerpoint/2010/main" val="40262160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677333"/>
            <a:ext cx="11704322" cy="2082800"/>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So instead of the result we see in “We merge in the same work again into a new merge commit”, we would end up with something more like “Rebase on top of force-pushed rebase work.”</a:t>
            </a:r>
          </a:p>
        </p:txBody>
      </p:sp>
      <p:pic>
        <p:nvPicPr>
          <p:cNvPr id="3" name="Picture 2">
            <a:extLst>
              <a:ext uri="{FF2B5EF4-FFF2-40B4-BE49-F238E27FC236}">
                <a16:creationId xmlns:a16="http://schemas.microsoft.com/office/drawing/2014/main" id="{C18B914D-BC80-9C4B-9E05-E924AC879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18" y="3215217"/>
            <a:ext cx="10597545" cy="2203450"/>
          </a:xfrm>
          <a:prstGeom prst="rect">
            <a:avLst/>
          </a:prstGeom>
        </p:spPr>
      </p:pic>
      <p:pic>
        <p:nvPicPr>
          <p:cNvPr id="8" name="Picture 7">
            <a:extLst>
              <a:ext uri="{FF2B5EF4-FFF2-40B4-BE49-F238E27FC236}">
                <a16:creationId xmlns:a16="http://schemas.microsoft.com/office/drawing/2014/main" id="{E3A8050E-60FD-4049-81C9-C508518086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18" y="5873751"/>
            <a:ext cx="10855182" cy="2744634"/>
          </a:xfrm>
          <a:prstGeom prst="rect">
            <a:avLst/>
          </a:prstGeom>
        </p:spPr>
      </p:pic>
    </p:spTree>
    <p:extLst>
      <p:ext uri="{BB962C8B-B14F-4D97-AF65-F5344CB8AC3E}">
        <p14:creationId xmlns:p14="http://schemas.microsoft.com/office/powerpoint/2010/main" val="39260384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677333"/>
            <a:ext cx="11704322" cy="8602134"/>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This only works if C4 and C4' that our partner made are almost exactly the same patch. Otherwise the rebase won’t be able to tell that it’s a duplicate and will add another C4-like patch (which will probably fail to apply cleanly, since the changes would already be at least somewhat there).</a:t>
            </a:r>
          </a:p>
          <a:p>
            <a:pPr algn="l" defTabSz="914400"/>
            <a:endParaRPr lang="en-US" sz="3200" dirty="0"/>
          </a:p>
          <a:p>
            <a:pPr algn="l" defTabSz="914400"/>
            <a:r>
              <a:rPr lang="en-US" sz="3200" dirty="0"/>
              <a:t>We can also simplify this by running a </a:t>
            </a:r>
            <a:r>
              <a:rPr lang="en-US" sz="3200" dirty="0">
                <a:latin typeface="Courier" pitchFamily="2" charset="0"/>
              </a:rPr>
              <a:t>git pull --rebase</a:t>
            </a:r>
            <a:r>
              <a:rPr lang="en-US" sz="3200" dirty="0"/>
              <a:t> instead of a normal </a:t>
            </a:r>
            <a:r>
              <a:rPr lang="en-US" sz="3200" dirty="0">
                <a:latin typeface="Courier" pitchFamily="2" charset="0"/>
              </a:rPr>
              <a:t>git pull</a:t>
            </a:r>
            <a:r>
              <a:rPr lang="en-US" sz="3200" dirty="0"/>
              <a:t>. Or we could do it manually with a </a:t>
            </a:r>
            <a:r>
              <a:rPr lang="en-US" sz="3200" dirty="0">
                <a:latin typeface="Courier" pitchFamily="2" charset="0"/>
              </a:rPr>
              <a:t>git fetch</a:t>
            </a:r>
            <a:r>
              <a:rPr lang="en-US" sz="3200" dirty="0"/>
              <a:t> followed by a </a:t>
            </a:r>
            <a:r>
              <a:rPr lang="en-US" sz="3200" dirty="0">
                <a:latin typeface="Courier" pitchFamily="2" charset="0"/>
              </a:rPr>
              <a:t>git rebase </a:t>
            </a:r>
            <a:r>
              <a:rPr lang="en-US" sz="3200" dirty="0" err="1">
                <a:latin typeface="Courier" pitchFamily="2" charset="0"/>
              </a:rPr>
              <a:t>teamone</a:t>
            </a:r>
            <a:r>
              <a:rPr lang="en-US" sz="3200" dirty="0">
                <a:latin typeface="Courier" pitchFamily="2" charset="0"/>
              </a:rPr>
              <a:t>/master</a:t>
            </a:r>
            <a:r>
              <a:rPr lang="en-US" sz="3200" dirty="0"/>
              <a:t> in this case.</a:t>
            </a:r>
          </a:p>
          <a:p>
            <a:pPr algn="l" defTabSz="914400"/>
            <a:endParaRPr lang="en-US" sz="3200" dirty="0"/>
          </a:p>
          <a:p>
            <a:pPr algn="l" defTabSz="914400"/>
            <a:r>
              <a:rPr lang="en-US" sz="3200" dirty="0"/>
              <a:t>If we are using </a:t>
            </a:r>
            <a:r>
              <a:rPr lang="en-US" sz="3200" dirty="0">
                <a:latin typeface="Courier" pitchFamily="2" charset="0"/>
              </a:rPr>
              <a:t>git pull</a:t>
            </a:r>
            <a:r>
              <a:rPr lang="en-US" sz="3200" dirty="0"/>
              <a:t> and want to make </a:t>
            </a:r>
            <a:r>
              <a:rPr lang="en-US" sz="3200" dirty="0">
                <a:latin typeface="Courier" pitchFamily="2" charset="0"/>
              </a:rPr>
              <a:t>--rebase</a:t>
            </a:r>
            <a:r>
              <a:rPr lang="en-US" sz="3200" dirty="0"/>
              <a:t> the default, we can set the </a:t>
            </a:r>
            <a:r>
              <a:rPr lang="en-US" sz="3200" dirty="0" err="1">
                <a:latin typeface="Courier" pitchFamily="2" charset="0"/>
              </a:rPr>
              <a:t>pull.rebase</a:t>
            </a:r>
            <a:r>
              <a:rPr lang="en-US" sz="3200" dirty="0"/>
              <a:t> config value with something like </a:t>
            </a:r>
            <a:r>
              <a:rPr lang="en-US" sz="3200" dirty="0">
                <a:latin typeface="Courier" pitchFamily="2" charset="0"/>
              </a:rPr>
              <a:t>git config --global </a:t>
            </a:r>
            <a:r>
              <a:rPr lang="en-US" sz="3200" dirty="0" err="1">
                <a:latin typeface="Courier" pitchFamily="2" charset="0"/>
              </a:rPr>
              <a:t>pull.rebase</a:t>
            </a:r>
            <a:r>
              <a:rPr lang="en-US" sz="3200" dirty="0">
                <a:latin typeface="Courier" pitchFamily="2" charset="0"/>
              </a:rPr>
              <a:t> true</a:t>
            </a:r>
            <a:r>
              <a:rPr lang="en-US" sz="3200" dirty="0"/>
              <a:t>.</a:t>
            </a:r>
          </a:p>
        </p:txBody>
      </p:sp>
    </p:spTree>
    <p:extLst>
      <p:ext uri="{BB962C8B-B14F-4D97-AF65-F5344CB8AC3E}">
        <p14:creationId xmlns:p14="http://schemas.microsoft.com/office/powerpoint/2010/main" val="345938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33D55-0531-3A4D-9B2A-971C4D2485FD}"/>
              </a:ext>
            </a:extLst>
          </p:cNvPr>
          <p:cNvSpPr>
            <a:spLocks noGrp="1"/>
          </p:cNvSpPr>
          <p:nvPr>
            <p:ph idx="1"/>
          </p:nvPr>
        </p:nvSpPr>
        <p:spPr>
          <a:xfrm>
            <a:off x="686097" y="946672"/>
            <a:ext cx="11704322" cy="1888437"/>
          </a:xfrm>
        </p:spPr>
        <p:txBody>
          <a:bodyPr>
            <a:normAutofit/>
          </a:bodyPr>
          <a:lstStyle/>
          <a:p>
            <a:r>
              <a:rPr lang="en-US" sz="3200" dirty="0"/>
              <a:t>To see the last commit on each branch, you can run </a:t>
            </a:r>
            <a:r>
              <a:rPr lang="en-US" sz="3200" dirty="0">
                <a:latin typeface="Courier New" panose="02070309020205020404" pitchFamily="49" charset="0"/>
                <a:cs typeface="Courier New" panose="02070309020205020404" pitchFamily="49" charset="0"/>
              </a:rPr>
              <a:t>git branch -v</a:t>
            </a:r>
            <a:r>
              <a:rPr lang="en-US" sz="3200" dirty="0"/>
              <a:t>:</a:t>
            </a:r>
          </a:p>
        </p:txBody>
      </p:sp>
      <p:sp>
        <p:nvSpPr>
          <p:cNvPr id="6" name="TextBox 5">
            <a:extLst>
              <a:ext uri="{FF2B5EF4-FFF2-40B4-BE49-F238E27FC236}">
                <a16:creationId xmlns:a16="http://schemas.microsoft.com/office/drawing/2014/main" id="{A94A7AE9-E690-6C46-AA47-C251F397846A}"/>
              </a:ext>
            </a:extLst>
          </p:cNvPr>
          <p:cNvSpPr txBox="1"/>
          <p:nvPr/>
        </p:nvSpPr>
        <p:spPr>
          <a:xfrm>
            <a:off x="-22223" y="15389"/>
            <a:ext cx="42527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Branches in a Nutshell</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5" name="Picture 4">
            <a:extLst>
              <a:ext uri="{FF2B5EF4-FFF2-40B4-BE49-F238E27FC236}">
                <a16:creationId xmlns:a16="http://schemas.microsoft.com/office/drawing/2014/main" id="{10966C34-6CEF-5447-9683-D4008080C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643" y="2514600"/>
            <a:ext cx="10696821" cy="1682646"/>
          </a:xfrm>
          <a:prstGeom prst="rect">
            <a:avLst/>
          </a:prstGeom>
        </p:spPr>
      </p:pic>
    </p:spTree>
    <p:extLst>
      <p:ext uri="{BB962C8B-B14F-4D97-AF65-F5344CB8AC3E}">
        <p14:creationId xmlns:p14="http://schemas.microsoft.com/office/powerpoint/2010/main" val="1418374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677333"/>
            <a:ext cx="11704322" cy="8602134"/>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If we treat rebasing as a way to clean up and work with commits before we push them, and if we only rebase commits that have never been available publicly, then we’ll be fine. If we rebase commits that have already been pushed publicly, and people may have based work on those commits, then we may be in for some frustrating trouble, and the scorn of our teammates.</a:t>
            </a:r>
          </a:p>
          <a:p>
            <a:pPr algn="l" defTabSz="914400"/>
            <a:endParaRPr lang="en-US" sz="3200" dirty="0"/>
          </a:p>
          <a:p>
            <a:pPr algn="l" defTabSz="914400"/>
            <a:r>
              <a:rPr lang="en-US" sz="3200" dirty="0"/>
              <a:t>If we or a partner does find it necessary at some point, make sure everyone knows to run </a:t>
            </a:r>
            <a:r>
              <a:rPr lang="en-US" sz="3200" dirty="0">
                <a:latin typeface="Courier" pitchFamily="2" charset="0"/>
              </a:rPr>
              <a:t>git pull --rebase</a:t>
            </a:r>
            <a:r>
              <a:rPr lang="en-US" sz="3200" dirty="0"/>
              <a:t> to try to make the pain after it happens a little bit simpler.</a:t>
            </a:r>
          </a:p>
        </p:txBody>
      </p:sp>
    </p:spTree>
    <p:extLst>
      <p:ext uri="{BB962C8B-B14F-4D97-AF65-F5344CB8AC3E}">
        <p14:creationId xmlns:p14="http://schemas.microsoft.com/office/powerpoint/2010/main" val="41527287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dirty="0"/>
              <a:t>Rebase vs. Merge</a:t>
            </a:r>
          </a:p>
        </p:txBody>
      </p:sp>
      <p:sp>
        <p:nvSpPr>
          <p:cNvPr id="9" name="TextBox 8">
            <a:extLst>
              <a:ext uri="{FF2B5EF4-FFF2-40B4-BE49-F238E27FC236}">
                <a16:creationId xmlns:a16="http://schemas.microsoft.com/office/drawing/2014/main" id="{54F2242C-25B7-EC44-8247-A0D367987F06}"/>
              </a:ext>
            </a:extLst>
          </p:cNvPr>
          <p:cNvSpPr txBox="1"/>
          <p:nvPr/>
        </p:nvSpPr>
        <p:spPr>
          <a:xfrm>
            <a:off x="-22223" y="15389"/>
            <a:ext cx="2856551"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Rebasing</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10" name="Content Placeholder 9">
            <a:extLst>
              <a:ext uri="{FF2B5EF4-FFF2-40B4-BE49-F238E27FC236}">
                <a16:creationId xmlns:a16="http://schemas.microsoft.com/office/drawing/2014/main" id="{CB8B74DB-2226-384C-8351-B0B9D847905A}"/>
              </a:ext>
            </a:extLst>
          </p:cNvPr>
          <p:cNvSpPr>
            <a:spLocks noGrp="1"/>
          </p:cNvSpPr>
          <p:nvPr>
            <p:ph idx="1"/>
          </p:nvPr>
        </p:nvSpPr>
        <p:spPr>
          <a:xfrm>
            <a:off x="650239" y="1990582"/>
            <a:ext cx="11704322" cy="7271952"/>
          </a:xfrm>
        </p:spPr>
        <p:txBody>
          <a:bodyPr anchor="ctr">
            <a:normAutofit/>
          </a:bodyPr>
          <a:lstStyle/>
          <a:p>
            <a:r>
              <a:rPr lang="en-US" sz="3200" dirty="0"/>
              <a:t>We may be wondering which one is better. </a:t>
            </a:r>
          </a:p>
          <a:p>
            <a:endParaRPr lang="en-US" sz="3200" dirty="0"/>
          </a:p>
          <a:p>
            <a:r>
              <a:rPr lang="en-US" sz="3200" dirty="0"/>
              <a:t>Before we can answer this, let’s step back a bit and talk about what history means.</a:t>
            </a:r>
          </a:p>
        </p:txBody>
      </p:sp>
    </p:spTree>
    <p:extLst>
      <p:ext uri="{BB962C8B-B14F-4D97-AF65-F5344CB8AC3E}">
        <p14:creationId xmlns:p14="http://schemas.microsoft.com/office/powerpoint/2010/main" val="8908425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677333"/>
            <a:ext cx="11704322" cy="8602134"/>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solidFill>
                  <a:schemeClr val="bg1"/>
                </a:solidFill>
              </a:rPr>
              <a:t>Our repository’s commit history is a </a:t>
            </a:r>
            <a:r>
              <a:rPr lang="en-US" sz="3200" b="1" dirty="0">
                <a:solidFill>
                  <a:srgbClr val="FF0000"/>
                </a:solidFill>
              </a:rPr>
              <a:t>record of what actually happened</a:t>
            </a:r>
            <a:r>
              <a:rPr lang="en-US" sz="3200" dirty="0">
                <a:solidFill>
                  <a:schemeClr val="bg1"/>
                </a:solidFill>
              </a:rPr>
              <a:t>. It’s a historical document, valuable in its own right, and shouldn’t be tampered with. From this angle, changing the commit history is almost blasphemous; we’re lying about what actually transpired. So what if there was a messy series of merge commits? That’s how it happened, and the repository should preserve that for posterity.</a:t>
            </a:r>
            <a:endParaRPr lang="en-US" sz="3200" dirty="0"/>
          </a:p>
          <a:p>
            <a:pPr algn="l" defTabSz="914400"/>
            <a:endParaRPr lang="en-US" sz="3200" dirty="0"/>
          </a:p>
          <a:p>
            <a:pPr algn="l" defTabSz="914400"/>
            <a:r>
              <a:rPr lang="en-US" sz="3200" dirty="0"/>
              <a:t>The opposing point of view is that the commit history is the </a:t>
            </a:r>
            <a:r>
              <a:rPr lang="en-US" sz="3200" b="1" dirty="0">
                <a:solidFill>
                  <a:srgbClr val="FF0000"/>
                </a:solidFill>
              </a:rPr>
              <a:t>story of how your project was made</a:t>
            </a:r>
            <a:r>
              <a:rPr lang="en-US" sz="3200" dirty="0"/>
              <a:t>. We wouldn’t publish the first draft of a book, and the manual for how to maintain our software deserves careful editing. This is the camp that uses tools like rebase and filter-branch to tell the story in the way that’s best for future readers.</a:t>
            </a:r>
          </a:p>
        </p:txBody>
      </p:sp>
    </p:spTree>
    <p:extLst>
      <p:ext uri="{BB962C8B-B14F-4D97-AF65-F5344CB8AC3E}">
        <p14:creationId xmlns:p14="http://schemas.microsoft.com/office/powerpoint/2010/main" val="87302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20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4A7AE9-E690-6C46-AA47-C251F397846A}"/>
              </a:ext>
            </a:extLst>
          </p:cNvPr>
          <p:cNvSpPr txBox="1"/>
          <p:nvPr/>
        </p:nvSpPr>
        <p:spPr>
          <a:xfrm>
            <a:off x="-22223" y="15389"/>
            <a:ext cx="380072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Remote </a:t>
            </a:r>
            <a:r>
              <a:rPr lang="en-US" altLang="ko-KR" sz="1800" i="1" dirty="0">
                <a:latin typeface="Century Gothic" panose="020B0502020202020204" pitchFamily="34" charset="0"/>
              </a:rPr>
              <a:t>Branches</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
        <p:nvSpPr>
          <p:cNvPr id="6" name="Content Placeholder 2">
            <a:extLst>
              <a:ext uri="{FF2B5EF4-FFF2-40B4-BE49-F238E27FC236}">
                <a16:creationId xmlns:a16="http://schemas.microsoft.com/office/drawing/2014/main" id="{1D1B7A4E-D568-4B4F-94A2-D68074514DF9}"/>
              </a:ext>
            </a:extLst>
          </p:cNvPr>
          <p:cNvSpPr txBox="1">
            <a:spLocks/>
          </p:cNvSpPr>
          <p:nvPr/>
        </p:nvSpPr>
        <p:spPr>
          <a:xfrm>
            <a:off x="676419" y="677333"/>
            <a:ext cx="11704322" cy="8602134"/>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200" dirty="0"/>
              <a:t>To the question of whether merging or rebasing is better: hopefully we’ll see that it’s not that simple. Git is a powerful tool, and allows us to do many things to and with our history, but every team and every project is different. Now that we know how both of these things work, it’s up to us to decide which one is best for our particular situation.</a:t>
            </a:r>
          </a:p>
          <a:p>
            <a:pPr algn="l" defTabSz="914400"/>
            <a:endParaRPr lang="en-US" sz="3200" dirty="0"/>
          </a:p>
          <a:p>
            <a:pPr algn="l" defTabSz="914400"/>
            <a:r>
              <a:rPr lang="en-US" sz="3200" dirty="0"/>
              <a:t>In general the way to get the best of both worlds is to rebase local changes we’ve made but haven’t shared yet before we push them in order to clean up our story, but never rebase anything we’ve pushed somewhere.</a:t>
            </a:r>
          </a:p>
        </p:txBody>
      </p:sp>
    </p:spTree>
    <p:extLst>
      <p:ext uri="{BB962C8B-B14F-4D97-AF65-F5344CB8AC3E}">
        <p14:creationId xmlns:p14="http://schemas.microsoft.com/office/powerpoint/2010/main" val="104725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20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Shape 397"/>
          <p:cNvSpPr/>
          <p:nvPr/>
        </p:nvSpPr>
        <p:spPr>
          <a:xfrm>
            <a:off x="4864100" y="7493000"/>
            <a:ext cx="2725420" cy="838200"/>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algn="l" defTabSz="914400">
              <a:buClr>
                <a:srgbClr val="000000"/>
              </a:buClr>
              <a:defRPr sz="4800">
                <a:solidFill>
                  <a:srgbClr val="424242"/>
                </a:solidFill>
                <a:uFill>
                  <a:solidFill>
                    <a:srgbClr val="FFF76B"/>
                  </a:solidFill>
                </a:uFill>
                <a:latin typeface="Gill Sans MT"/>
                <a:ea typeface="Gill Sans MT"/>
                <a:cs typeface="Gill Sans MT"/>
                <a:sym typeface="Gill Sans MT"/>
              </a:defRPr>
            </a:lvl1pPr>
          </a:lstStyle>
          <a:p>
            <a:pPr lvl="0">
              <a:defRPr sz="1800">
                <a:solidFill>
                  <a:srgbClr val="000000"/>
                </a:solidFill>
                <a:uFillTx/>
              </a:defRPr>
            </a:pPr>
            <a:r>
              <a:rPr sz="4800">
                <a:solidFill>
                  <a:srgbClr val="424242"/>
                </a:solidFill>
                <a:uFill>
                  <a:solidFill>
                    <a:srgbClr val="FFF76B"/>
                  </a:solidFill>
                </a:uFill>
              </a:rPr>
              <a:t>감사합니다</a:t>
            </a:r>
          </a:p>
        </p:txBody>
      </p:sp>
      <p:grpSp>
        <p:nvGrpSpPr>
          <p:cNvPr id="400" name="Group 400"/>
          <p:cNvGrpSpPr/>
          <p:nvPr/>
        </p:nvGrpSpPr>
        <p:grpSpPr>
          <a:xfrm>
            <a:off x="685800" y="533400"/>
            <a:ext cx="11700999" cy="7112003"/>
            <a:chOff x="0" y="0"/>
            <a:chExt cx="11700998" cy="7112002"/>
          </a:xfrm>
        </p:grpSpPr>
        <p:pic>
          <p:nvPicPr>
            <p:cNvPr id="398" name="k-f12464de9ebaf946.png"/>
            <p:cNvPicPr/>
            <p:nvPr/>
          </p:nvPicPr>
          <p:blipFill>
            <a:blip r:embed="rId2">
              <a:extLst/>
            </a:blip>
            <a:stretch>
              <a:fillRect/>
            </a:stretch>
          </p:blipFill>
          <p:spPr>
            <a:xfrm>
              <a:off x="0" y="0"/>
              <a:ext cx="11700999" cy="6581811"/>
            </a:xfrm>
            <a:prstGeom prst="rect">
              <a:avLst/>
            </a:prstGeom>
            <a:ln w="12700" cap="flat">
              <a:noFill/>
              <a:miter lim="400000"/>
            </a:ln>
            <a:effectLst/>
          </p:spPr>
        </p:pic>
        <p:sp>
          <p:nvSpPr>
            <p:cNvPr id="399" name="Shape 399"/>
            <p:cNvSpPr/>
            <p:nvPr/>
          </p:nvSpPr>
          <p:spPr>
            <a:xfrm>
              <a:off x="9141390" y="6709781"/>
              <a:ext cx="2530060" cy="40222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Autofit/>
            </a:bodyPr>
            <a:lstStyle>
              <a:lvl1pPr algn="l" defTabSz="317500">
                <a:lnSpc>
                  <a:spcPts val="2900"/>
                </a:lnSpc>
                <a:defRPr sz="1200">
                  <a:solidFill>
                    <a:srgbClr val="000000"/>
                  </a:solidFill>
                  <a:latin typeface="Arial"/>
                  <a:ea typeface="Arial"/>
                  <a:cs typeface="Arial"/>
                  <a:sym typeface="Arial"/>
                </a:defRPr>
              </a:lvl1pPr>
            </a:lstStyle>
            <a:p>
              <a:pPr lvl="0">
                <a:defRPr sz="1800"/>
              </a:pPr>
              <a:r>
                <a:rPr sz="1200"/>
                <a:t>출처: metachannels.com</a:t>
              </a:r>
            </a:p>
          </p:txBody>
        </p:sp>
      </p:grpSp>
      <p:sp>
        <p:nvSpPr>
          <p:cNvPr id="401" name="Shape 401"/>
          <p:cNvSpPr>
            <a:spLocks noGrp="1"/>
          </p:cNvSpPr>
          <p:nvPr>
            <p:ph type="sldNum" sz="quarter" idx="2"/>
          </p:nvPr>
        </p:nvSpPr>
        <p:spPr>
          <a:xfrm>
            <a:off x="6301382" y="9080500"/>
            <a:ext cx="405538" cy="368300"/>
          </a:xfrm>
          <a:prstGeom prst="rect">
            <a:avLst/>
          </a:prstGeom>
          <a:extLst>
            <a:ext uri="{C572A759-6A51-4108-AA02-DFA0A04FC94B}">
              <ma14:wrappingTextBoxFlag xmlns="" xmlns:ma14="http://schemas.microsoft.com/office/mac/drawingml/2011/main" val="1"/>
            </a:ext>
          </a:extLst>
        </p:spPr>
        <p:txBody>
          <a:bodyPr/>
          <a:lstStyle/>
          <a:p>
            <a:pPr lvl="0">
              <a:defRPr>
                <a:solidFill>
                  <a:srgbClr val="000000"/>
                </a:solidFill>
              </a:defRPr>
            </a:pPr>
            <a:fld id="{86CB4B4D-7CA3-9044-876B-883B54F8677D}" type="slidenum">
              <a:rPr>
                <a:solidFill>
                  <a:srgbClr val="FFFFFF"/>
                </a:solidFill>
              </a:rPr>
              <a:t>64</a:t>
            </a:fld>
            <a:endParaRPr>
              <a:solidFill>
                <a:srgbClr val="FFFFFF"/>
              </a:solidFill>
            </a:endParaRPr>
          </a:p>
        </p:txBody>
      </p:sp>
      <p:pic>
        <p:nvPicPr>
          <p:cNvPr id="402" name="그림 401"/>
          <p:cNvPicPr/>
          <p:nvPr/>
        </p:nvPicPr>
        <p:blipFill>
          <a:blip r:embed="rId3">
            <a:extLst/>
          </a:blip>
          <a:stretch>
            <a:fillRect/>
          </a:stretch>
        </p:blipFill>
        <p:spPr>
          <a:xfrm>
            <a:off x="170191" y="3068604"/>
            <a:ext cx="12787811" cy="6493079"/>
          </a:xfrm>
          <a:prstGeom prst="rect">
            <a:avLst/>
          </a:prstGeom>
          <a:effectLst>
            <a:outerShdw blurRad="254000" dist="254000" dir="5400000" rotWithShape="0">
              <a:srgbClr val="000000">
                <a:alpha val="75000"/>
              </a:srgbClr>
            </a:outerShdw>
          </a:effectLst>
        </p:spPr>
      </p:pic>
    </p:spTree>
  </p:cSld>
  <p:clrMapOvr>
    <a:masterClrMapping/>
  </p:clrMapOvr>
  <p:transition spd="slow">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33D55-0531-3A4D-9B2A-971C4D2485FD}"/>
              </a:ext>
            </a:extLst>
          </p:cNvPr>
          <p:cNvSpPr>
            <a:spLocks noGrp="1"/>
          </p:cNvSpPr>
          <p:nvPr>
            <p:ph idx="1"/>
          </p:nvPr>
        </p:nvSpPr>
        <p:spPr>
          <a:xfrm>
            <a:off x="686097" y="946672"/>
            <a:ext cx="11704322" cy="1888437"/>
          </a:xfrm>
        </p:spPr>
        <p:txBody>
          <a:bodyPr>
            <a:normAutofit/>
          </a:bodyPr>
          <a:lstStyle/>
          <a:p>
            <a:r>
              <a:rPr lang="en-US" sz="3200" dirty="0"/>
              <a:t>The useful </a:t>
            </a:r>
            <a:r>
              <a:rPr lang="en-US" sz="3200" dirty="0">
                <a:latin typeface="Courier New" charset="0"/>
                <a:ea typeface="Courier New" charset="0"/>
                <a:cs typeface="Courier New" charset="0"/>
              </a:rPr>
              <a:t>--merged</a:t>
            </a:r>
            <a:r>
              <a:rPr lang="en-US" sz="3200" dirty="0"/>
              <a:t> and </a:t>
            </a:r>
            <a:r>
              <a:rPr lang="en-US" sz="3200" dirty="0">
                <a:latin typeface="Courier New" charset="0"/>
                <a:ea typeface="Courier New" charset="0"/>
                <a:cs typeface="Courier New" charset="0"/>
              </a:rPr>
              <a:t>--no-merged</a:t>
            </a:r>
            <a:r>
              <a:rPr lang="en-US" sz="3200" dirty="0"/>
              <a:t> options can filter this list to branches that we have or have not yet merged into the branch we’re currently on.</a:t>
            </a:r>
          </a:p>
        </p:txBody>
      </p:sp>
      <p:sp>
        <p:nvSpPr>
          <p:cNvPr id="6" name="TextBox 5">
            <a:extLst>
              <a:ext uri="{FF2B5EF4-FFF2-40B4-BE49-F238E27FC236}">
                <a16:creationId xmlns:a16="http://schemas.microsoft.com/office/drawing/2014/main" id="{A94A7AE9-E690-6C46-AA47-C251F397846A}"/>
              </a:ext>
            </a:extLst>
          </p:cNvPr>
          <p:cNvSpPr txBox="1"/>
          <p:nvPr/>
        </p:nvSpPr>
        <p:spPr>
          <a:xfrm>
            <a:off x="-22223" y="15389"/>
            <a:ext cx="425276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Branches in a Nutshell</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06" y="2835108"/>
            <a:ext cx="4084170" cy="118956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606" y="4463713"/>
            <a:ext cx="5025465" cy="89740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606" y="5994401"/>
            <a:ext cx="10525742" cy="1320798"/>
          </a:xfrm>
          <a:prstGeom prst="rect">
            <a:avLst/>
          </a:prstGeom>
        </p:spPr>
      </p:pic>
    </p:spTree>
    <p:extLst>
      <p:ext uri="{BB962C8B-B14F-4D97-AF65-F5344CB8AC3E}">
        <p14:creationId xmlns:p14="http://schemas.microsoft.com/office/powerpoint/2010/main" val="65743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b="1" dirty="0"/>
              <a:t>Branching Workflows</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2255518"/>
            <a:ext cx="11704322" cy="2541334"/>
          </a:xfrm>
        </p:spPr>
        <p:txBody>
          <a:bodyPr anchor="ctr">
            <a:normAutofit/>
          </a:bodyPr>
          <a:lstStyle/>
          <a:p>
            <a:pPr algn="l"/>
            <a:r>
              <a:rPr lang="en-US" dirty="0"/>
              <a:t>We’ll cover some common workflows that this lightweight branching makes possible, so we can decide if we would like to incorporate them into our own development cycle.</a:t>
            </a:r>
          </a:p>
        </p:txBody>
      </p:sp>
      <p:sp>
        <p:nvSpPr>
          <p:cNvPr id="7" name="TextBox 6">
            <a:extLst>
              <a:ext uri="{FF2B5EF4-FFF2-40B4-BE49-F238E27FC236}">
                <a16:creationId xmlns:a16="http://schemas.microsoft.com/office/drawing/2014/main" id="{A94A7AE9-E690-6C46-AA47-C251F397846A}"/>
              </a:ext>
            </a:extLst>
          </p:cNvPr>
          <p:cNvSpPr txBox="1"/>
          <p:nvPr/>
        </p:nvSpPr>
        <p:spPr>
          <a:xfrm>
            <a:off x="-22223" y="15389"/>
            <a:ext cx="3691716"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 Workflow</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746176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dirty="0"/>
              <a:t>Long-Running Branches</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2255516"/>
            <a:ext cx="11704322" cy="6670769"/>
          </a:xfrm>
        </p:spPr>
        <p:txBody>
          <a:bodyPr anchor="ctr">
            <a:normAutofit fontScale="92500" lnSpcReduction="20000"/>
          </a:bodyPr>
          <a:lstStyle/>
          <a:p>
            <a:pPr algn="l"/>
            <a:r>
              <a:rPr lang="en-US" dirty="0"/>
              <a:t>Many </a:t>
            </a:r>
            <a:r>
              <a:rPr lang="en-US" dirty="0" err="1"/>
              <a:t>Git</a:t>
            </a:r>
            <a:r>
              <a:rPr lang="en-US" dirty="0"/>
              <a:t> developers have a workflow that embraces this approach, such as having only code that is entirely stable in their </a:t>
            </a:r>
            <a:r>
              <a:rPr lang="en-US" dirty="0">
                <a:latin typeface="Courier New" charset="0"/>
                <a:ea typeface="Courier New" charset="0"/>
                <a:cs typeface="Courier New" charset="0"/>
              </a:rPr>
              <a:t>master</a:t>
            </a:r>
            <a:r>
              <a:rPr lang="en-US" dirty="0"/>
              <a:t> branch — possibly only code that has been or will be released. </a:t>
            </a:r>
          </a:p>
          <a:p>
            <a:pPr algn="l"/>
            <a:endParaRPr lang="en-US" dirty="0"/>
          </a:p>
          <a:p>
            <a:pPr algn="l"/>
            <a:r>
              <a:rPr lang="en-US" dirty="0"/>
              <a:t>They have another parallel branch named </a:t>
            </a:r>
            <a:r>
              <a:rPr lang="en-US" dirty="0">
                <a:latin typeface="Courier New" charset="0"/>
                <a:ea typeface="Courier New" charset="0"/>
                <a:cs typeface="Courier New" charset="0"/>
              </a:rPr>
              <a:t>develop</a:t>
            </a:r>
            <a:r>
              <a:rPr lang="en-US" dirty="0"/>
              <a:t> or </a:t>
            </a:r>
            <a:r>
              <a:rPr lang="en-US" dirty="0">
                <a:latin typeface="Courier New" charset="0"/>
                <a:ea typeface="Courier New" charset="0"/>
                <a:cs typeface="Courier New" charset="0"/>
              </a:rPr>
              <a:t>next</a:t>
            </a:r>
            <a:r>
              <a:rPr lang="en-US" dirty="0"/>
              <a:t> that they work from or use to test stability — it isn’t necessarily always stable, but whenever it gets to a stable state, it can be merged into master. </a:t>
            </a:r>
          </a:p>
          <a:p>
            <a:pPr algn="l"/>
            <a:endParaRPr lang="en-US" dirty="0"/>
          </a:p>
          <a:p>
            <a:pPr algn="l"/>
            <a:r>
              <a:rPr lang="en-US" dirty="0"/>
              <a:t>It’s used to pull in </a:t>
            </a:r>
            <a:r>
              <a:rPr lang="en-US" dirty="0">
                <a:latin typeface="Courier New" charset="0"/>
                <a:ea typeface="Courier New" charset="0"/>
                <a:cs typeface="Courier New" charset="0"/>
              </a:rPr>
              <a:t>topic</a:t>
            </a:r>
            <a:r>
              <a:rPr lang="en-US" dirty="0"/>
              <a:t> branches (short-lived branches, like your earlier </a:t>
            </a:r>
            <a:r>
              <a:rPr lang="en-US" dirty="0">
                <a:latin typeface="Courier New" charset="0"/>
                <a:ea typeface="Courier New" charset="0"/>
                <a:cs typeface="Courier New" charset="0"/>
              </a:rPr>
              <a:t>iss53</a:t>
            </a:r>
            <a:r>
              <a:rPr lang="en-US" dirty="0"/>
              <a:t> branch) when they’re ready, to make sure they pass all the tests and don’t introduce bugs.</a:t>
            </a:r>
          </a:p>
        </p:txBody>
      </p:sp>
      <p:sp>
        <p:nvSpPr>
          <p:cNvPr id="7" name="TextBox 6">
            <a:extLst>
              <a:ext uri="{FF2B5EF4-FFF2-40B4-BE49-F238E27FC236}">
                <a16:creationId xmlns:a16="http://schemas.microsoft.com/office/drawing/2014/main" id="{A94A7AE9-E690-6C46-AA47-C251F397846A}"/>
              </a:ext>
            </a:extLst>
          </p:cNvPr>
          <p:cNvSpPr txBox="1"/>
          <p:nvPr/>
        </p:nvSpPr>
        <p:spPr>
          <a:xfrm>
            <a:off x="-22223" y="15389"/>
            <a:ext cx="3691716"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Century Gothic" panose="020B0502020202020204" pitchFamily="34" charset="0"/>
              </a:rPr>
              <a:t>Git Branch  &gt; </a:t>
            </a:r>
            <a:r>
              <a:rPr lang="en-US" altLang="ko-KR" sz="1800" i="1" dirty="0">
                <a:latin typeface="Century Gothic" panose="020B0502020202020204" pitchFamily="34" charset="0"/>
              </a:rPr>
              <a:t>Branch Workflow</a:t>
            </a:r>
            <a:r>
              <a:rPr lang="en-US" altLang="ko-KR" sz="1800" dirty="0">
                <a:latin typeface="Century Gothic" panose="020B0502020202020204" pitchFamily="34" charset="0"/>
              </a:rPr>
              <a:t> &gt;</a:t>
            </a:r>
            <a:endParaRPr kumimoji="0" lang="ko-KR" altLang="en-US" sz="1800" b="0" u="none" strike="noStrike" cap="none" spc="0" normalizeH="0" baseline="0" dirty="0">
              <a:ln>
                <a:noFill/>
              </a:ln>
              <a:solidFill>
                <a:srgbClr val="FFFFFF"/>
              </a:solidFill>
              <a:effectLst/>
              <a:uFillTx/>
              <a:latin typeface="Century Gothic" panose="020B0502020202020204" pitchFamily="34" charset="0"/>
              <a:sym typeface="American Typewriter"/>
            </a:endParaRPr>
          </a:p>
        </p:txBody>
      </p:sp>
    </p:spTree>
    <p:extLst>
      <p:ext uri="{BB962C8B-B14F-4D97-AF65-F5344CB8AC3E}">
        <p14:creationId xmlns:p14="http://schemas.microsoft.com/office/powerpoint/2010/main" val="1100282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merican Typewriter"/>
        <a:ea typeface="American Typewriter"/>
        <a:cs typeface="American Typewriter"/>
      </a:majorFont>
      <a:minorFont>
        <a:latin typeface="American Typewriter"/>
        <a:ea typeface="American Typewriter"/>
        <a:cs typeface="American Typewri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77800" dist="406400" dir="5400000" rotWithShape="0">
              <a:srgbClr val="000000">
                <a:alpha val="68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177800" dist="406400" dir="5400000" rotWithShape="0">
            <a:srgbClr val="000000">
              <a:alpha val="68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merican Typewriter"/>
        <a:ea typeface="American Typewriter"/>
        <a:cs typeface="American Typewriter"/>
      </a:majorFont>
      <a:minorFont>
        <a:latin typeface="American Typewriter"/>
        <a:ea typeface="American Typewriter"/>
        <a:cs typeface="American Typewri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77800" dist="406400" dir="5400000" rotWithShape="0">
              <a:srgbClr val="000000">
                <a:alpha val="68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177800" dist="406400" dir="5400000" rotWithShape="0">
            <a:srgbClr val="000000">
              <a:alpha val="68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5071</TotalTime>
  <Words>3821</Words>
  <Application>Microsoft Macintosh PowerPoint</Application>
  <PresentationFormat>Custom</PresentationFormat>
  <Paragraphs>239</Paragraphs>
  <Slides>64</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64</vt:i4>
      </vt:variant>
    </vt:vector>
  </HeadingPairs>
  <TitlesOfParts>
    <vt:vector size="76" baseType="lpstr">
      <vt:lpstr>Nanum Gothic</vt:lpstr>
      <vt:lpstr>나눔고딕</vt:lpstr>
      <vt:lpstr>나눔고딕OTF</vt:lpstr>
      <vt:lpstr>나눔손글씨 펜</vt:lpstr>
      <vt:lpstr>American Typewriter</vt:lpstr>
      <vt:lpstr>Arial</vt:lpstr>
      <vt:lpstr>Century Gothic</vt:lpstr>
      <vt:lpstr>Courier</vt:lpstr>
      <vt:lpstr>Courier New</vt:lpstr>
      <vt:lpstr>Gill Sans MT</vt:lpstr>
      <vt:lpstr>Lucida Grande</vt:lpstr>
      <vt:lpstr>White</vt:lpstr>
      <vt:lpstr>PowerPoint Presentation</vt:lpstr>
      <vt:lpstr>What we will take a look in this series</vt:lpstr>
      <vt:lpstr>What we will take a look today</vt:lpstr>
      <vt:lpstr>What I will talk about in this section</vt:lpstr>
      <vt:lpstr>Branch Management</vt:lpstr>
      <vt:lpstr>PowerPoint Presentation</vt:lpstr>
      <vt:lpstr>PowerPoint Presentation</vt:lpstr>
      <vt:lpstr>Branching Workflows</vt:lpstr>
      <vt:lpstr>Long-Running Branches</vt:lpstr>
      <vt:lpstr>PowerPoint Presentation</vt:lpstr>
      <vt:lpstr>PowerPoint Presentation</vt:lpstr>
      <vt:lpstr>Topic Branches</vt:lpstr>
      <vt:lpstr>PowerPoint Presentation</vt:lpstr>
      <vt:lpstr>PowerPoint Presentation</vt:lpstr>
      <vt:lpstr>Remote Branches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Pushing</vt:lpstr>
      <vt:lpstr>PowerPoint Presentation</vt:lpstr>
      <vt:lpstr>PowerPoint Presentation</vt:lpstr>
      <vt:lpstr>PowerPoint Presentation</vt:lpstr>
      <vt:lpstr>PowerPoint Presentation</vt:lpstr>
      <vt:lpstr>Tracking Branches</vt:lpstr>
      <vt:lpstr>PowerPoint Presentation</vt:lpstr>
      <vt:lpstr>PowerPoint Presentation</vt:lpstr>
      <vt:lpstr>PowerPoint Presentation</vt:lpstr>
      <vt:lpstr>PowerPoint Presentation</vt:lpstr>
      <vt:lpstr>PowerPoint Presentation</vt:lpstr>
      <vt:lpstr>PowerPoint Presentation</vt:lpstr>
      <vt:lpstr>Pulling</vt:lpstr>
      <vt:lpstr>PowerPoint Presentation</vt:lpstr>
      <vt:lpstr>Deleting Remote Branches</vt:lpstr>
      <vt:lpstr>Rebasing</vt:lpstr>
      <vt:lpstr>The Basic Rebase</vt:lpstr>
      <vt:lpstr>PowerPoint Presentation</vt:lpstr>
      <vt:lpstr>PowerPoint Presentation</vt:lpstr>
      <vt:lpstr>PowerPoint Presentation</vt:lpstr>
      <vt:lpstr>PowerPoint Presentation</vt:lpstr>
      <vt:lpstr>More Interesting Rebases</vt:lpstr>
      <vt:lpstr>PowerPoint Presentation</vt:lpstr>
      <vt:lpstr>PowerPoint Presentation</vt:lpstr>
      <vt:lpstr>PowerPoint Presentation</vt:lpstr>
      <vt:lpstr>PowerPoint Presentation</vt:lpstr>
      <vt:lpstr>PowerPoint Presentation</vt:lpstr>
      <vt:lpstr>The Perils of Rebasing</vt:lpstr>
      <vt:lpstr>PowerPoint Presentation</vt:lpstr>
      <vt:lpstr>PowerPoint Presentation</vt:lpstr>
      <vt:lpstr>PowerPoint Presentation</vt:lpstr>
      <vt:lpstr>PowerPoint Presentation</vt:lpstr>
      <vt:lpstr>PowerPoint Presentation</vt:lpstr>
      <vt:lpstr>Rebase When You Rebase</vt:lpstr>
      <vt:lpstr>PowerPoint Presentation</vt:lpstr>
      <vt:lpstr>PowerPoint Presentation</vt:lpstr>
      <vt:lpstr>PowerPoint Presentation</vt:lpstr>
      <vt:lpstr>PowerPoint Presentation</vt:lpstr>
      <vt:lpstr>Rebase vs. Merge</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CS489: Computer Ethics &amp; Social Issues</dc:title>
  <dc:creator>Yoon Joon Lee</dc:creator>
  <cp:lastModifiedBy>Lee Yoon Joon</cp:lastModifiedBy>
  <cp:revision>299</cp:revision>
  <cp:lastPrinted>2018-10-06T04:27:23Z</cp:lastPrinted>
  <dcterms:modified xsi:type="dcterms:W3CDTF">2018-11-24T06:34:05Z</dcterms:modified>
</cp:coreProperties>
</file>