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348" r:id="rId3"/>
    <p:sldId id="349" r:id="rId4"/>
    <p:sldId id="340" r:id="rId5"/>
    <p:sldId id="374" r:id="rId6"/>
    <p:sldId id="461" r:id="rId7"/>
    <p:sldId id="398" r:id="rId8"/>
    <p:sldId id="463" r:id="rId9"/>
    <p:sldId id="464" r:id="rId10"/>
    <p:sldId id="465" r:id="rId11"/>
    <p:sldId id="466" r:id="rId12"/>
    <p:sldId id="429" r:id="rId13"/>
    <p:sldId id="467" r:id="rId14"/>
    <p:sldId id="468" r:id="rId15"/>
    <p:sldId id="469" r:id="rId16"/>
    <p:sldId id="470" r:id="rId17"/>
    <p:sldId id="471" r:id="rId18"/>
    <p:sldId id="472" r:id="rId19"/>
    <p:sldId id="473" r:id="rId20"/>
    <p:sldId id="474" r:id="rId21"/>
    <p:sldId id="475" r:id="rId22"/>
    <p:sldId id="399" r:id="rId23"/>
    <p:sldId id="400" r:id="rId24"/>
    <p:sldId id="449" r:id="rId25"/>
    <p:sldId id="450" r:id="rId26"/>
    <p:sldId id="439" r:id="rId27"/>
    <p:sldId id="451" r:id="rId28"/>
    <p:sldId id="452" r:id="rId29"/>
    <p:sldId id="440" r:id="rId30"/>
    <p:sldId id="453" r:id="rId31"/>
    <p:sldId id="454" r:id="rId32"/>
    <p:sldId id="455" r:id="rId33"/>
    <p:sldId id="456" r:id="rId34"/>
    <p:sldId id="457" r:id="rId35"/>
    <p:sldId id="458" r:id="rId36"/>
    <p:sldId id="459" r:id="rId37"/>
    <p:sldId id="460" r:id="rId38"/>
    <p:sldId id="443" r:id="rId39"/>
    <p:sldId id="444" r:id="rId40"/>
    <p:sldId id="446" r:id="rId41"/>
    <p:sldId id="447" r:id="rId42"/>
    <p:sldId id="448" r:id="rId43"/>
    <p:sldId id="476" r:id="rId44"/>
    <p:sldId id="288" r:id="rId45"/>
  </p:sldIdLst>
  <p:sldSz cx="13004800" cy="9753600"/>
  <p:notesSz cx="6858000" cy="9144000"/>
  <p:defaultTextStyle>
    <a:lvl1pPr algn="ctr" defTabSz="584200">
      <a:defRPr sz="4000">
        <a:solidFill>
          <a:srgbClr val="FFFFFF"/>
        </a:solidFill>
        <a:latin typeface="+mn-lt"/>
        <a:ea typeface="+mn-ea"/>
        <a:cs typeface="+mn-cs"/>
        <a:sym typeface="American Typewriter"/>
      </a:defRPr>
    </a:lvl1pPr>
    <a:lvl2pPr indent="342900" algn="ctr" defTabSz="584200">
      <a:defRPr sz="4000">
        <a:solidFill>
          <a:srgbClr val="FFFFFF"/>
        </a:solidFill>
        <a:latin typeface="+mn-lt"/>
        <a:ea typeface="+mn-ea"/>
        <a:cs typeface="+mn-cs"/>
        <a:sym typeface="American Typewriter"/>
      </a:defRPr>
    </a:lvl2pPr>
    <a:lvl3pPr indent="685800" algn="ctr" defTabSz="584200">
      <a:defRPr sz="4000">
        <a:solidFill>
          <a:srgbClr val="FFFFFF"/>
        </a:solidFill>
        <a:latin typeface="+mn-lt"/>
        <a:ea typeface="+mn-ea"/>
        <a:cs typeface="+mn-cs"/>
        <a:sym typeface="American Typewriter"/>
      </a:defRPr>
    </a:lvl3pPr>
    <a:lvl4pPr indent="1028700" algn="ctr" defTabSz="584200">
      <a:defRPr sz="4000">
        <a:solidFill>
          <a:srgbClr val="FFFFFF"/>
        </a:solidFill>
        <a:latin typeface="+mn-lt"/>
        <a:ea typeface="+mn-ea"/>
        <a:cs typeface="+mn-cs"/>
        <a:sym typeface="American Typewriter"/>
      </a:defRPr>
    </a:lvl4pPr>
    <a:lvl5pPr indent="1371600" algn="ctr" defTabSz="584200">
      <a:defRPr sz="4000">
        <a:solidFill>
          <a:srgbClr val="FFFFFF"/>
        </a:solidFill>
        <a:latin typeface="+mn-lt"/>
        <a:ea typeface="+mn-ea"/>
        <a:cs typeface="+mn-cs"/>
        <a:sym typeface="American Typewriter"/>
      </a:defRPr>
    </a:lvl5pPr>
    <a:lvl6pPr indent="1714500" algn="ctr" defTabSz="584200">
      <a:defRPr sz="4000">
        <a:solidFill>
          <a:srgbClr val="FFFFFF"/>
        </a:solidFill>
        <a:latin typeface="+mn-lt"/>
        <a:ea typeface="+mn-ea"/>
        <a:cs typeface="+mn-cs"/>
        <a:sym typeface="American Typewriter"/>
      </a:defRPr>
    </a:lvl6pPr>
    <a:lvl7pPr indent="2057400" algn="ctr" defTabSz="584200">
      <a:defRPr sz="4000">
        <a:solidFill>
          <a:srgbClr val="FFFFFF"/>
        </a:solidFill>
        <a:latin typeface="+mn-lt"/>
        <a:ea typeface="+mn-ea"/>
        <a:cs typeface="+mn-cs"/>
        <a:sym typeface="American Typewriter"/>
      </a:defRPr>
    </a:lvl7pPr>
    <a:lvl8pPr indent="2400300" algn="ctr" defTabSz="584200">
      <a:defRPr sz="4000">
        <a:solidFill>
          <a:srgbClr val="FFFFFF"/>
        </a:solidFill>
        <a:latin typeface="+mn-lt"/>
        <a:ea typeface="+mn-ea"/>
        <a:cs typeface="+mn-cs"/>
        <a:sym typeface="American Typewriter"/>
      </a:defRPr>
    </a:lvl8pPr>
    <a:lvl9pPr indent="2743200" algn="ctr" defTabSz="584200">
      <a:defRPr sz="4000">
        <a:solidFill>
          <a:srgbClr val="FFFFFF"/>
        </a:solidFill>
        <a:latin typeface="+mn-lt"/>
        <a:ea typeface="+mn-ea"/>
        <a:cs typeface="+mn-cs"/>
        <a:sym typeface="American Typewriter"/>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FFFFFF"/>
        </a:fontRef>
        <a:srgbClr val="FFFFFF"/>
      </a:tcTxStyle>
      <a:tcStyle>
        <a:tcBdr>
          <a:left>
            <a:ln w="25400" cap="flat">
              <a:solidFill>
                <a:srgbClr val="A9A9A9"/>
              </a:solidFill>
              <a:prstDash val="solid"/>
              <a:miter lim="400000"/>
            </a:ln>
          </a:left>
          <a:right>
            <a:ln w="25400" cap="flat">
              <a:solidFill>
                <a:srgbClr val="A9A9A9"/>
              </a:solidFill>
              <a:prstDash val="solid"/>
              <a:miter lim="400000"/>
            </a:ln>
          </a:right>
          <a:top>
            <a:ln w="25400" cap="flat">
              <a:solidFill>
                <a:srgbClr val="A9A9A9"/>
              </a:solidFill>
              <a:prstDash val="solid"/>
              <a:miter lim="400000"/>
            </a:ln>
          </a:top>
          <a:bottom>
            <a:ln w="25400" cap="flat">
              <a:solidFill>
                <a:srgbClr val="A9A9A9"/>
              </a:solidFill>
              <a:prstDash val="solid"/>
              <a:miter lim="400000"/>
            </a:ln>
          </a:bottom>
          <a:insideH>
            <a:ln w="25400" cap="flat">
              <a:solidFill>
                <a:srgbClr val="A9A9A9"/>
              </a:solidFill>
              <a:prstDash val="solid"/>
              <a:miter lim="400000"/>
            </a:ln>
          </a:insideH>
          <a:insideV>
            <a:ln w="25400" cap="flat">
              <a:solidFill>
                <a:srgbClr val="A9A9A9"/>
              </a:solidFill>
              <a:prstDash val="solid"/>
              <a:miter lim="400000"/>
            </a:ln>
          </a:insideV>
        </a:tcBdr>
        <a:fill>
          <a:noFill/>
        </a:fill>
      </a:tcStyle>
    </a:wholeTbl>
    <a:band2H>
      <a:tcTxStyle/>
      <a:tcStyle>
        <a:tcBdr/>
        <a:fill>
          <a:solidFill>
            <a:srgbClr val="000000">
              <a:alpha val="20000"/>
            </a:srgbClr>
          </a:solidFill>
        </a:fill>
      </a:tcStyle>
    </a:band2H>
    <a:firstCol>
      <a:tcTxStyle b="off" i="off">
        <a:fontRef idx="minor">
          <a:srgbClr val="FFFFFF"/>
        </a:fontRef>
        <a:srgbClr val="FFFFFF"/>
      </a:tcTxStyle>
      <a:tcStyle>
        <a:tcBdr>
          <a:left>
            <a:ln w="25400" cap="flat">
              <a:solidFill>
                <a:srgbClr val="A9A9A9"/>
              </a:solidFill>
              <a:prstDash val="solid"/>
              <a:miter lim="400000"/>
            </a:ln>
          </a:left>
          <a:right>
            <a:ln w="25400" cap="flat">
              <a:solidFill>
                <a:srgbClr val="A9A9A9"/>
              </a:solidFill>
              <a:prstDash val="solid"/>
              <a:miter lim="400000"/>
            </a:ln>
          </a:right>
          <a:top>
            <a:ln w="25400" cap="flat">
              <a:solidFill>
                <a:srgbClr val="A9A9A9"/>
              </a:solidFill>
              <a:prstDash val="solid"/>
              <a:miter lim="400000"/>
            </a:ln>
          </a:top>
          <a:bottom>
            <a:ln w="25400" cap="flat">
              <a:solidFill>
                <a:srgbClr val="A9A9A9"/>
              </a:solidFill>
              <a:prstDash val="solid"/>
              <a:miter lim="400000"/>
            </a:ln>
          </a:bottom>
          <a:insideH>
            <a:ln w="25400" cap="flat">
              <a:solidFill>
                <a:srgbClr val="A9A9A9"/>
              </a:solidFill>
              <a:prstDash val="solid"/>
              <a:miter lim="400000"/>
            </a:ln>
          </a:insideH>
          <a:insideV>
            <a:ln w="25400" cap="flat">
              <a:solidFill>
                <a:srgbClr val="A9A9A9"/>
              </a:solidFill>
              <a:prstDash val="solid"/>
              <a:miter lim="400000"/>
            </a:ln>
          </a:insideV>
        </a:tcBdr>
        <a:fill>
          <a:gradFill>
            <a:gsLst>
              <a:gs pos="0">
                <a:srgbClr val="679AEA">
                  <a:alpha val="25000"/>
                </a:srgbClr>
              </a:gs>
              <a:gs pos="100000">
                <a:srgbClr val="2E73D3">
                  <a:alpha val="25000"/>
                </a:srgbClr>
              </a:gs>
            </a:gsLst>
            <a:lin ang="5400000"/>
          </a:gradFill>
        </a:fill>
      </a:tcStyle>
    </a:firstCol>
    <a:lastRow>
      <a:tcTxStyle b="off" i="off">
        <a:fontRef idx="minor">
          <a:srgbClr val="FFFFFF"/>
        </a:fontRef>
        <a:srgbClr val="FFFFFF"/>
      </a:tcTxStyle>
      <a:tcStyle>
        <a:tcBdr>
          <a:left>
            <a:ln w="25400" cap="flat">
              <a:solidFill>
                <a:srgbClr val="A9A9A9"/>
              </a:solidFill>
              <a:prstDash val="solid"/>
              <a:miter lim="400000"/>
            </a:ln>
          </a:left>
          <a:right>
            <a:ln w="25400" cap="flat">
              <a:solidFill>
                <a:srgbClr val="A9A9A9"/>
              </a:solidFill>
              <a:prstDash val="solid"/>
              <a:miter lim="400000"/>
            </a:ln>
          </a:right>
          <a:top>
            <a:ln w="25400" cap="flat">
              <a:solidFill>
                <a:srgbClr val="A9A9A9"/>
              </a:solidFill>
              <a:prstDash val="solid"/>
              <a:miter lim="400000"/>
            </a:ln>
          </a:top>
          <a:bottom>
            <a:ln w="25400" cap="flat">
              <a:solidFill>
                <a:srgbClr val="A9A9A9"/>
              </a:solidFill>
              <a:prstDash val="solid"/>
              <a:miter lim="400000"/>
            </a:ln>
          </a:bottom>
          <a:insideH>
            <a:ln w="25400" cap="flat">
              <a:solidFill>
                <a:srgbClr val="A9A9A9"/>
              </a:solidFill>
              <a:prstDash val="solid"/>
              <a:miter lim="400000"/>
            </a:ln>
          </a:insideH>
          <a:insideV>
            <a:ln w="25400" cap="flat">
              <a:solidFill>
                <a:srgbClr val="A9A9A9"/>
              </a:solidFill>
              <a:prstDash val="solid"/>
              <a:miter lim="400000"/>
            </a:ln>
          </a:insideV>
        </a:tcBdr>
        <a:fill>
          <a:gradFill>
            <a:gsLst>
              <a:gs pos="0">
                <a:srgbClr val="679AEA">
                  <a:alpha val="25000"/>
                </a:srgbClr>
              </a:gs>
              <a:gs pos="100000">
                <a:srgbClr val="2E73D3">
                  <a:alpha val="25000"/>
                </a:srgbClr>
              </a:gs>
            </a:gsLst>
            <a:lin ang="5400000"/>
          </a:gradFill>
        </a:fill>
      </a:tcStyle>
    </a:lastRow>
    <a:firstRow>
      <a:tcTxStyle b="off" i="off">
        <a:fontRef idx="minor">
          <a:srgbClr val="FFFFFF"/>
        </a:fontRef>
        <a:srgbClr val="FFFFFF"/>
      </a:tcTxStyle>
      <a:tcStyle>
        <a:tcBdr>
          <a:left>
            <a:ln w="25400" cap="flat">
              <a:solidFill>
                <a:srgbClr val="A9A9A9"/>
              </a:solidFill>
              <a:prstDash val="solid"/>
              <a:miter lim="400000"/>
            </a:ln>
          </a:left>
          <a:right>
            <a:ln w="25400" cap="flat">
              <a:solidFill>
                <a:srgbClr val="A9A9A9"/>
              </a:solidFill>
              <a:prstDash val="solid"/>
              <a:miter lim="400000"/>
            </a:ln>
          </a:right>
          <a:top>
            <a:ln w="25400" cap="flat">
              <a:solidFill>
                <a:srgbClr val="A9A9A9"/>
              </a:solidFill>
              <a:prstDash val="solid"/>
              <a:miter lim="400000"/>
            </a:ln>
          </a:top>
          <a:bottom>
            <a:ln w="25400" cap="flat">
              <a:solidFill>
                <a:srgbClr val="A9A9A9"/>
              </a:solidFill>
              <a:prstDash val="solid"/>
              <a:miter lim="400000"/>
            </a:ln>
          </a:bottom>
          <a:insideH>
            <a:ln w="25400" cap="flat">
              <a:solidFill>
                <a:srgbClr val="A9A9A9"/>
              </a:solidFill>
              <a:prstDash val="solid"/>
              <a:miter lim="400000"/>
            </a:ln>
          </a:insideH>
          <a:insideV>
            <a:ln w="25400" cap="flat">
              <a:solidFill>
                <a:srgbClr val="A9A9A9"/>
              </a:solidFill>
              <a:prstDash val="solid"/>
              <a:miter lim="400000"/>
            </a:ln>
          </a:insideV>
        </a:tcBdr>
        <a:fill>
          <a:gradFill>
            <a:gsLst>
              <a:gs pos="0">
                <a:srgbClr val="679AEA">
                  <a:alpha val="25000"/>
                </a:srgbClr>
              </a:gs>
              <a:gs pos="100000">
                <a:srgbClr val="2E73D3">
                  <a:alpha val="25000"/>
                </a:srgbClr>
              </a:gs>
            </a:gsLst>
            <a:lin ang="5400000"/>
          </a:gra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97"/>
    <p:restoredTop sz="93209"/>
  </p:normalViewPr>
  <p:slideViewPr>
    <p:cSldViewPr snapToGrid="0">
      <p:cViewPr varScale="1">
        <p:scale>
          <a:sx n="43" d="100"/>
          <a:sy n="43" d="100"/>
        </p:scale>
        <p:origin x="754" y="24"/>
      </p:cViewPr>
      <p:guideLst>
        <p:guide orient="horz" pos="3072"/>
        <p:guide pos="4096"/>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48" d="100"/>
          <a:sy n="48" d="100"/>
        </p:scale>
        <p:origin x="2048"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7" name="Shape 67"/>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68" name="Shape 68"/>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636364103"/>
      </p:ext>
    </p:extLst>
  </p:cSld>
  <p:clrMap bg1="lt1" tx1="dk1" bg2="lt2" tx2="dk2" accent1="accent1" accent2="accent2" accent3="accent3" accent4="accent4" accent5="accent5" accent6="accent6" hlink="hlink" folHlink="folHlink"/>
  <p:notesStyle>
    <a:lvl1pPr defTabSz="584200">
      <a:defRPr sz="2200">
        <a:latin typeface="Lucida Grande"/>
        <a:ea typeface="Lucida Grande"/>
        <a:cs typeface="Lucida Grande"/>
        <a:sym typeface="Lucida Grande"/>
      </a:defRPr>
    </a:lvl1pPr>
    <a:lvl2pPr indent="228600" defTabSz="584200">
      <a:defRPr sz="2200">
        <a:latin typeface="Lucida Grande"/>
        <a:ea typeface="Lucida Grande"/>
        <a:cs typeface="Lucida Grande"/>
        <a:sym typeface="Lucida Grande"/>
      </a:defRPr>
    </a:lvl2pPr>
    <a:lvl3pPr indent="457200" defTabSz="584200">
      <a:defRPr sz="2200">
        <a:latin typeface="Lucida Grande"/>
        <a:ea typeface="Lucida Grande"/>
        <a:cs typeface="Lucida Grande"/>
        <a:sym typeface="Lucida Grande"/>
      </a:defRPr>
    </a:lvl3pPr>
    <a:lvl4pPr indent="685800" defTabSz="584200">
      <a:defRPr sz="2200">
        <a:latin typeface="Lucida Grande"/>
        <a:ea typeface="Lucida Grande"/>
        <a:cs typeface="Lucida Grande"/>
        <a:sym typeface="Lucida Grande"/>
      </a:defRPr>
    </a:lvl4pPr>
    <a:lvl5pPr indent="914400" defTabSz="584200">
      <a:defRPr sz="2200">
        <a:latin typeface="Lucida Grande"/>
        <a:ea typeface="Lucida Grande"/>
        <a:cs typeface="Lucida Grande"/>
        <a:sym typeface="Lucida Grande"/>
      </a:defRPr>
    </a:lvl5pPr>
    <a:lvl6pPr indent="1143000" defTabSz="584200">
      <a:defRPr sz="2200">
        <a:latin typeface="Lucida Grande"/>
        <a:ea typeface="Lucida Grande"/>
        <a:cs typeface="Lucida Grande"/>
        <a:sym typeface="Lucida Grande"/>
      </a:defRPr>
    </a:lvl6pPr>
    <a:lvl7pPr indent="1371600" defTabSz="584200">
      <a:defRPr sz="2200">
        <a:latin typeface="Lucida Grande"/>
        <a:ea typeface="Lucida Grande"/>
        <a:cs typeface="Lucida Grande"/>
        <a:sym typeface="Lucida Grande"/>
      </a:defRPr>
    </a:lvl7pPr>
    <a:lvl8pPr indent="1600200" defTabSz="584200">
      <a:defRPr sz="2200">
        <a:latin typeface="Lucida Grande"/>
        <a:ea typeface="Lucida Grande"/>
        <a:cs typeface="Lucida Grande"/>
        <a:sym typeface="Lucida Grande"/>
      </a:defRPr>
    </a:lvl8pPr>
    <a:lvl9pPr indent="1828800" defTabSz="584200">
      <a:defRPr sz="22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807C9EC-6344-46D0-ADA9-294A7D3D533F}" type="slidenum">
              <a:rPr lang="en-US" smtClean="0"/>
              <a:pPr/>
              <a:t>2</a:t>
            </a:fld>
            <a:endParaRPr lang="en-US"/>
          </a:p>
        </p:txBody>
      </p:sp>
    </p:spTree>
    <p:extLst>
      <p:ext uri="{BB962C8B-B14F-4D97-AF65-F5344CB8AC3E}">
        <p14:creationId xmlns:p14="http://schemas.microsoft.com/office/powerpoint/2010/main" val="3801895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807C9EC-6344-46D0-ADA9-294A7D3D533F}" type="slidenum">
              <a:rPr lang="en-US" smtClean="0"/>
              <a:pPr/>
              <a:t>3</a:t>
            </a:fld>
            <a:endParaRPr lang="en-US"/>
          </a:p>
        </p:txBody>
      </p:sp>
    </p:spTree>
    <p:extLst>
      <p:ext uri="{BB962C8B-B14F-4D97-AF65-F5344CB8AC3E}">
        <p14:creationId xmlns:p14="http://schemas.microsoft.com/office/powerpoint/2010/main" val="2327144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8807C9EC-6344-46D0-ADA9-294A7D3D533F}" type="slidenum">
              <a:rPr lang="en-US" smtClean="0"/>
              <a:pPr/>
              <a:t>4</a:t>
            </a:fld>
            <a:endParaRPr lang="en-US"/>
          </a:p>
        </p:txBody>
      </p:sp>
    </p:spTree>
    <p:extLst>
      <p:ext uri="{BB962C8B-B14F-4D97-AF65-F5344CB8AC3E}">
        <p14:creationId xmlns:p14="http://schemas.microsoft.com/office/powerpoint/2010/main" val="100931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63126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94080" y="1317203"/>
            <a:ext cx="11216640" cy="4057226"/>
          </a:xfrm>
        </p:spPr>
        <p:txBody>
          <a:bodyPr anchor="b"/>
          <a:lstStyle>
            <a:lvl1pPr algn="ctr">
              <a:lnSpc>
                <a:spcPct val="100000"/>
              </a:lnSpc>
              <a:defRPr sz="7200"/>
            </a:lvl1pPr>
          </a:lstStyle>
          <a:p>
            <a:r>
              <a:rPr lang="en-US" dirty="0"/>
              <a:t>Click to edit Master title style</a:t>
            </a:r>
          </a:p>
        </p:txBody>
      </p:sp>
      <p:sp>
        <p:nvSpPr>
          <p:cNvPr id="3" name="Text Placeholder 2"/>
          <p:cNvSpPr>
            <a:spLocks noGrp="1"/>
          </p:cNvSpPr>
          <p:nvPr>
            <p:ph type="body" idx="1"/>
          </p:nvPr>
        </p:nvSpPr>
        <p:spPr>
          <a:xfrm>
            <a:off x="894080" y="5741424"/>
            <a:ext cx="11216640" cy="2133599"/>
          </a:xfrm>
        </p:spPr>
        <p:txBody>
          <a:bodyPr/>
          <a:lstStyle>
            <a:lvl1pPr marL="0" indent="0" algn="ctr">
              <a:buNone/>
              <a:defRPr sz="2900">
                <a:solidFill>
                  <a:schemeClr val="bg1"/>
                </a:solidFill>
              </a:defRPr>
            </a:lvl1pPr>
            <a:lvl2pPr marL="546171" indent="0">
              <a:buNone/>
              <a:defRPr sz="2400">
                <a:solidFill>
                  <a:schemeClr val="tx1">
                    <a:tint val="75000"/>
                  </a:schemeClr>
                </a:solidFill>
              </a:defRPr>
            </a:lvl2pPr>
            <a:lvl3pPr marL="1092342" indent="0">
              <a:buNone/>
              <a:defRPr sz="2200">
                <a:solidFill>
                  <a:schemeClr val="tx1">
                    <a:tint val="75000"/>
                  </a:schemeClr>
                </a:solidFill>
              </a:defRPr>
            </a:lvl3pPr>
            <a:lvl4pPr marL="1638513" indent="0">
              <a:buNone/>
              <a:defRPr sz="1900">
                <a:solidFill>
                  <a:schemeClr val="tx1">
                    <a:tint val="75000"/>
                  </a:schemeClr>
                </a:solidFill>
              </a:defRPr>
            </a:lvl4pPr>
            <a:lvl5pPr marL="2184684" indent="0">
              <a:buNone/>
              <a:defRPr sz="1900">
                <a:solidFill>
                  <a:schemeClr val="tx1">
                    <a:tint val="75000"/>
                  </a:schemeClr>
                </a:solidFill>
              </a:defRPr>
            </a:lvl5pPr>
            <a:lvl6pPr marL="2730856" indent="0">
              <a:buNone/>
              <a:defRPr sz="1900">
                <a:solidFill>
                  <a:schemeClr val="tx1">
                    <a:tint val="75000"/>
                  </a:schemeClr>
                </a:solidFill>
              </a:defRPr>
            </a:lvl6pPr>
            <a:lvl7pPr marL="3277027" indent="0">
              <a:buNone/>
              <a:defRPr sz="1900">
                <a:solidFill>
                  <a:schemeClr val="tx1">
                    <a:tint val="75000"/>
                  </a:schemeClr>
                </a:solidFill>
              </a:defRPr>
            </a:lvl7pPr>
            <a:lvl8pPr marL="3823198" indent="0">
              <a:buNone/>
              <a:defRPr sz="1900">
                <a:solidFill>
                  <a:schemeClr val="tx1">
                    <a:tint val="75000"/>
                  </a:schemeClr>
                </a:solidFill>
              </a:defRPr>
            </a:lvl8pPr>
            <a:lvl9pPr marL="4369369" indent="0">
              <a:buNone/>
              <a:defRPr sz="19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894080" y="9040143"/>
            <a:ext cx="2926080" cy="519289"/>
          </a:xfrm>
          <a:prstGeom prst="rect">
            <a:avLst/>
          </a:prstGeom>
        </p:spPr>
        <p:txBody>
          <a:bodyPr lIns="109234" tIns="54617" rIns="109234" bIns="54617"/>
          <a:lstStyle/>
          <a:p>
            <a:fld id="{670FF0DC-4CC6-E74B-ADE9-A3A724E54A70}" type="datetime1">
              <a:rPr lang="en-US" smtClean="0"/>
              <a:t>10/26/2018</a:t>
            </a:fld>
            <a:endParaRPr lang="en-US"/>
          </a:p>
        </p:txBody>
      </p:sp>
      <p:sp>
        <p:nvSpPr>
          <p:cNvPr id="5" name="Footer Placeholder 4"/>
          <p:cNvSpPr>
            <a:spLocks noGrp="1"/>
          </p:cNvSpPr>
          <p:nvPr>
            <p:ph type="ftr" sz="quarter" idx="11"/>
          </p:nvPr>
        </p:nvSpPr>
        <p:spPr>
          <a:xfrm>
            <a:off x="4307840" y="9040143"/>
            <a:ext cx="4389120" cy="519289"/>
          </a:xfrm>
          <a:prstGeom prst="rect">
            <a:avLst/>
          </a:prstGeom>
        </p:spPr>
        <p:txBody>
          <a:bodyPr lIns="109234" tIns="54617" rIns="109234" bIns="54617"/>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
        <p:nvSpPr>
          <p:cNvPr id="7"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ext uri="{BB962C8B-B14F-4D97-AF65-F5344CB8AC3E}">
        <p14:creationId xmlns:p14="http://schemas.microsoft.com/office/powerpoint/2010/main" val="1941158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239" y="798473"/>
            <a:ext cx="11704322" cy="1192108"/>
          </a:xfrm>
        </p:spPr>
        <p:txBody>
          <a:bodyPr/>
          <a:lstStyle>
            <a:lvl1pPr>
              <a:lnSpc>
                <a:spcPct val="100000"/>
              </a:lnSpc>
              <a:defRPr/>
            </a:lvl1pPr>
          </a:lstStyle>
          <a:p>
            <a:r>
              <a:rPr lang="en-US" dirty="0"/>
              <a:t>Click to edit Master title style</a:t>
            </a:r>
          </a:p>
        </p:txBody>
      </p:sp>
      <p:sp>
        <p:nvSpPr>
          <p:cNvPr id="3" name="Content Placeholder 2"/>
          <p:cNvSpPr>
            <a:spLocks noGrp="1"/>
          </p:cNvSpPr>
          <p:nvPr>
            <p:ph idx="1"/>
          </p:nvPr>
        </p:nvSpPr>
        <p:spPr>
          <a:xfrm>
            <a:off x="650239" y="2255518"/>
            <a:ext cx="11704322" cy="7044268"/>
          </a:xfrm>
        </p:spPr>
        <p:txBody>
          <a:bodyPr/>
          <a:lstStyle>
            <a:lvl3pPr>
              <a:defRPr sz="3200"/>
            </a:lvl3pPr>
            <a:lvl4pPr>
              <a:defRPr sz="2800"/>
            </a:lvl4pPr>
            <a:lvl5pPr>
              <a:defRPr sz="2400"/>
            </a:lvl5pPr>
          </a:lstStyle>
          <a:p>
            <a:pPr lvl="0"/>
            <a:r>
              <a:rPr lang="en-US" dirty="0"/>
              <a:t>Click to edit Master text styles</a:t>
            </a:r>
          </a:p>
          <a:p>
            <a:pPr lvl="2"/>
            <a:r>
              <a:rPr lang="en-US" dirty="0"/>
              <a:t>Second level</a:t>
            </a:r>
          </a:p>
          <a:p>
            <a:pPr lvl="3"/>
            <a:r>
              <a:rPr lang="en-US" dirty="0"/>
              <a:t>Third level</a:t>
            </a:r>
          </a:p>
          <a:p>
            <a:pPr lvl="4"/>
            <a:r>
              <a:rPr lang="en-US" dirty="0"/>
              <a:t>Fourth level</a:t>
            </a:r>
          </a:p>
        </p:txBody>
      </p:sp>
      <p:sp>
        <p:nvSpPr>
          <p:cNvPr id="4" name="Date Placeholder 3"/>
          <p:cNvSpPr>
            <a:spLocks noGrp="1"/>
          </p:cNvSpPr>
          <p:nvPr>
            <p:ph type="dt" sz="half" idx="10"/>
          </p:nvPr>
        </p:nvSpPr>
        <p:spPr>
          <a:xfrm>
            <a:off x="894080" y="9040143"/>
            <a:ext cx="2926080" cy="519289"/>
          </a:xfrm>
          <a:prstGeom prst="rect">
            <a:avLst/>
          </a:prstGeom>
        </p:spPr>
        <p:txBody>
          <a:bodyPr lIns="109234" tIns="54617" rIns="109234" bIns="54617"/>
          <a:lstStyle/>
          <a:p>
            <a:fld id="{F1FDBABF-E9B9-0B48-88BB-0E26979FE3C3}" type="datetime1">
              <a:rPr lang="en-US" smtClean="0"/>
              <a:t>10/26/2018</a:t>
            </a:fld>
            <a:endParaRPr lang="en-US"/>
          </a:p>
        </p:txBody>
      </p:sp>
      <p:sp>
        <p:nvSpPr>
          <p:cNvPr id="5" name="Footer Placeholder 4"/>
          <p:cNvSpPr>
            <a:spLocks noGrp="1"/>
          </p:cNvSpPr>
          <p:nvPr>
            <p:ph type="ftr" sz="quarter" idx="11"/>
          </p:nvPr>
        </p:nvSpPr>
        <p:spPr>
          <a:xfrm>
            <a:off x="4307840" y="9040143"/>
            <a:ext cx="4389120" cy="519289"/>
          </a:xfrm>
          <a:prstGeom prst="rect">
            <a:avLst/>
          </a:prstGeom>
        </p:spPr>
        <p:txBody>
          <a:bodyPr lIns="109234" tIns="54617" rIns="109234" bIns="54617"/>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
        <p:nvSpPr>
          <p:cNvPr id="7"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ext uri="{BB962C8B-B14F-4D97-AF65-F5344CB8AC3E}">
        <p14:creationId xmlns:p14="http://schemas.microsoft.com/office/powerpoint/2010/main" val="1137078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239" y="798473"/>
            <a:ext cx="11704322" cy="1192108"/>
          </a:xfrm>
        </p:spPr>
        <p:txBody>
          <a:bodyPr/>
          <a:lstStyle>
            <a:lvl1pPr>
              <a:lnSpc>
                <a:spcPct val="100000"/>
              </a:lnSpc>
              <a:defRPr/>
            </a:lvl1pPr>
          </a:lstStyle>
          <a:p>
            <a:r>
              <a:rPr lang="en-US" dirty="0"/>
              <a:t>Click to edit Master title style</a:t>
            </a:r>
          </a:p>
        </p:txBody>
      </p:sp>
      <p:sp>
        <p:nvSpPr>
          <p:cNvPr id="4" name="Date Placeholder 3"/>
          <p:cNvSpPr>
            <a:spLocks noGrp="1"/>
          </p:cNvSpPr>
          <p:nvPr>
            <p:ph type="dt" sz="half" idx="10"/>
          </p:nvPr>
        </p:nvSpPr>
        <p:spPr>
          <a:xfrm>
            <a:off x="894080" y="9040143"/>
            <a:ext cx="2926080" cy="519289"/>
          </a:xfrm>
          <a:prstGeom prst="rect">
            <a:avLst/>
          </a:prstGeom>
        </p:spPr>
        <p:txBody>
          <a:bodyPr lIns="109234" tIns="54617" rIns="109234" bIns="54617"/>
          <a:lstStyle/>
          <a:p>
            <a:fld id="{F1FDBABF-E9B9-0B48-88BB-0E26979FE3C3}" type="datetime1">
              <a:rPr lang="en-US" smtClean="0"/>
              <a:t>10/26/2018</a:t>
            </a:fld>
            <a:endParaRPr lang="en-US"/>
          </a:p>
        </p:txBody>
      </p:sp>
      <p:sp>
        <p:nvSpPr>
          <p:cNvPr id="5" name="Footer Placeholder 4"/>
          <p:cNvSpPr>
            <a:spLocks noGrp="1"/>
          </p:cNvSpPr>
          <p:nvPr>
            <p:ph type="ftr" sz="quarter" idx="11"/>
          </p:nvPr>
        </p:nvSpPr>
        <p:spPr>
          <a:xfrm>
            <a:off x="4307840" y="9040143"/>
            <a:ext cx="4389120" cy="519289"/>
          </a:xfrm>
          <a:prstGeom prst="rect">
            <a:avLst/>
          </a:prstGeom>
        </p:spPr>
        <p:txBody>
          <a:bodyPr lIns="109234" tIns="54617" rIns="109234" bIns="54617"/>
          <a:lstStyle/>
          <a:p>
            <a:endParaRPr lang="en-US"/>
          </a:p>
        </p:txBody>
      </p:sp>
      <p:sp>
        <p:nvSpPr>
          <p:cNvPr id="6" name="Slide Number Placeholder 5"/>
          <p:cNvSpPr>
            <a:spLocks noGrp="1"/>
          </p:cNvSpPr>
          <p:nvPr>
            <p:ph type="sldNum" sz="quarter" idx="12"/>
          </p:nvPr>
        </p:nvSpPr>
        <p:spPr/>
        <p:txBody>
          <a:bodyPr/>
          <a:lstStyle/>
          <a:p>
            <a:fld id="{40A01959-B587-3B45-A9B3-C17F42F09305}" type="slidenum">
              <a:rPr lang="en-US" smtClean="0"/>
              <a:t>‹#›</a:t>
            </a:fld>
            <a:endParaRPr lang="en-US"/>
          </a:p>
        </p:txBody>
      </p:sp>
      <p:sp>
        <p:nvSpPr>
          <p:cNvPr id="7"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1_Master #14">
    <p:spTree>
      <p:nvGrpSpPr>
        <p:cNvPr id="1" name=""/>
        <p:cNvGrpSpPr/>
        <p:nvPr/>
      </p:nvGrpSpPr>
      <p:grpSpPr>
        <a:xfrm>
          <a:off x="0" y="0"/>
          <a:ext cx="0" cy="0"/>
          <a:chOff x="0" y="0"/>
          <a:chExt cx="0" cy="0"/>
        </a:xfrm>
      </p:grpSpPr>
      <p:sp>
        <p:nvSpPr>
          <p:cNvPr id="24" name="Shape 24"/>
          <p:cNvSpPr>
            <a:spLocks noGrp="1"/>
          </p:cNvSpPr>
          <p:nvPr>
            <p:ph type="sldNum" sz="quarter" idx="2"/>
          </p:nvPr>
        </p:nvSpPr>
        <p:spPr>
          <a:xfrm>
            <a:off x="6311900" y="9080500"/>
            <a:ext cx="384506" cy="368300"/>
          </a:xfrm>
          <a:prstGeom prst="rect">
            <a:avLst/>
          </a:prstGeom>
        </p:spPr>
        <p:txBody>
          <a:bodyPr wrap="none" lIns="0" tIns="0" rIns="0" bIns="0" anchor="t"/>
          <a:lstStyle>
            <a:lvl1pPr algn="ctr" defTabSz="584200">
              <a:defRPr sz="1800">
                <a:solidFill>
                  <a:srgbClr val="FFFFFF"/>
                </a:solidFill>
                <a:latin typeface="+mn-lt"/>
                <a:ea typeface="+mn-ea"/>
                <a:cs typeface="+mn-cs"/>
                <a:sym typeface="American Typewriter"/>
              </a:defRPr>
            </a:lvl1pPr>
          </a:lstStyle>
          <a:p>
            <a:pPr lvl="0"/>
            <a:fld id="{86CB4B4D-7CA3-9044-876B-883B54F8677D}" type="slidenum">
              <a:t>‹#›</a:t>
            </a:fld>
            <a:endParaRPr/>
          </a:p>
        </p:txBody>
      </p:sp>
      <p:pic>
        <p:nvPicPr>
          <p:cNvPr id="25" name="그림 24"/>
          <p:cNvPicPr/>
          <p:nvPr/>
        </p:nvPicPr>
        <p:blipFill>
          <a:blip r:embed="rId2">
            <a:extLst/>
          </a:blip>
          <a:stretch>
            <a:fillRect/>
          </a:stretch>
        </p:blipFill>
        <p:spPr>
          <a:xfrm>
            <a:off x="170191" y="3068604"/>
            <a:ext cx="12787811" cy="6493079"/>
          </a:xfrm>
          <a:prstGeom prst="rect">
            <a:avLst/>
          </a:prstGeom>
          <a:effectLst>
            <a:outerShdw blurRad="254000" dist="254000" dir="5400000" rotWithShape="0">
              <a:srgbClr val="000000">
                <a:alpha val="75000"/>
              </a:srgbClr>
            </a:outerShdw>
          </a:effectLst>
        </p:spPr>
      </p:pic>
      <p:sp>
        <p:nvSpPr>
          <p:cNvPr id="4" name="Rectangle 8"/>
          <p:cNvSpPr/>
          <p:nvPr userDrawn="1"/>
        </p:nvSpPr>
        <p:spPr>
          <a:xfrm>
            <a:off x="0" y="1"/>
            <a:ext cx="13004800" cy="373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700" b="1" i="1" dirty="0">
              <a:solidFill>
                <a:schemeClr val="tx1">
                  <a:lumMod val="65000"/>
                  <a:lumOff val="35000"/>
                </a:schemeClr>
              </a:solidFill>
              <a:latin typeface="+mj-lt"/>
            </a:endParaRPr>
          </a:p>
        </p:txBody>
      </p:sp>
    </p:spTree>
    <p:extLst>
      <p:ext uri="{BB962C8B-B14F-4D97-AF65-F5344CB8AC3E}">
        <p14:creationId xmlns:p14="http://schemas.microsoft.com/office/powerpoint/2010/main" val="158700605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Master #14">
    <p:spTree>
      <p:nvGrpSpPr>
        <p:cNvPr id="1" name=""/>
        <p:cNvGrpSpPr/>
        <p:nvPr/>
      </p:nvGrpSpPr>
      <p:grpSpPr>
        <a:xfrm>
          <a:off x="0" y="0"/>
          <a:ext cx="0" cy="0"/>
          <a:chOff x="0" y="0"/>
          <a:chExt cx="0" cy="0"/>
        </a:xfrm>
      </p:grpSpPr>
      <p:sp>
        <p:nvSpPr>
          <p:cNvPr id="24" name="Shape 24"/>
          <p:cNvSpPr>
            <a:spLocks noGrp="1"/>
          </p:cNvSpPr>
          <p:nvPr>
            <p:ph type="sldNum" sz="quarter" idx="2"/>
          </p:nvPr>
        </p:nvSpPr>
        <p:spPr>
          <a:xfrm>
            <a:off x="6311900" y="9080500"/>
            <a:ext cx="384506" cy="368300"/>
          </a:xfrm>
          <a:prstGeom prst="rect">
            <a:avLst/>
          </a:prstGeom>
        </p:spPr>
        <p:txBody>
          <a:bodyPr wrap="none" lIns="0" tIns="0" rIns="0" bIns="0" anchor="t"/>
          <a:lstStyle>
            <a:lvl1pPr algn="ctr" defTabSz="584200">
              <a:defRPr sz="1800">
                <a:solidFill>
                  <a:srgbClr val="FFFFFF"/>
                </a:solidFill>
                <a:latin typeface="+mn-lt"/>
                <a:ea typeface="+mn-ea"/>
                <a:cs typeface="+mn-cs"/>
                <a:sym typeface="American Typewriter"/>
              </a:defRPr>
            </a:lvl1pPr>
          </a:lstStyle>
          <a:p>
            <a:pPr lvl="0"/>
            <a:fld id="{86CB4B4D-7CA3-9044-876B-883B54F8677D}" type="slidenum">
              <a:t>‹#›</a:t>
            </a:fld>
            <a:endParaRPr/>
          </a:p>
        </p:txBody>
      </p:sp>
      <p:pic>
        <p:nvPicPr>
          <p:cNvPr id="25" name="그림 24"/>
          <p:cNvPicPr/>
          <p:nvPr/>
        </p:nvPicPr>
        <p:blipFill>
          <a:blip r:embed="rId2">
            <a:extLst/>
          </a:blip>
          <a:stretch>
            <a:fillRect/>
          </a:stretch>
        </p:blipFill>
        <p:spPr>
          <a:xfrm>
            <a:off x="170191" y="3068604"/>
            <a:ext cx="12787811" cy="6493079"/>
          </a:xfrm>
          <a:prstGeom prst="rect">
            <a:avLst/>
          </a:prstGeom>
          <a:effectLst>
            <a:outerShdw blurRad="254000" dist="254000" dir="5400000" rotWithShape="0">
              <a:srgbClr val="000000">
                <a:alpha val="75000"/>
              </a:srgbClr>
            </a:outerShdw>
          </a:effectLst>
        </p:spPr>
      </p:pic>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50237" y="618325"/>
            <a:ext cx="11704322" cy="1192108"/>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ormAutofit/>
          </a:bodyPr>
          <a:lstStyle/>
          <a:p>
            <a:pPr lvl="0">
              <a:defRPr sz="1800">
                <a:solidFill>
                  <a:srgbClr val="000000"/>
                </a:solidFill>
              </a:defRPr>
            </a:pPr>
            <a:r>
              <a:rPr sz="5000">
                <a:solidFill>
                  <a:srgbClr val="FA761C"/>
                </a:solidFill>
              </a:rPr>
              <a:t>Title Text</a:t>
            </a:r>
          </a:p>
        </p:txBody>
      </p:sp>
      <p:sp>
        <p:nvSpPr>
          <p:cNvPr id="3" name="Shape 3"/>
          <p:cNvSpPr>
            <a:spLocks noGrp="1"/>
          </p:cNvSpPr>
          <p:nvPr>
            <p:ph type="body" idx="1"/>
          </p:nvPr>
        </p:nvSpPr>
        <p:spPr>
          <a:xfrm>
            <a:off x="650237" y="2255518"/>
            <a:ext cx="11704322" cy="7044268"/>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ormAutofit/>
          </a:bodyPr>
          <a:lstStyle/>
          <a:p>
            <a:pPr lvl="0">
              <a:defRPr sz="1800">
                <a:solidFill>
                  <a:srgbClr val="000000"/>
                </a:solidFill>
              </a:defRPr>
            </a:pPr>
            <a:r>
              <a:rPr sz="3800" dirty="0">
                <a:solidFill>
                  <a:srgbClr val="262626"/>
                </a:solidFill>
              </a:rPr>
              <a:t>Body Level One</a:t>
            </a:r>
          </a:p>
          <a:p>
            <a:pPr lvl="2">
              <a:defRPr sz="1800">
                <a:solidFill>
                  <a:srgbClr val="000000"/>
                </a:solidFill>
              </a:defRPr>
            </a:pPr>
            <a:r>
              <a:rPr sz="3800" dirty="0">
                <a:solidFill>
                  <a:srgbClr val="262626"/>
                </a:solidFill>
              </a:rPr>
              <a:t>Body Level Two</a:t>
            </a:r>
          </a:p>
          <a:p>
            <a:pPr lvl="3">
              <a:defRPr sz="1800">
                <a:solidFill>
                  <a:srgbClr val="000000"/>
                </a:solidFill>
              </a:defRPr>
            </a:pPr>
            <a:r>
              <a:rPr sz="3800" dirty="0">
                <a:solidFill>
                  <a:srgbClr val="262626"/>
                </a:solidFill>
              </a:rPr>
              <a:t>Body Level Three</a:t>
            </a:r>
          </a:p>
          <a:p>
            <a:pPr lvl="4">
              <a:defRPr sz="1800">
                <a:solidFill>
                  <a:srgbClr val="000000"/>
                </a:solidFill>
              </a:defRPr>
            </a:pPr>
            <a:r>
              <a:rPr sz="3800" dirty="0">
                <a:solidFill>
                  <a:srgbClr val="262626"/>
                </a:solidFill>
              </a:rPr>
              <a:t>Body Level Four</a:t>
            </a:r>
          </a:p>
        </p:txBody>
      </p:sp>
      <p:sp>
        <p:nvSpPr>
          <p:cNvPr id="4" name="Shape 4"/>
          <p:cNvSpPr>
            <a:spLocks noGrp="1"/>
          </p:cNvSpPr>
          <p:nvPr>
            <p:ph type="sldNum" sz="quarter" idx="2"/>
          </p:nvPr>
        </p:nvSpPr>
        <p:spPr>
          <a:xfrm>
            <a:off x="11698559" y="9107762"/>
            <a:ext cx="656000" cy="384049"/>
          </a:xfrm>
          <a:prstGeom prst="rect">
            <a:avLst/>
          </a:prstGeom>
          <a:ln w="12700">
            <a:miter lim="400000"/>
          </a:ln>
        </p:spPr>
        <p:txBody>
          <a:bodyPr lIns="65023" tIns="65023" rIns="65023" bIns="65023" anchor="ctr">
            <a:spAutoFit/>
          </a:bodyPr>
          <a:lstStyle>
            <a:lvl1pPr algn="r" defTabSz="914400">
              <a:defRPr sz="1600">
                <a:solidFill>
                  <a:srgbClr val="72BA30"/>
                </a:solidFill>
                <a:latin typeface="Century Gothic"/>
                <a:ea typeface="Century Gothic"/>
                <a:cs typeface="Century Gothic"/>
                <a:sym typeface="Century Gothic"/>
              </a:defRPr>
            </a:lvl1pPr>
          </a:lstStyle>
          <a:p>
            <a:pPr lvl="0"/>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79" r:id="rId3"/>
    <p:sldLayoutId id="2147483678" r:id="rId4"/>
    <p:sldLayoutId id="2147483653" r:id="rId5"/>
  </p:sldLayoutIdLst>
  <p:transition spd="med"/>
  <p:txStyles>
    <p:titleStyle>
      <a:lvl1pPr defTabSz="457200">
        <a:lnSpc>
          <a:spcPts val="3500"/>
        </a:lnSpc>
        <a:defRPr sz="5000">
          <a:solidFill>
            <a:srgbClr val="FA761C"/>
          </a:solidFill>
          <a:latin typeface="Century Gothic"/>
          <a:ea typeface="Century Gothic"/>
          <a:cs typeface="Century Gothic"/>
          <a:sym typeface="Century Gothic"/>
        </a:defRPr>
      </a:lvl1pPr>
      <a:lvl2pPr defTabSz="457200">
        <a:lnSpc>
          <a:spcPts val="3500"/>
        </a:lnSpc>
        <a:defRPr sz="5000">
          <a:solidFill>
            <a:srgbClr val="FA761C"/>
          </a:solidFill>
          <a:latin typeface="Century Gothic"/>
          <a:ea typeface="Century Gothic"/>
          <a:cs typeface="Century Gothic"/>
          <a:sym typeface="Century Gothic"/>
        </a:defRPr>
      </a:lvl2pPr>
      <a:lvl3pPr defTabSz="457200">
        <a:lnSpc>
          <a:spcPts val="3500"/>
        </a:lnSpc>
        <a:defRPr sz="5000">
          <a:solidFill>
            <a:srgbClr val="FA761C"/>
          </a:solidFill>
          <a:latin typeface="Century Gothic"/>
          <a:ea typeface="Century Gothic"/>
          <a:cs typeface="Century Gothic"/>
          <a:sym typeface="Century Gothic"/>
        </a:defRPr>
      </a:lvl3pPr>
      <a:lvl4pPr defTabSz="457200">
        <a:lnSpc>
          <a:spcPts val="3500"/>
        </a:lnSpc>
        <a:defRPr sz="5000">
          <a:solidFill>
            <a:srgbClr val="FA761C"/>
          </a:solidFill>
          <a:latin typeface="Century Gothic"/>
          <a:ea typeface="Century Gothic"/>
          <a:cs typeface="Century Gothic"/>
          <a:sym typeface="Century Gothic"/>
        </a:defRPr>
      </a:lvl4pPr>
      <a:lvl5pPr defTabSz="457200">
        <a:lnSpc>
          <a:spcPts val="3500"/>
        </a:lnSpc>
        <a:defRPr sz="5000">
          <a:solidFill>
            <a:srgbClr val="FA761C"/>
          </a:solidFill>
          <a:latin typeface="Century Gothic"/>
          <a:ea typeface="Century Gothic"/>
          <a:cs typeface="Century Gothic"/>
          <a:sym typeface="Century Gothic"/>
        </a:defRPr>
      </a:lvl5pPr>
      <a:lvl6pPr defTabSz="457200">
        <a:lnSpc>
          <a:spcPts val="3500"/>
        </a:lnSpc>
        <a:defRPr sz="5000">
          <a:solidFill>
            <a:srgbClr val="FA761C"/>
          </a:solidFill>
          <a:latin typeface="Century Gothic"/>
          <a:ea typeface="Century Gothic"/>
          <a:cs typeface="Century Gothic"/>
          <a:sym typeface="Century Gothic"/>
        </a:defRPr>
      </a:lvl6pPr>
      <a:lvl7pPr defTabSz="457200">
        <a:lnSpc>
          <a:spcPts val="3500"/>
        </a:lnSpc>
        <a:defRPr sz="5000">
          <a:solidFill>
            <a:srgbClr val="FA761C"/>
          </a:solidFill>
          <a:latin typeface="Century Gothic"/>
          <a:ea typeface="Century Gothic"/>
          <a:cs typeface="Century Gothic"/>
          <a:sym typeface="Century Gothic"/>
        </a:defRPr>
      </a:lvl7pPr>
      <a:lvl8pPr defTabSz="457200">
        <a:lnSpc>
          <a:spcPts val="3500"/>
        </a:lnSpc>
        <a:defRPr sz="5000">
          <a:solidFill>
            <a:srgbClr val="FA761C"/>
          </a:solidFill>
          <a:latin typeface="Century Gothic"/>
          <a:ea typeface="Century Gothic"/>
          <a:cs typeface="Century Gothic"/>
          <a:sym typeface="Century Gothic"/>
        </a:defRPr>
      </a:lvl8pPr>
      <a:lvl9pPr defTabSz="457200">
        <a:lnSpc>
          <a:spcPts val="3500"/>
        </a:lnSpc>
        <a:defRPr sz="5000">
          <a:solidFill>
            <a:srgbClr val="FA761C"/>
          </a:solidFill>
          <a:latin typeface="Century Gothic"/>
          <a:ea typeface="Century Gothic"/>
          <a:cs typeface="Century Gothic"/>
          <a:sym typeface="Century Gothic"/>
        </a:defRPr>
      </a:lvl9pPr>
    </p:titleStyle>
    <p:body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p:bodyStyle>
    <p:otherStyle>
      <a:lvl1pPr algn="r">
        <a:defRPr sz="1600">
          <a:solidFill>
            <a:schemeClr val="tx1"/>
          </a:solidFill>
          <a:latin typeface="+mn-lt"/>
          <a:ea typeface="+mn-ea"/>
          <a:cs typeface="+mn-cs"/>
          <a:sym typeface="Century Gothic"/>
        </a:defRPr>
      </a:lvl1pPr>
      <a:lvl2pPr indent="457200" algn="r">
        <a:defRPr sz="1600">
          <a:solidFill>
            <a:schemeClr val="tx1"/>
          </a:solidFill>
          <a:latin typeface="+mn-lt"/>
          <a:ea typeface="+mn-ea"/>
          <a:cs typeface="+mn-cs"/>
          <a:sym typeface="Century Gothic"/>
        </a:defRPr>
      </a:lvl2pPr>
      <a:lvl3pPr indent="914400" algn="r">
        <a:defRPr sz="1600">
          <a:solidFill>
            <a:schemeClr val="tx1"/>
          </a:solidFill>
          <a:latin typeface="+mn-lt"/>
          <a:ea typeface="+mn-ea"/>
          <a:cs typeface="+mn-cs"/>
          <a:sym typeface="Century Gothic"/>
        </a:defRPr>
      </a:lvl3pPr>
      <a:lvl4pPr indent="1371600" algn="r">
        <a:defRPr sz="1600">
          <a:solidFill>
            <a:schemeClr val="tx1"/>
          </a:solidFill>
          <a:latin typeface="+mn-lt"/>
          <a:ea typeface="+mn-ea"/>
          <a:cs typeface="+mn-cs"/>
          <a:sym typeface="Century Gothic"/>
        </a:defRPr>
      </a:lvl4pPr>
      <a:lvl5pPr indent="1828800" algn="r">
        <a:defRPr sz="1600">
          <a:solidFill>
            <a:schemeClr val="tx1"/>
          </a:solidFill>
          <a:latin typeface="+mn-lt"/>
          <a:ea typeface="+mn-ea"/>
          <a:cs typeface="+mn-cs"/>
          <a:sym typeface="Century Gothic"/>
        </a:defRPr>
      </a:lvl5pPr>
      <a:lvl6pPr indent="2286000" algn="r">
        <a:defRPr sz="1600">
          <a:solidFill>
            <a:schemeClr val="tx1"/>
          </a:solidFill>
          <a:latin typeface="+mn-lt"/>
          <a:ea typeface="+mn-ea"/>
          <a:cs typeface="+mn-cs"/>
          <a:sym typeface="Century Gothic"/>
        </a:defRPr>
      </a:lvl6pPr>
      <a:lvl7pPr indent="2743200" algn="r">
        <a:defRPr sz="1600">
          <a:solidFill>
            <a:schemeClr val="tx1"/>
          </a:solidFill>
          <a:latin typeface="+mn-lt"/>
          <a:ea typeface="+mn-ea"/>
          <a:cs typeface="+mn-cs"/>
          <a:sym typeface="Century Gothic"/>
        </a:defRPr>
      </a:lvl7pPr>
      <a:lvl8pPr indent="3200400" algn="r">
        <a:defRPr sz="1600">
          <a:solidFill>
            <a:schemeClr val="tx1"/>
          </a:solidFill>
          <a:latin typeface="+mn-lt"/>
          <a:ea typeface="+mn-ea"/>
          <a:cs typeface="+mn-cs"/>
          <a:sym typeface="Century Gothic"/>
        </a:defRPr>
      </a:lvl8pPr>
      <a:lvl9pPr indent="3657600" algn="r">
        <a:defRPr sz="1600">
          <a:solidFill>
            <a:schemeClr val="tx1"/>
          </a:solidFill>
          <a:latin typeface="+mn-lt"/>
          <a:ea typeface="+mn-ea"/>
          <a:cs typeface="+mn-cs"/>
          <a:sym typeface="Century Gothic"/>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Shape 71"/>
          <p:cNvSpPr/>
          <p:nvPr/>
        </p:nvSpPr>
        <p:spPr>
          <a:xfrm>
            <a:off x="9464543" y="9144705"/>
            <a:ext cx="3276601" cy="379591"/>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spAutoFit/>
          </a:bodyPr>
          <a:lstStyle>
            <a:lvl1pPr>
              <a:defRPr sz="1200">
                <a:solidFill>
                  <a:srgbClr val="424242"/>
                </a:solidFill>
              </a:defRPr>
            </a:lvl1pPr>
          </a:lstStyle>
          <a:p>
            <a:pPr lvl="0">
              <a:defRPr sz="1800">
                <a:solidFill>
                  <a:srgbClr val="000000"/>
                </a:solidFill>
              </a:defRPr>
            </a:pPr>
            <a:r>
              <a:rPr dirty="0">
                <a:solidFill>
                  <a:srgbClr val="424242"/>
                </a:solidFill>
                <a:latin typeface="나눔손글씨 펜" panose="03040600000000000000" pitchFamily="66" charset="-127"/>
                <a:ea typeface="나눔손글씨 펜" panose="03040600000000000000" pitchFamily="66" charset="-127"/>
              </a:rPr>
              <a:t> </a:t>
            </a:r>
            <a:r>
              <a:rPr lang="en-US" dirty="0">
                <a:solidFill>
                  <a:srgbClr val="000000"/>
                </a:solidFill>
                <a:latin typeface="나눔손글씨 펜" panose="03040600000000000000" pitchFamily="66" charset="-127"/>
                <a:ea typeface="나눔손글씨 펜" panose="03040600000000000000" pitchFamily="66" charset="-127"/>
              </a:rPr>
              <a:t>Fall </a:t>
            </a:r>
            <a:r>
              <a:rPr dirty="0">
                <a:solidFill>
                  <a:srgbClr val="424242"/>
                </a:solidFill>
                <a:latin typeface="나눔손글씨 펜" panose="03040600000000000000" pitchFamily="66" charset="-127"/>
                <a:ea typeface="나눔손글씨 펜" panose="03040600000000000000" pitchFamily="66" charset="-127"/>
              </a:rPr>
              <a:t>201</a:t>
            </a:r>
            <a:r>
              <a:rPr lang="en-US" altLang="ko-KR" dirty="0">
                <a:solidFill>
                  <a:srgbClr val="000000"/>
                </a:solidFill>
                <a:latin typeface="나눔손글씨 펜" panose="03040600000000000000" pitchFamily="66" charset="-127"/>
                <a:ea typeface="나눔손글씨 펜" panose="03040600000000000000" pitchFamily="66" charset="-127"/>
              </a:rPr>
              <a:t>8</a:t>
            </a:r>
            <a:endParaRPr dirty="0">
              <a:solidFill>
                <a:srgbClr val="424242"/>
              </a:solidFill>
              <a:latin typeface="나눔손글씨 펜" panose="03040600000000000000" pitchFamily="66" charset="-127"/>
              <a:ea typeface="나눔손글씨 펜" panose="03040600000000000000" pitchFamily="66" charset="-127"/>
            </a:endParaRPr>
          </a:p>
        </p:txBody>
      </p:sp>
      <p:sp>
        <p:nvSpPr>
          <p:cNvPr id="73" name="Shape 73"/>
          <p:cNvSpPr>
            <a:spLocks noGrp="1"/>
          </p:cNvSpPr>
          <p:nvPr>
            <p:ph type="body" idx="1"/>
          </p:nvPr>
        </p:nvSpPr>
        <p:spPr>
          <a:xfrm>
            <a:off x="909071" y="6865495"/>
            <a:ext cx="11216640" cy="1534184"/>
          </a:xfrm>
          <a:prstGeom prst="rect">
            <a:avLst/>
          </a:prstGeom>
        </p:spPr>
        <p:txBody>
          <a:bodyPr/>
          <a:lstStyle/>
          <a:p>
            <a:pPr lvl="0">
              <a:defRPr sz="1800">
                <a:solidFill>
                  <a:srgbClr val="000000"/>
                </a:solidFill>
              </a:defRPr>
            </a:pPr>
            <a:r>
              <a:rPr lang="en-US" sz="4000" dirty="0" err="1">
                <a:solidFill>
                  <a:srgbClr val="000000"/>
                </a:solidFill>
                <a:latin typeface="나눔고딕"/>
                <a:ea typeface="나눔고딕"/>
                <a:cs typeface="나눔고딕"/>
                <a:sym typeface="나눔고딕"/>
              </a:rPr>
              <a:t>YoonJoon</a:t>
            </a:r>
            <a:r>
              <a:rPr lang="en-US" sz="4000" dirty="0">
                <a:solidFill>
                  <a:srgbClr val="000000"/>
                </a:solidFill>
                <a:latin typeface="나눔고딕"/>
                <a:ea typeface="나눔고딕"/>
                <a:cs typeface="나눔고딕"/>
                <a:sym typeface="나눔고딕"/>
              </a:rPr>
              <a:t> Lee</a:t>
            </a:r>
            <a:endParaRPr lang="en-US" sz="4000" dirty="0">
              <a:latin typeface="나눔고딕"/>
              <a:ea typeface="나눔고딕"/>
              <a:cs typeface="나눔고딕"/>
              <a:sym typeface="나눔고딕"/>
            </a:endParaRPr>
          </a:p>
          <a:p>
            <a:pPr lvl="0">
              <a:defRPr sz="1800">
                <a:solidFill>
                  <a:srgbClr val="000000"/>
                </a:solidFill>
              </a:defRPr>
            </a:pPr>
            <a:r>
              <a:rPr lang="en-US" sz="4200" dirty="0" err="1">
                <a:solidFill>
                  <a:srgbClr val="424242"/>
                </a:solidFill>
                <a:latin typeface="나눔고딕"/>
                <a:ea typeface="나눔고딕"/>
                <a:cs typeface="나눔고딕"/>
                <a:sym typeface="나눔고딕"/>
              </a:rPr>
              <a:t>SoC</a:t>
            </a:r>
            <a:r>
              <a:rPr sz="4200" dirty="0">
                <a:solidFill>
                  <a:srgbClr val="424242"/>
                </a:solidFill>
                <a:latin typeface="나눔고딕"/>
                <a:ea typeface="나눔고딕"/>
                <a:cs typeface="나눔고딕"/>
                <a:sym typeface="나눔고딕"/>
              </a:rPr>
              <a:t> KAIST</a:t>
            </a:r>
          </a:p>
        </p:txBody>
      </p:sp>
      <p:sp>
        <p:nvSpPr>
          <p:cNvPr id="9" name="TextBox 8">
            <a:extLst>
              <a:ext uri="{FF2B5EF4-FFF2-40B4-BE49-F238E27FC236}">
                <a16:creationId xmlns:a16="http://schemas.microsoft.com/office/drawing/2014/main" id="{DA4692A2-592A-3C42-94AB-A441F0486A42}"/>
              </a:ext>
            </a:extLst>
          </p:cNvPr>
          <p:cNvSpPr txBox="1"/>
          <p:nvPr/>
        </p:nvSpPr>
        <p:spPr>
          <a:xfrm>
            <a:off x="-22223" y="15389"/>
            <a:ext cx="130965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a:t>
            </a:r>
            <a:endParaRPr kumimoji="0" lang="ko-KR" altLang="en-US" sz="1800" b="0"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3" name="Picture 2">
            <a:extLst>
              <a:ext uri="{FF2B5EF4-FFF2-40B4-BE49-F238E27FC236}">
                <a16:creationId xmlns:a16="http://schemas.microsoft.com/office/drawing/2014/main" id="{12B1F75B-9E66-A14A-839B-B25D96364D6B}"/>
              </a:ext>
            </a:extLst>
          </p:cNvPr>
          <p:cNvPicPr>
            <a:picLocks noChangeAspect="1"/>
          </p:cNvPicPr>
          <p:nvPr/>
        </p:nvPicPr>
        <p:blipFill>
          <a:blip r:embed="rId2"/>
          <a:stretch>
            <a:fillRect/>
          </a:stretch>
        </p:blipFill>
        <p:spPr>
          <a:xfrm>
            <a:off x="3616273" y="2156082"/>
            <a:ext cx="5802235" cy="2400925"/>
          </a:xfrm>
          <a:prstGeom prst="rect">
            <a:avLst/>
          </a:prstGeom>
        </p:spPr>
      </p:pic>
      <p:sp>
        <p:nvSpPr>
          <p:cNvPr id="5" name="TextBox 4">
            <a:extLst>
              <a:ext uri="{FF2B5EF4-FFF2-40B4-BE49-F238E27FC236}">
                <a16:creationId xmlns:a16="http://schemas.microsoft.com/office/drawing/2014/main" id="{678F0932-F75C-FF4D-A420-4C99011CA339}"/>
              </a:ext>
            </a:extLst>
          </p:cNvPr>
          <p:cNvSpPr txBox="1"/>
          <p:nvPr/>
        </p:nvSpPr>
        <p:spPr>
          <a:xfrm>
            <a:off x="1619415" y="5648545"/>
            <a:ext cx="9795950" cy="47192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rtl="0" latinLnBrk="1" hangingPunct="0"/>
            <a:r>
              <a:rPr lang="en-US" sz="2400" dirty="0">
                <a:solidFill>
                  <a:schemeClr val="bg1"/>
                </a:solidFill>
                <a:latin typeface="나눔고딕" panose="020D0604000000000000" pitchFamily="34" charset="-127"/>
                <a:ea typeface="나눔고딕" panose="020D0604000000000000" pitchFamily="34" charset="-127"/>
              </a:rPr>
              <a:t> Pro Git(https://git-</a:t>
            </a:r>
            <a:r>
              <a:rPr lang="en-US" sz="2400" dirty="0" err="1">
                <a:solidFill>
                  <a:schemeClr val="bg1"/>
                </a:solidFill>
                <a:latin typeface="나눔고딕" panose="020D0604000000000000" pitchFamily="34" charset="-127"/>
                <a:ea typeface="나눔고딕" panose="020D0604000000000000" pitchFamily="34" charset="-127"/>
              </a:rPr>
              <a:t>scm.com</a:t>
            </a:r>
            <a:r>
              <a:rPr lang="en-US" sz="2400" dirty="0">
                <a:solidFill>
                  <a:schemeClr val="bg1"/>
                </a:solidFill>
                <a:latin typeface="나눔고딕" panose="020D0604000000000000" pitchFamily="34" charset="-127"/>
                <a:ea typeface="나눔고딕" panose="020D0604000000000000" pitchFamily="34" charset="-127"/>
              </a:rPr>
              <a:t>/book/</a:t>
            </a:r>
            <a:r>
              <a:rPr lang="en-US" sz="2400" dirty="0" err="1">
                <a:solidFill>
                  <a:schemeClr val="bg1"/>
                </a:solidFill>
                <a:latin typeface="나눔고딕" panose="020D0604000000000000" pitchFamily="34" charset="-127"/>
                <a:ea typeface="나눔고딕" panose="020D0604000000000000" pitchFamily="34" charset="-127"/>
              </a:rPr>
              <a:t>ko</a:t>
            </a:r>
            <a:r>
              <a:rPr lang="en-US" sz="2400" dirty="0">
                <a:solidFill>
                  <a:schemeClr val="bg1"/>
                </a:solidFill>
                <a:latin typeface="나눔고딕" panose="020D0604000000000000" pitchFamily="34" charset="-127"/>
                <a:ea typeface="나눔고딕" panose="020D0604000000000000" pitchFamily="34" charset="-127"/>
              </a:rPr>
              <a:t>/v2/)</a:t>
            </a:r>
            <a:r>
              <a:rPr lang="ko-KR" altLang="en-US" sz="2400" dirty="0" err="1">
                <a:solidFill>
                  <a:schemeClr val="bg1"/>
                </a:solidFill>
                <a:latin typeface="나눔고딕" panose="020D0604000000000000" pitchFamily="34" charset="-127"/>
                <a:ea typeface="나눔고딕" panose="020D0604000000000000" pitchFamily="34" charset="-127"/>
              </a:rPr>
              <a:t>를</a:t>
            </a:r>
            <a:r>
              <a:rPr lang="ko-KR" altLang="en-US" sz="2400" dirty="0">
                <a:solidFill>
                  <a:schemeClr val="bg1"/>
                </a:solidFill>
                <a:latin typeface="나눔고딕" panose="020D0604000000000000" pitchFamily="34" charset="-127"/>
                <a:ea typeface="나눔고딕" panose="020D0604000000000000" pitchFamily="34" charset="-127"/>
              </a:rPr>
              <a:t> 바탕으로 작성하였습니다</a:t>
            </a:r>
            <a:r>
              <a:rPr lang="en-US" altLang="ko-KR" sz="2400" dirty="0">
                <a:solidFill>
                  <a:schemeClr val="bg1"/>
                </a:solidFill>
                <a:latin typeface="나눔고딕" panose="020D0604000000000000" pitchFamily="34" charset="-127"/>
                <a:ea typeface="나눔고딕" panose="020D0604000000000000" pitchFamily="34" charset="-127"/>
              </a:rPr>
              <a:t>.</a:t>
            </a:r>
            <a:endParaRPr kumimoji="0" lang="en-US" sz="2400" b="0" i="0" u="none" strike="noStrike" cap="none" spc="0" normalizeH="0" baseline="0" dirty="0">
              <a:ln>
                <a:noFill/>
              </a:ln>
              <a:solidFill>
                <a:schemeClr val="bg1"/>
              </a:solidFill>
              <a:effectLst/>
              <a:uFillTx/>
              <a:latin typeface="나눔고딕" panose="020D0604000000000000" pitchFamily="34" charset="-127"/>
              <a:ea typeface="나눔고딕" panose="020D0604000000000000" pitchFamily="34" charset="-127"/>
              <a:sym typeface="American Typewriter"/>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69551-409C-AB43-A872-A00E851AA15F}"/>
              </a:ext>
            </a:extLst>
          </p:cNvPr>
          <p:cNvSpPr>
            <a:spLocks noGrp="1"/>
          </p:cNvSpPr>
          <p:nvPr>
            <p:ph idx="1"/>
          </p:nvPr>
        </p:nvSpPr>
        <p:spPr>
          <a:xfrm>
            <a:off x="650239" y="1921646"/>
            <a:ext cx="11704322" cy="1507013"/>
          </a:xfrm>
        </p:spPr>
        <p:txBody>
          <a:bodyPr>
            <a:normAutofit/>
          </a:bodyPr>
          <a:lstStyle/>
          <a:p>
            <a:r>
              <a:rPr lang="en-US" sz="3600" dirty="0"/>
              <a:t>Now we can use the string </a:t>
            </a:r>
            <a:r>
              <a:rPr lang="en-US" sz="3600" dirty="0" err="1">
                <a:latin typeface="Courier" pitchFamily="2" charset="0"/>
              </a:rPr>
              <a:t>pb</a:t>
            </a:r>
            <a:r>
              <a:rPr lang="en-US" sz="3600" dirty="0"/>
              <a:t> on the command line in lieu of the whole URL.</a:t>
            </a:r>
          </a:p>
        </p:txBody>
      </p:sp>
      <p:sp>
        <p:nvSpPr>
          <p:cNvPr id="5" name="TextBox 4">
            <a:extLst>
              <a:ext uri="{FF2B5EF4-FFF2-40B4-BE49-F238E27FC236}">
                <a16:creationId xmlns:a16="http://schemas.microsoft.com/office/drawing/2014/main" id="{7A7E4CC3-C53F-CD42-92FE-8198242DB59B}"/>
              </a:ext>
            </a:extLst>
          </p:cNvPr>
          <p:cNvSpPr txBox="1"/>
          <p:nvPr/>
        </p:nvSpPr>
        <p:spPr>
          <a:xfrm>
            <a:off x="-22223" y="15389"/>
            <a:ext cx="407162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Working with Remotes </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
        <p:nvSpPr>
          <p:cNvPr id="6" name="Content Placeholder 2">
            <a:extLst>
              <a:ext uri="{FF2B5EF4-FFF2-40B4-BE49-F238E27FC236}">
                <a16:creationId xmlns:a16="http://schemas.microsoft.com/office/drawing/2014/main" id="{6B9D5B20-E450-9C43-A233-599CCD37DB41}"/>
              </a:ext>
            </a:extLst>
          </p:cNvPr>
          <p:cNvSpPr txBox="1">
            <a:spLocks/>
          </p:cNvSpPr>
          <p:nvPr/>
        </p:nvSpPr>
        <p:spPr>
          <a:xfrm>
            <a:off x="650239" y="6629195"/>
            <a:ext cx="11704322" cy="1507013"/>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orm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dirty="0"/>
              <a:t>Paul’s master branch is now accessible locally as </a:t>
            </a:r>
            <a:r>
              <a:rPr lang="en-US" sz="3600" dirty="0" err="1">
                <a:latin typeface="Courier" pitchFamily="2" charset="0"/>
              </a:rPr>
              <a:t>pb</a:t>
            </a:r>
            <a:r>
              <a:rPr lang="en-US" sz="3600" dirty="0">
                <a:latin typeface="Courier" pitchFamily="2" charset="0"/>
              </a:rPr>
              <a:t>/master</a:t>
            </a:r>
            <a:r>
              <a:rPr lang="en-US" sz="3600" dirty="0">
                <a:latin typeface="Century Gothic" panose="020B0502020202020204" pitchFamily="34"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3793505"/>
            <a:ext cx="11591774" cy="2212440"/>
          </a:xfrm>
          <a:prstGeom prst="rect">
            <a:avLst/>
          </a:prstGeom>
        </p:spPr>
      </p:pic>
    </p:spTree>
    <p:extLst>
      <p:ext uri="{BB962C8B-B14F-4D97-AF65-F5344CB8AC3E}">
        <p14:creationId xmlns:p14="http://schemas.microsoft.com/office/powerpoint/2010/main" val="35217626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75B44-946F-B145-A625-F911FF8ED47D}"/>
              </a:ext>
            </a:extLst>
          </p:cNvPr>
          <p:cNvSpPr>
            <a:spLocks noGrp="1"/>
          </p:cNvSpPr>
          <p:nvPr>
            <p:ph type="title"/>
          </p:nvPr>
        </p:nvSpPr>
        <p:spPr/>
        <p:txBody>
          <a:bodyPr>
            <a:normAutofit/>
          </a:bodyPr>
          <a:lstStyle/>
          <a:p>
            <a:r>
              <a:rPr lang="en-US" dirty="0"/>
              <a:t>Fetching and Pulling from Remotes</a:t>
            </a:r>
          </a:p>
        </p:txBody>
      </p:sp>
      <p:sp>
        <p:nvSpPr>
          <p:cNvPr id="3" name="Content Placeholder 2">
            <a:extLst>
              <a:ext uri="{FF2B5EF4-FFF2-40B4-BE49-F238E27FC236}">
                <a16:creationId xmlns:a16="http://schemas.microsoft.com/office/drawing/2014/main" id="{3CB664E0-B529-3349-A8D5-56BA892B659C}"/>
              </a:ext>
            </a:extLst>
          </p:cNvPr>
          <p:cNvSpPr>
            <a:spLocks noGrp="1"/>
          </p:cNvSpPr>
          <p:nvPr>
            <p:ph idx="1"/>
          </p:nvPr>
        </p:nvSpPr>
        <p:spPr>
          <a:xfrm>
            <a:off x="650239" y="2255516"/>
            <a:ext cx="11704322" cy="1267173"/>
          </a:xfrm>
        </p:spPr>
        <p:txBody>
          <a:bodyPr>
            <a:noAutofit/>
          </a:bodyPr>
          <a:lstStyle/>
          <a:p>
            <a:r>
              <a:rPr lang="en-US" sz="3600" dirty="0"/>
              <a:t>As we just saw, to get data from our remote projects, we can run:</a:t>
            </a:r>
          </a:p>
        </p:txBody>
      </p:sp>
      <p:sp>
        <p:nvSpPr>
          <p:cNvPr id="7" name="TextBox 6">
            <a:extLst>
              <a:ext uri="{FF2B5EF4-FFF2-40B4-BE49-F238E27FC236}">
                <a16:creationId xmlns:a16="http://schemas.microsoft.com/office/drawing/2014/main" id="{DEC9EEEA-F33A-A543-B642-7D0C1780D182}"/>
              </a:ext>
            </a:extLst>
          </p:cNvPr>
          <p:cNvSpPr txBox="1"/>
          <p:nvPr/>
        </p:nvSpPr>
        <p:spPr>
          <a:xfrm>
            <a:off x="-22223" y="15389"/>
            <a:ext cx="407162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Working with Remotes </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
        <p:nvSpPr>
          <p:cNvPr id="6" name="Content Placeholder 2">
            <a:extLst>
              <a:ext uri="{FF2B5EF4-FFF2-40B4-BE49-F238E27FC236}">
                <a16:creationId xmlns:a16="http://schemas.microsoft.com/office/drawing/2014/main" id="{EC2447C5-A129-224C-8FE2-E68B8488BC58}"/>
              </a:ext>
            </a:extLst>
          </p:cNvPr>
          <p:cNvSpPr txBox="1">
            <a:spLocks/>
          </p:cNvSpPr>
          <p:nvPr/>
        </p:nvSpPr>
        <p:spPr>
          <a:xfrm>
            <a:off x="650239" y="5316008"/>
            <a:ext cx="11704322" cy="3753041"/>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o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600" dirty="0"/>
              <a:t>The command goes out to that remote project and pulls down all the data from that remote project that we don’t have yet. After we do this, we should have references to all the branches from that remote, which we can merge in or inspect at any time.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4110711"/>
            <a:ext cx="10923904" cy="627544"/>
          </a:xfrm>
          <a:prstGeom prst="rect">
            <a:avLst/>
          </a:prstGeom>
        </p:spPr>
      </p:pic>
    </p:spTree>
    <p:extLst>
      <p:ext uri="{BB962C8B-B14F-4D97-AF65-F5344CB8AC3E}">
        <p14:creationId xmlns:p14="http://schemas.microsoft.com/office/powerpoint/2010/main" val="20475910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69551-409C-AB43-A872-A00E851AA15F}"/>
              </a:ext>
            </a:extLst>
          </p:cNvPr>
          <p:cNvSpPr>
            <a:spLocks noGrp="1"/>
          </p:cNvSpPr>
          <p:nvPr>
            <p:ph idx="1"/>
          </p:nvPr>
        </p:nvSpPr>
        <p:spPr>
          <a:xfrm>
            <a:off x="650239" y="591610"/>
            <a:ext cx="11704322" cy="8432469"/>
          </a:xfrm>
        </p:spPr>
        <p:txBody>
          <a:bodyPr>
            <a:normAutofit/>
          </a:bodyPr>
          <a:lstStyle/>
          <a:p>
            <a:pPr marL="571500" indent="-571500">
              <a:buFont typeface="Arial" panose="020B0604020202020204" pitchFamily="34" charset="0"/>
              <a:buChar char="•"/>
            </a:pPr>
            <a:r>
              <a:rPr lang="en-US" sz="3600" dirty="0"/>
              <a:t>If we clone a repository, the command automatically adds that remote repository under the name “origin”. So, </a:t>
            </a:r>
            <a:r>
              <a:rPr lang="en-US" sz="3600" dirty="0">
                <a:latin typeface="Courier" pitchFamily="2" charset="0"/>
              </a:rPr>
              <a:t>git fetch origin</a:t>
            </a:r>
            <a:r>
              <a:rPr lang="en-US" sz="3600" dirty="0"/>
              <a:t> fetches any new work that has been pushed to that server since we cloned (or last fetched from) it. </a:t>
            </a:r>
          </a:p>
          <a:p>
            <a:pPr marL="571500" indent="-571500">
              <a:buFont typeface="Arial" panose="020B0604020202020204" pitchFamily="34" charset="0"/>
              <a:buChar char="•"/>
            </a:pPr>
            <a:r>
              <a:rPr lang="en-US" sz="3600" dirty="0"/>
              <a:t>It’s important to note that the </a:t>
            </a:r>
            <a:r>
              <a:rPr lang="en-US" sz="3600" dirty="0">
                <a:latin typeface="Courier" pitchFamily="2" charset="0"/>
              </a:rPr>
              <a:t>git fetch</a:t>
            </a:r>
            <a:r>
              <a:rPr lang="en-US" sz="3600" dirty="0"/>
              <a:t> command only downloads the data to our local repository — it doesn’t automatically merge it with any of our work or modify what we’re currently working on. We have to merge it manually into our work when we’re ready.</a:t>
            </a:r>
          </a:p>
        </p:txBody>
      </p:sp>
      <p:sp>
        <p:nvSpPr>
          <p:cNvPr id="4" name="TextBox 3">
            <a:extLst>
              <a:ext uri="{FF2B5EF4-FFF2-40B4-BE49-F238E27FC236}">
                <a16:creationId xmlns:a16="http://schemas.microsoft.com/office/drawing/2014/main" id="{E6510568-8EA2-F64A-B145-CC71AEB2CD85}"/>
              </a:ext>
            </a:extLst>
          </p:cNvPr>
          <p:cNvSpPr txBox="1"/>
          <p:nvPr/>
        </p:nvSpPr>
        <p:spPr>
          <a:xfrm>
            <a:off x="-22223" y="15389"/>
            <a:ext cx="407162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Working with Remotes </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25494281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69551-409C-AB43-A872-A00E851AA15F}"/>
              </a:ext>
            </a:extLst>
          </p:cNvPr>
          <p:cNvSpPr>
            <a:spLocks noGrp="1"/>
          </p:cNvSpPr>
          <p:nvPr>
            <p:ph idx="1"/>
          </p:nvPr>
        </p:nvSpPr>
        <p:spPr>
          <a:xfrm>
            <a:off x="650239" y="591610"/>
            <a:ext cx="11704322" cy="8432469"/>
          </a:xfrm>
        </p:spPr>
        <p:txBody>
          <a:bodyPr anchor="ctr">
            <a:normAutofit/>
          </a:bodyPr>
          <a:lstStyle/>
          <a:p>
            <a:pPr marL="571500" indent="-571500" algn="l">
              <a:buFont typeface="Arial" panose="020B0604020202020204" pitchFamily="34" charset="0"/>
              <a:buChar char="•"/>
            </a:pPr>
            <a:r>
              <a:rPr lang="en-US" sz="3600" dirty="0"/>
              <a:t>If our current branch is set up to track a remote branch, we can use the </a:t>
            </a:r>
            <a:r>
              <a:rPr lang="en-US" sz="3600" dirty="0">
                <a:latin typeface="Courier" pitchFamily="2" charset="0"/>
              </a:rPr>
              <a:t>git pull</a:t>
            </a:r>
            <a:r>
              <a:rPr lang="en-US" sz="3600" dirty="0"/>
              <a:t> command to automatically fetch and then merge that remote branch into our current branch. </a:t>
            </a:r>
          </a:p>
          <a:p>
            <a:pPr marL="571500" indent="-571500" algn="l">
              <a:buFont typeface="Arial" panose="020B0604020202020204" pitchFamily="34" charset="0"/>
              <a:buChar char="•"/>
            </a:pPr>
            <a:r>
              <a:rPr lang="en-US" sz="3600" dirty="0"/>
              <a:t>This may be an easier or more comfortable workflow; and by default, the </a:t>
            </a:r>
            <a:r>
              <a:rPr lang="en-US" sz="3600" dirty="0">
                <a:latin typeface="Courier" pitchFamily="2" charset="0"/>
              </a:rPr>
              <a:t>git clone</a:t>
            </a:r>
            <a:r>
              <a:rPr lang="en-US" sz="3600" dirty="0"/>
              <a:t> command automatically sets up your local master branch to track the remote master branch on the server we cloned from.</a:t>
            </a:r>
          </a:p>
          <a:p>
            <a:pPr marL="571500" indent="-571500" algn="l">
              <a:buFont typeface="Arial" panose="020B0604020202020204" pitchFamily="34" charset="0"/>
              <a:buChar char="•"/>
            </a:pPr>
            <a:r>
              <a:rPr lang="en-US" sz="3600" dirty="0"/>
              <a:t>Running </a:t>
            </a:r>
            <a:r>
              <a:rPr lang="en-US" sz="3600" dirty="0">
                <a:latin typeface="Courier" pitchFamily="2" charset="0"/>
              </a:rPr>
              <a:t>git pull</a:t>
            </a:r>
            <a:r>
              <a:rPr lang="en-US" sz="3600" dirty="0"/>
              <a:t> generally fetches data from the server we originally cloned from and automatically tries to merge it into the code we’re currently working on.</a:t>
            </a:r>
          </a:p>
        </p:txBody>
      </p:sp>
      <p:sp>
        <p:nvSpPr>
          <p:cNvPr id="4" name="TextBox 3">
            <a:extLst>
              <a:ext uri="{FF2B5EF4-FFF2-40B4-BE49-F238E27FC236}">
                <a16:creationId xmlns:a16="http://schemas.microsoft.com/office/drawing/2014/main" id="{E6510568-8EA2-F64A-B145-CC71AEB2CD85}"/>
              </a:ext>
            </a:extLst>
          </p:cNvPr>
          <p:cNvSpPr txBox="1"/>
          <p:nvPr/>
        </p:nvSpPr>
        <p:spPr>
          <a:xfrm>
            <a:off x="-22223" y="15389"/>
            <a:ext cx="407162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Working with Remotes </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1897013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75B44-946F-B145-A625-F911FF8ED47D}"/>
              </a:ext>
            </a:extLst>
          </p:cNvPr>
          <p:cNvSpPr>
            <a:spLocks noGrp="1"/>
          </p:cNvSpPr>
          <p:nvPr>
            <p:ph type="title"/>
          </p:nvPr>
        </p:nvSpPr>
        <p:spPr/>
        <p:txBody>
          <a:bodyPr>
            <a:normAutofit/>
          </a:bodyPr>
          <a:lstStyle/>
          <a:p>
            <a:r>
              <a:rPr lang="en-US" dirty="0"/>
              <a:t>Pushing to Remotes</a:t>
            </a:r>
          </a:p>
        </p:txBody>
      </p:sp>
      <p:sp>
        <p:nvSpPr>
          <p:cNvPr id="3" name="Content Placeholder 2">
            <a:extLst>
              <a:ext uri="{FF2B5EF4-FFF2-40B4-BE49-F238E27FC236}">
                <a16:creationId xmlns:a16="http://schemas.microsoft.com/office/drawing/2014/main" id="{3CB664E0-B529-3349-A8D5-56BA892B659C}"/>
              </a:ext>
            </a:extLst>
          </p:cNvPr>
          <p:cNvSpPr>
            <a:spLocks noGrp="1"/>
          </p:cNvSpPr>
          <p:nvPr>
            <p:ph idx="1"/>
          </p:nvPr>
        </p:nvSpPr>
        <p:spPr>
          <a:xfrm>
            <a:off x="650239" y="2255516"/>
            <a:ext cx="11704322" cy="2301494"/>
          </a:xfrm>
        </p:spPr>
        <p:txBody>
          <a:bodyPr>
            <a:noAutofit/>
          </a:bodyPr>
          <a:lstStyle/>
          <a:p>
            <a:r>
              <a:rPr lang="en-US" sz="3600" dirty="0"/>
              <a:t>When we have our project at a point that we want to share, we have to push it upstream. The command for this is simple: </a:t>
            </a:r>
            <a:r>
              <a:rPr lang="en-US" sz="3600" dirty="0">
                <a:latin typeface="Courier" pitchFamily="2" charset="0"/>
              </a:rPr>
              <a:t>git push &lt;remote&gt; &lt;branch&gt;</a:t>
            </a:r>
            <a:r>
              <a:rPr lang="en-US" sz="3600" dirty="0"/>
              <a:t>. </a:t>
            </a:r>
          </a:p>
        </p:txBody>
      </p:sp>
      <p:sp>
        <p:nvSpPr>
          <p:cNvPr id="7" name="TextBox 6">
            <a:extLst>
              <a:ext uri="{FF2B5EF4-FFF2-40B4-BE49-F238E27FC236}">
                <a16:creationId xmlns:a16="http://schemas.microsoft.com/office/drawing/2014/main" id="{DEC9EEEA-F33A-A543-B642-7D0C1780D182}"/>
              </a:ext>
            </a:extLst>
          </p:cNvPr>
          <p:cNvSpPr txBox="1"/>
          <p:nvPr/>
        </p:nvSpPr>
        <p:spPr>
          <a:xfrm>
            <a:off x="-22223" y="15389"/>
            <a:ext cx="407162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Working with Remotes </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1112144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69551-409C-AB43-A872-A00E851AA15F}"/>
              </a:ext>
            </a:extLst>
          </p:cNvPr>
          <p:cNvSpPr>
            <a:spLocks noGrp="1"/>
          </p:cNvSpPr>
          <p:nvPr>
            <p:ph idx="1"/>
          </p:nvPr>
        </p:nvSpPr>
        <p:spPr>
          <a:xfrm>
            <a:off x="650239" y="2578307"/>
            <a:ext cx="11704322" cy="6445771"/>
          </a:xfrm>
        </p:spPr>
        <p:txBody>
          <a:bodyPr anchor="ctr">
            <a:normAutofit/>
          </a:bodyPr>
          <a:lstStyle/>
          <a:p>
            <a:pPr marL="571500" indent="-571500">
              <a:buFont typeface="Arial" panose="020B0604020202020204" pitchFamily="34" charset="0"/>
              <a:buChar char="•"/>
            </a:pPr>
            <a:r>
              <a:rPr lang="en-US" dirty="0"/>
              <a:t>This command works only if we cloned from a server to which we have write access and if nobody has pushed in the meantime. </a:t>
            </a:r>
          </a:p>
          <a:p>
            <a:pPr marL="571500" indent="-571500">
              <a:buFont typeface="Arial" panose="020B0604020202020204" pitchFamily="34" charset="0"/>
              <a:buChar char="•"/>
            </a:pPr>
            <a:r>
              <a:rPr lang="en-US" dirty="0"/>
              <a:t>If we and someone else clone at the same time and they push upstream and then we push upstream, our push will rightly be rejected. </a:t>
            </a:r>
          </a:p>
        </p:txBody>
      </p:sp>
      <p:sp>
        <p:nvSpPr>
          <p:cNvPr id="4" name="TextBox 3">
            <a:extLst>
              <a:ext uri="{FF2B5EF4-FFF2-40B4-BE49-F238E27FC236}">
                <a16:creationId xmlns:a16="http://schemas.microsoft.com/office/drawing/2014/main" id="{E6510568-8EA2-F64A-B145-CC71AEB2CD85}"/>
              </a:ext>
            </a:extLst>
          </p:cNvPr>
          <p:cNvSpPr txBox="1"/>
          <p:nvPr/>
        </p:nvSpPr>
        <p:spPr>
          <a:xfrm>
            <a:off x="-22223" y="15389"/>
            <a:ext cx="407162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Working with Remotes </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1982587"/>
            <a:ext cx="8443993" cy="637283"/>
          </a:xfrm>
          <a:prstGeom prst="rect">
            <a:avLst/>
          </a:prstGeom>
        </p:spPr>
      </p:pic>
    </p:spTree>
    <p:extLst>
      <p:ext uri="{BB962C8B-B14F-4D97-AF65-F5344CB8AC3E}">
        <p14:creationId xmlns:p14="http://schemas.microsoft.com/office/powerpoint/2010/main" val="6287869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75B44-946F-B145-A625-F911FF8ED47D}"/>
              </a:ext>
            </a:extLst>
          </p:cNvPr>
          <p:cNvSpPr>
            <a:spLocks noGrp="1"/>
          </p:cNvSpPr>
          <p:nvPr>
            <p:ph type="title"/>
          </p:nvPr>
        </p:nvSpPr>
        <p:spPr/>
        <p:txBody>
          <a:bodyPr>
            <a:normAutofit/>
          </a:bodyPr>
          <a:lstStyle/>
          <a:p>
            <a:r>
              <a:rPr lang="en-US" dirty="0"/>
              <a:t>Inspecting a Remote</a:t>
            </a:r>
          </a:p>
        </p:txBody>
      </p:sp>
      <p:sp>
        <p:nvSpPr>
          <p:cNvPr id="3" name="Content Placeholder 2">
            <a:extLst>
              <a:ext uri="{FF2B5EF4-FFF2-40B4-BE49-F238E27FC236}">
                <a16:creationId xmlns:a16="http://schemas.microsoft.com/office/drawing/2014/main" id="{3CB664E0-B529-3349-A8D5-56BA892B659C}"/>
              </a:ext>
            </a:extLst>
          </p:cNvPr>
          <p:cNvSpPr>
            <a:spLocks noGrp="1"/>
          </p:cNvSpPr>
          <p:nvPr>
            <p:ph idx="1"/>
          </p:nvPr>
        </p:nvSpPr>
        <p:spPr>
          <a:xfrm>
            <a:off x="650239" y="2255516"/>
            <a:ext cx="11704322" cy="2301494"/>
          </a:xfrm>
        </p:spPr>
        <p:txBody>
          <a:bodyPr>
            <a:noAutofit/>
          </a:bodyPr>
          <a:lstStyle/>
          <a:p>
            <a:r>
              <a:rPr lang="en-US" dirty="0"/>
              <a:t>If we want to see more information about a particular remote, we can use the </a:t>
            </a:r>
            <a:r>
              <a:rPr lang="en-US" sz="3600" dirty="0">
                <a:latin typeface="Courier" pitchFamily="2" charset="0"/>
              </a:rPr>
              <a:t>git remote show &lt;remote&gt;</a:t>
            </a:r>
            <a:r>
              <a:rPr lang="en-US" dirty="0"/>
              <a:t> command.</a:t>
            </a:r>
            <a:endParaRPr lang="en-US" sz="3600" dirty="0"/>
          </a:p>
        </p:txBody>
      </p:sp>
      <p:sp>
        <p:nvSpPr>
          <p:cNvPr id="7" name="TextBox 6">
            <a:extLst>
              <a:ext uri="{FF2B5EF4-FFF2-40B4-BE49-F238E27FC236}">
                <a16:creationId xmlns:a16="http://schemas.microsoft.com/office/drawing/2014/main" id="{DEC9EEEA-F33A-A543-B642-7D0C1780D182}"/>
              </a:ext>
            </a:extLst>
          </p:cNvPr>
          <p:cNvSpPr txBox="1"/>
          <p:nvPr/>
        </p:nvSpPr>
        <p:spPr>
          <a:xfrm>
            <a:off x="-22223" y="15389"/>
            <a:ext cx="407162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Working with Remotes </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4479675"/>
            <a:ext cx="11644610" cy="3313507"/>
          </a:xfrm>
          <a:prstGeom prst="rect">
            <a:avLst/>
          </a:prstGeom>
        </p:spPr>
      </p:pic>
    </p:spTree>
    <p:extLst>
      <p:ext uri="{BB962C8B-B14F-4D97-AF65-F5344CB8AC3E}">
        <p14:creationId xmlns:p14="http://schemas.microsoft.com/office/powerpoint/2010/main" val="28041137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69551-409C-AB43-A872-A00E851AA15F}"/>
              </a:ext>
            </a:extLst>
          </p:cNvPr>
          <p:cNvSpPr>
            <a:spLocks noGrp="1"/>
          </p:cNvSpPr>
          <p:nvPr>
            <p:ph idx="1"/>
          </p:nvPr>
        </p:nvSpPr>
        <p:spPr>
          <a:xfrm>
            <a:off x="650239" y="591610"/>
            <a:ext cx="11704322" cy="8432469"/>
          </a:xfrm>
        </p:spPr>
        <p:txBody>
          <a:bodyPr anchor="ctr">
            <a:normAutofit/>
          </a:bodyPr>
          <a:lstStyle/>
          <a:p>
            <a:pPr marL="571500" indent="-571500" algn="l">
              <a:buFont typeface="Arial" panose="020B0604020202020204" pitchFamily="34" charset="0"/>
              <a:buChar char="•"/>
            </a:pPr>
            <a:r>
              <a:rPr lang="en-US" dirty="0"/>
              <a:t>It lists the URL for the remote repository as well as the tracking branch information. </a:t>
            </a:r>
          </a:p>
          <a:p>
            <a:pPr marL="571500" indent="-571500" algn="l">
              <a:buFont typeface="Arial" panose="020B0604020202020204" pitchFamily="34" charset="0"/>
              <a:buChar char="•"/>
            </a:pPr>
            <a:r>
              <a:rPr lang="en-US" dirty="0"/>
              <a:t>The command helpfully tells us that if we’re on the master branch and we run </a:t>
            </a:r>
            <a:r>
              <a:rPr lang="en-US" sz="3600" dirty="0">
                <a:latin typeface="Courier" pitchFamily="2" charset="0"/>
              </a:rPr>
              <a:t>git pull</a:t>
            </a:r>
            <a:r>
              <a:rPr lang="en-US" dirty="0"/>
              <a:t>, it will automatically merge in the master branch on the remote after it fetches all the remote references. </a:t>
            </a:r>
          </a:p>
          <a:p>
            <a:pPr marL="571500" indent="-571500" algn="l">
              <a:buFont typeface="Arial" panose="020B0604020202020204" pitchFamily="34" charset="0"/>
              <a:buChar char="•"/>
            </a:pPr>
            <a:r>
              <a:rPr lang="en-US" dirty="0"/>
              <a:t>It also lists all the remote references it has pulled down.</a:t>
            </a:r>
            <a:endParaRPr lang="en-US" sz="3600" dirty="0"/>
          </a:p>
        </p:txBody>
      </p:sp>
      <p:sp>
        <p:nvSpPr>
          <p:cNvPr id="4" name="TextBox 3">
            <a:extLst>
              <a:ext uri="{FF2B5EF4-FFF2-40B4-BE49-F238E27FC236}">
                <a16:creationId xmlns:a16="http://schemas.microsoft.com/office/drawing/2014/main" id="{E6510568-8EA2-F64A-B145-CC71AEB2CD85}"/>
              </a:ext>
            </a:extLst>
          </p:cNvPr>
          <p:cNvSpPr txBox="1"/>
          <p:nvPr/>
        </p:nvSpPr>
        <p:spPr>
          <a:xfrm>
            <a:off x="-22223" y="15389"/>
            <a:ext cx="407162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Working with Remotes </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21672534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510568-8EA2-F64A-B145-CC71AEB2CD85}"/>
              </a:ext>
            </a:extLst>
          </p:cNvPr>
          <p:cNvSpPr txBox="1"/>
          <p:nvPr/>
        </p:nvSpPr>
        <p:spPr>
          <a:xfrm>
            <a:off x="-22223" y="15389"/>
            <a:ext cx="407162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Working with Remotes </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4479675"/>
            <a:ext cx="11644610" cy="3313507"/>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239" y="1870365"/>
            <a:ext cx="11724280" cy="1309254"/>
          </a:xfrm>
          <a:prstGeom prst="rect">
            <a:avLst/>
          </a:prstGeom>
        </p:spPr>
      </p:pic>
    </p:spTree>
    <p:extLst>
      <p:ext uri="{BB962C8B-B14F-4D97-AF65-F5344CB8AC3E}">
        <p14:creationId xmlns:p14="http://schemas.microsoft.com/office/powerpoint/2010/main" val="33687607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69551-409C-AB43-A872-A00E851AA15F}"/>
              </a:ext>
            </a:extLst>
          </p:cNvPr>
          <p:cNvSpPr>
            <a:spLocks noGrp="1"/>
          </p:cNvSpPr>
          <p:nvPr>
            <p:ph idx="1"/>
          </p:nvPr>
        </p:nvSpPr>
        <p:spPr>
          <a:xfrm>
            <a:off x="650239" y="591610"/>
            <a:ext cx="11704322" cy="8432469"/>
          </a:xfrm>
        </p:spPr>
        <p:txBody>
          <a:bodyPr anchor="ctr">
            <a:normAutofit/>
          </a:bodyPr>
          <a:lstStyle/>
          <a:p>
            <a:pPr marL="571500" indent="-571500" algn="l">
              <a:buFont typeface="Arial" panose="020B0604020202020204" pitchFamily="34" charset="0"/>
              <a:buChar char="•"/>
            </a:pPr>
            <a:r>
              <a:rPr lang="en-US" dirty="0"/>
              <a:t>This command shows which branch is automatically pushed to when we run </a:t>
            </a:r>
            <a:r>
              <a:rPr lang="en-US" dirty="0">
                <a:latin typeface="Courier" pitchFamily="2" charset="0"/>
              </a:rPr>
              <a:t>git push</a:t>
            </a:r>
            <a:r>
              <a:rPr lang="en-US" dirty="0"/>
              <a:t> while on certain branches. </a:t>
            </a:r>
          </a:p>
          <a:p>
            <a:pPr marL="571500" indent="-571500" algn="l">
              <a:buFont typeface="Arial" panose="020B0604020202020204" pitchFamily="34" charset="0"/>
              <a:buChar char="•"/>
            </a:pPr>
            <a:r>
              <a:rPr lang="en-US" dirty="0"/>
              <a:t>It also shows us which remote branches on the server you don’t yet have, which remote branches we have that have been removed from the server, and multiple local branches that are able to merge automatically with their remote-tracking branch when we run </a:t>
            </a:r>
            <a:r>
              <a:rPr lang="en-US" dirty="0">
                <a:latin typeface="Courier" pitchFamily="2" charset="0"/>
              </a:rPr>
              <a:t>git pull</a:t>
            </a:r>
            <a:r>
              <a:rPr lang="en-US" dirty="0"/>
              <a:t>.</a:t>
            </a:r>
            <a:endParaRPr lang="en-US" sz="3600" dirty="0"/>
          </a:p>
        </p:txBody>
      </p:sp>
      <p:sp>
        <p:nvSpPr>
          <p:cNvPr id="4" name="TextBox 3">
            <a:extLst>
              <a:ext uri="{FF2B5EF4-FFF2-40B4-BE49-F238E27FC236}">
                <a16:creationId xmlns:a16="http://schemas.microsoft.com/office/drawing/2014/main" id="{E6510568-8EA2-F64A-B145-CC71AEB2CD85}"/>
              </a:ext>
            </a:extLst>
          </p:cNvPr>
          <p:cNvSpPr txBox="1"/>
          <p:nvPr/>
        </p:nvSpPr>
        <p:spPr>
          <a:xfrm>
            <a:off x="-22223" y="15389"/>
            <a:ext cx="407162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Working with Remotes </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4213279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나눔고딕" panose="020D0604000000000000" pitchFamily="34" charset="-127"/>
                <a:ea typeface="나눔고딕" panose="020D0604000000000000" pitchFamily="34" charset="-127"/>
                <a:cs typeface="나눔고딕OTF"/>
              </a:rPr>
              <a:t>What we will take a look in this series</a:t>
            </a:r>
          </a:p>
        </p:txBody>
      </p:sp>
      <p:sp>
        <p:nvSpPr>
          <p:cNvPr id="3" name="Content Placeholder 2"/>
          <p:cNvSpPr>
            <a:spLocks noGrp="1"/>
          </p:cNvSpPr>
          <p:nvPr>
            <p:ph idx="1"/>
          </p:nvPr>
        </p:nvSpPr>
        <p:spPr>
          <a:xfrm>
            <a:off x="650239" y="2255518"/>
            <a:ext cx="11704322" cy="7044268"/>
          </a:xfrm>
        </p:spPr>
        <p:txBody>
          <a:bodyPr anchor="ctr">
            <a:normAutofit/>
          </a:bodyPr>
          <a:lstStyle/>
          <a:p>
            <a:pPr marL="614443" indent="-614443" algn="ctr">
              <a:buAutoNum type="arabicPeriod"/>
            </a:pPr>
            <a:r>
              <a:rPr lang="en-US" sz="6000" dirty="0">
                <a:latin typeface="나눔고딕" panose="020D0604000000000000" pitchFamily="34" charset="-127"/>
                <a:ea typeface="나눔고딕" panose="020D0604000000000000" pitchFamily="34" charset="-127"/>
                <a:cs typeface="나눔고딕OTF"/>
              </a:rPr>
              <a:t> Getting Started</a:t>
            </a:r>
          </a:p>
          <a:p>
            <a:pPr marL="614443" indent="-614443" algn="ctr">
              <a:buAutoNum type="arabicPeriod"/>
            </a:pPr>
            <a:r>
              <a:rPr lang="en-US" sz="6000" dirty="0">
                <a:solidFill>
                  <a:schemeClr val="bg1"/>
                </a:solidFill>
                <a:latin typeface="나눔고딕" panose="020D0604000000000000" pitchFamily="34" charset="-127"/>
                <a:ea typeface="나눔고딕" panose="020D0604000000000000" pitchFamily="34" charset="-127"/>
                <a:cs typeface="나눔고딕OTF"/>
              </a:rPr>
              <a:t> Git Basics</a:t>
            </a:r>
          </a:p>
          <a:p>
            <a:pPr marL="614443" indent="-614443" algn="ctr">
              <a:buAutoNum type="arabicPeriod"/>
            </a:pPr>
            <a:r>
              <a:rPr lang="en-US" sz="6000" dirty="0">
                <a:solidFill>
                  <a:schemeClr val="bg1"/>
                </a:solidFill>
                <a:latin typeface="나눔고딕" panose="020D0604000000000000" pitchFamily="34" charset="-127"/>
                <a:ea typeface="나눔고딕" panose="020D0604000000000000" pitchFamily="34" charset="-127"/>
                <a:cs typeface="나눔고딕OTF"/>
              </a:rPr>
              <a:t> Git Branch</a:t>
            </a:r>
          </a:p>
          <a:p>
            <a:pPr marL="614443" indent="-614443" algn="ctr">
              <a:buAutoNum type="arabicPeriod"/>
            </a:pPr>
            <a:r>
              <a:rPr lang="en-US" sz="6000" dirty="0">
                <a:solidFill>
                  <a:schemeClr val="bg1"/>
                </a:solidFill>
                <a:latin typeface="나눔고딕" panose="020D0604000000000000" pitchFamily="34" charset="-127"/>
                <a:ea typeface="나눔고딕" panose="020D0604000000000000" pitchFamily="34" charset="-127"/>
                <a:cs typeface="나눔고딕OTF"/>
              </a:rPr>
              <a:t> Git Server - GitLab</a:t>
            </a:r>
          </a:p>
        </p:txBody>
      </p:sp>
      <p:sp>
        <p:nvSpPr>
          <p:cNvPr id="4" name="Slide Number Placeholder 3"/>
          <p:cNvSpPr>
            <a:spLocks noGrp="1"/>
          </p:cNvSpPr>
          <p:nvPr>
            <p:ph type="sldNum" sz="quarter" idx="12"/>
          </p:nvPr>
        </p:nvSpPr>
        <p:spPr/>
        <p:txBody>
          <a:bodyPr/>
          <a:lstStyle/>
          <a:p>
            <a:fld id="{DF92A6B5-0D7C-48A8-B49A-953CF10F77E3}" type="slidenum">
              <a:rPr lang="en-US" smtClean="0"/>
              <a:pPr/>
              <a:t>2</a:t>
            </a:fld>
            <a:endParaRPr lang="en-US"/>
          </a:p>
        </p:txBody>
      </p:sp>
      <p:sp>
        <p:nvSpPr>
          <p:cNvPr id="6" name="TextBox 5">
            <a:extLst>
              <a:ext uri="{FF2B5EF4-FFF2-40B4-BE49-F238E27FC236}">
                <a16:creationId xmlns:a16="http://schemas.microsoft.com/office/drawing/2014/main" id="{76DB7404-B475-024B-A3F6-52BD89AB108C}"/>
              </a:ext>
            </a:extLst>
          </p:cNvPr>
          <p:cNvSpPr txBox="1"/>
          <p:nvPr/>
        </p:nvSpPr>
        <p:spPr>
          <a:xfrm>
            <a:off x="-22223" y="15389"/>
            <a:ext cx="130965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a:t>
            </a:r>
            <a:endParaRPr kumimoji="0" lang="ko-KR" altLang="en-US" sz="1800" b="0"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586188594"/>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75B44-946F-B145-A625-F911FF8ED47D}"/>
              </a:ext>
            </a:extLst>
          </p:cNvPr>
          <p:cNvSpPr>
            <a:spLocks noGrp="1"/>
          </p:cNvSpPr>
          <p:nvPr>
            <p:ph type="title"/>
          </p:nvPr>
        </p:nvSpPr>
        <p:spPr/>
        <p:txBody>
          <a:bodyPr>
            <a:normAutofit/>
          </a:bodyPr>
          <a:lstStyle/>
          <a:p>
            <a:r>
              <a:rPr lang="en-US" dirty="0" smtClean="0"/>
              <a:t>Renaming and Removing </a:t>
            </a:r>
            <a:r>
              <a:rPr lang="en-US" dirty="0"/>
              <a:t>Remote</a:t>
            </a:r>
          </a:p>
        </p:txBody>
      </p:sp>
      <p:sp>
        <p:nvSpPr>
          <p:cNvPr id="3" name="Content Placeholder 2">
            <a:extLst>
              <a:ext uri="{FF2B5EF4-FFF2-40B4-BE49-F238E27FC236}">
                <a16:creationId xmlns:a16="http://schemas.microsoft.com/office/drawing/2014/main" id="{3CB664E0-B529-3349-A8D5-56BA892B659C}"/>
              </a:ext>
            </a:extLst>
          </p:cNvPr>
          <p:cNvSpPr>
            <a:spLocks noGrp="1"/>
          </p:cNvSpPr>
          <p:nvPr>
            <p:ph idx="1"/>
          </p:nvPr>
        </p:nvSpPr>
        <p:spPr>
          <a:xfrm>
            <a:off x="650239" y="2255516"/>
            <a:ext cx="11704322" cy="1327133"/>
          </a:xfrm>
        </p:spPr>
        <p:txBody>
          <a:bodyPr>
            <a:noAutofit/>
          </a:bodyPr>
          <a:lstStyle/>
          <a:p>
            <a:r>
              <a:rPr lang="en-US" sz="3600" dirty="0"/>
              <a:t>We can run </a:t>
            </a:r>
            <a:r>
              <a:rPr lang="en-US" sz="3600" dirty="0">
                <a:latin typeface="Courier" pitchFamily="2" charset="0"/>
              </a:rPr>
              <a:t>git remote rename</a:t>
            </a:r>
            <a:r>
              <a:rPr lang="en-US" sz="3600" dirty="0"/>
              <a:t> to change a remote’s </a:t>
            </a:r>
            <a:r>
              <a:rPr lang="en-US" sz="3600" dirty="0" err="1"/>
              <a:t>shortname</a:t>
            </a:r>
            <a:r>
              <a:rPr lang="en-US" sz="3600" dirty="0"/>
              <a:t>.</a:t>
            </a:r>
          </a:p>
        </p:txBody>
      </p:sp>
      <p:sp>
        <p:nvSpPr>
          <p:cNvPr id="7" name="TextBox 6">
            <a:extLst>
              <a:ext uri="{FF2B5EF4-FFF2-40B4-BE49-F238E27FC236}">
                <a16:creationId xmlns:a16="http://schemas.microsoft.com/office/drawing/2014/main" id="{DEC9EEEA-F33A-A543-B642-7D0C1780D182}"/>
              </a:ext>
            </a:extLst>
          </p:cNvPr>
          <p:cNvSpPr txBox="1"/>
          <p:nvPr/>
        </p:nvSpPr>
        <p:spPr>
          <a:xfrm>
            <a:off x="-22223" y="15389"/>
            <a:ext cx="407162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Working with Remotes </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
        <p:nvSpPr>
          <p:cNvPr id="6" name="Content Placeholder 2">
            <a:extLst>
              <a:ext uri="{FF2B5EF4-FFF2-40B4-BE49-F238E27FC236}">
                <a16:creationId xmlns:a16="http://schemas.microsoft.com/office/drawing/2014/main" id="{F86A5EDA-C019-2D46-B86F-9946B5CAE136}"/>
              </a:ext>
            </a:extLst>
          </p:cNvPr>
          <p:cNvSpPr txBox="1">
            <a:spLocks/>
          </p:cNvSpPr>
          <p:nvPr/>
        </p:nvSpPr>
        <p:spPr>
          <a:xfrm>
            <a:off x="650239" y="6905579"/>
            <a:ext cx="11704322" cy="2343352"/>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o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600" dirty="0"/>
              <a:t>It’s worth mentioning that this changes all our remote-tracking branch names, too. What used to be referenced at </a:t>
            </a:r>
            <a:r>
              <a:rPr lang="en-US" sz="3600" dirty="0" err="1">
                <a:latin typeface="Courier" pitchFamily="2" charset="0"/>
              </a:rPr>
              <a:t>pb</a:t>
            </a:r>
            <a:r>
              <a:rPr lang="en-US" sz="3600" dirty="0">
                <a:latin typeface="Courier" pitchFamily="2" charset="0"/>
              </a:rPr>
              <a:t>/master</a:t>
            </a:r>
            <a:r>
              <a:rPr lang="en-US" sz="3600" dirty="0"/>
              <a:t> is now at </a:t>
            </a:r>
            <a:r>
              <a:rPr lang="en-US" sz="3600" dirty="0" err="1">
                <a:latin typeface="Courier" pitchFamily="2" charset="0"/>
              </a:rPr>
              <a:t>paul</a:t>
            </a:r>
            <a:r>
              <a:rPr lang="en-US" sz="3600" dirty="0">
                <a:latin typeface="Courier" pitchFamily="2" charset="0"/>
              </a:rPr>
              <a:t>/master</a:t>
            </a:r>
            <a:r>
              <a:rPr lang="en-US" sz="3600"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4130695"/>
            <a:ext cx="11689986" cy="1355705"/>
          </a:xfrm>
          <a:prstGeom prst="rect">
            <a:avLst/>
          </a:prstGeom>
        </p:spPr>
      </p:pic>
    </p:spTree>
    <p:extLst>
      <p:ext uri="{BB962C8B-B14F-4D97-AF65-F5344CB8AC3E}">
        <p14:creationId xmlns:p14="http://schemas.microsoft.com/office/powerpoint/2010/main" val="17287522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69551-409C-AB43-A872-A00E851AA15F}"/>
              </a:ext>
            </a:extLst>
          </p:cNvPr>
          <p:cNvSpPr>
            <a:spLocks noGrp="1"/>
          </p:cNvSpPr>
          <p:nvPr>
            <p:ph idx="1"/>
          </p:nvPr>
        </p:nvSpPr>
        <p:spPr>
          <a:xfrm>
            <a:off x="650239" y="947877"/>
            <a:ext cx="11704322" cy="1993691"/>
          </a:xfrm>
        </p:spPr>
        <p:txBody>
          <a:bodyPr anchor="ctr">
            <a:normAutofit/>
          </a:bodyPr>
          <a:lstStyle/>
          <a:p>
            <a:r>
              <a:rPr lang="en-US" dirty="0"/>
              <a:t>If you want to remove a remote for some reason we can either use </a:t>
            </a:r>
            <a:r>
              <a:rPr lang="en-US" dirty="0">
                <a:latin typeface="Courier" pitchFamily="2" charset="0"/>
              </a:rPr>
              <a:t>git remote remove</a:t>
            </a:r>
            <a:r>
              <a:rPr lang="en-US" dirty="0"/>
              <a:t> or </a:t>
            </a:r>
            <a:r>
              <a:rPr lang="en-US" dirty="0">
                <a:latin typeface="Courier" pitchFamily="2" charset="0"/>
              </a:rPr>
              <a:t>git remote </a:t>
            </a:r>
            <a:r>
              <a:rPr lang="en-US" dirty="0" err="1">
                <a:latin typeface="Courier" pitchFamily="2" charset="0"/>
              </a:rPr>
              <a:t>rm</a:t>
            </a:r>
            <a:r>
              <a:rPr lang="en-US" dirty="0"/>
              <a:t>:</a:t>
            </a:r>
          </a:p>
        </p:txBody>
      </p:sp>
      <p:sp>
        <p:nvSpPr>
          <p:cNvPr id="4" name="TextBox 3">
            <a:extLst>
              <a:ext uri="{FF2B5EF4-FFF2-40B4-BE49-F238E27FC236}">
                <a16:creationId xmlns:a16="http://schemas.microsoft.com/office/drawing/2014/main" id="{E6510568-8EA2-F64A-B145-CC71AEB2CD85}"/>
              </a:ext>
            </a:extLst>
          </p:cNvPr>
          <p:cNvSpPr txBox="1"/>
          <p:nvPr/>
        </p:nvSpPr>
        <p:spPr>
          <a:xfrm>
            <a:off x="-22223" y="15389"/>
            <a:ext cx="407162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Working with Remotes </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8" y="3494465"/>
            <a:ext cx="11770757" cy="1139880"/>
          </a:xfrm>
          <a:prstGeom prst="rect">
            <a:avLst/>
          </a:prstGeom>
        </p:spPr>
      </p:pic>
    </p:spTree>
    <p:extLst>
      <p:ext uri="{BB962C8B-B14F-4D97-AF65-F5344CB8AC3E}">
        <p14:creationId xmlns:p14="http://schemas.microsoft.com/office/powerpoint/2010/main" val="3772045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5740A-ED4F-A449-8D03-F76D6EB20A5D}"/>
              </a:ext>
            </a:extLst>
          </p:cNvPr>
          <p:cNvSpPr>
            <a:spLocks noGrp="1"/>
          </p:cNvSpPr>
          <p:nvPr>
            <p:ph type="title"/>
          </p:nvPr>
        </p:nvSpPr>
        <p:spPr/>
        <p:txBody>
          <a:bodyPr>
            <a:normAutofit fontScale="90000"/>
          </a:bodyPr>
          <a:lstStyle/>
          <a:p>
            <a:r>
              <a:rPr lang="en-US" b="1" dirty="0"/>
              <a:t>Tagging</a:t>
            </a:r>
            <a:br>
              <a:rPr lang="en-US" b="1" dirty="0"/>
            </a:br>
            <a:endParaRPr lang="en-US" dirty="0"/>
          </a:p>
        </p:txBody>
      </p:sp>
      <p:sp>
        <p:nvSpPr>
          <p:cNvPr id="3" name="Content Placeholder 2">
            <a:extLst>
              <a:ext uri="{FF2B5EF4-FFF2-40B4-BE49-F238E27FC236}">
                <a16:creationId xmlns:a16="http://schemas.microsoft.com/office/drawing/2014/main" id="{E5BF26E9-4BE5-2E4C-B50D-7989EAAC66EB}"/>
              </a:ext>
            </a:extLst>
          </p:cNvPr>
          <p:cNvSpPr>
            <a:spLocks noGrp="1"/>
          </p:cNvSpPr>
          <p:nvPr>
            <p:ph idx="1"/>
          </p:nvPr>
        </p:nvSpPr>
        <p:spPr>
          <a:xfrm>
            <a:off x="650239" y="2255518"/>
            <a:ext cx="11704322" cy="2799082"/>
          </a:xfrm>
        </p:spPr>
        <p:txBody>
          <a:bodyPr>
            <a:noAutofit/>
          </a:bodyPr>
          <a:lstStyle/>
          <a:p>
            <a:r>
              <a:rPr lang="en-US" dirty="0"/>
              <a:t>Git has the ability to tag specific points in history as being important. Typically people use this functionality to mark release points (v1.0, and so on). </a:t>
            </a:r>
            <a:endParaRPr lang="en-US" sz="3600" dirty="0"/>
          </a:p>
        </p:txBody>
      </p:sp>
      <p:sp>
        <p:nvSpPr>
          <p:cNvPr id="8" name="TextBox 7">
            <a:extLst>
              <a:ext uri="{FF2B5EF4-FFF2-40B4-BE49-F238E27FC236}">
                <a16:creationId xmlns:a16="http://schemas.microsoft.com/office/drawing/2014/main" id="{7CE19BE9-8E1C-EF46-880A-A0DAA5A32423}"/>
              </a:ext>
            </a:extLst>
          </p:cNvPr>
          <p:cNvSpPr txBox="1"/>
          <p:nvPr/>
        </p:nvSpPr>
        <p:spPr>
          <a:xfrm>
            <a:off x="-22223" y="15389"/>
            <a:ext cx="242855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Tagging</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33630450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1D56-E589-734C-B597-1AC3CBC7B7A5}"/>
              </a:ext>
            </a:extLst>
          </p:cNvPr>
          <p:cNvSpPr>
            <a:spLocks noGrp="1"/>
          </p:cNvSpPr>
          <p:nvPr>
            <p:ph type="title"/>
          </p:nvPr>
        </p:nvSpPr>
        <p:spPr/>
        <p:txBody>
          <a:bodyPr>
            <a:normAutofit/>
          </a:bodyPr>
          <a:lstStyle/>
          <a:p>
            <a:r>
              <a:rPr lang="en-US" dirty="0"/>
              <a:t>Listing Your Tags</a:t>
            </a:r>
          </a:p>
        </p:txBody>
      </p:sp>
      <p:sp>
        <p:nvSpPr>
          <p:cNvPr id="3" name="Content Placeholder 2">
            <a:extLst>
              <a:ext uri="{FF2B5EF4-FFF2-40B4-BE49-F238E27FC236}">
                <a16:creationId xmlns:a16="http://schemas.microsoft.com/office/drawing/2014/main" id="{F3FA6734-F2F4-6241-B4F1-285F745FDF5F}"/>
              </a:ext>
            </a:extLst>
          </p:cNvPr>
          <p:cNvSpPr>
            <a:spLocks noGrp="1"/>
          </p:cNvSpPr>
          <p:nvPr>
            <p:ph idx="1"/>
          </p:nvPr>
        </p:nvSpPr>
        <p:spPr>
          <a:xfrm>
            <a:off x="650239" y="2073709"/>
            <a:ext cx="11704322" cy="1456891"/>
          </a:xfrm>
        </p:spPr>
        <p:txBody>
          <a:bodyPr>
            <a:normAutofit/>
          </a:bodyPr>
          <a:lstStyle/>
          <a:p>
            <a:r>
              <a:rPr lang="en-US" dirty="0"/>
              <a:t>Listing the available tags in Git is straightforward. Just type </a:t>
            </a:r>
            <a:r>
              <a:rPr lang="en-US" dirty="0">
                <a:latin typeface="Courier" pitchFamily="2" charset="0"/>
              </a:rPr>
              <a:t>git tag</a:t>
            </a:r>
            <a:r>
              <a:rPr lang="en-US" dirty="0"/>
              <a:t> (with optional </a:t>
            </a:r>
            <a:r>
              <a:rPr lang="en-US" dirty="0">
                <a:latin typeface="Courier" pitchFamily="2" charset="0"/>
              </a:rPr>
              <a:t>-l</a:t>
            </a:r>
            <a:r>
              <a:rPr lang="en-US" dirty="0"/>
              <a:t> or </a:t>
            </a:r>
            <a:r>
              <a:rPr lang="en-US" dirty="0">
                <a:latin typeface="Courier" pitchFamily="2" charset="0"/>
              </a:rPr>
              <a:t>--list</a:t>
            </a:r>
            <a:r>
              <a:rPr lang="en-US" dirty="0"/>
              <a:t>): </a:t>
            </a:r>
            <a:endParaRPr lang="en-US" sz="3200" dirty="0"/>
          </a:p>
        </p:txBody>
      </p:sp>
      <p:sp>
        <p:nvSpPr>
          <p:cNvPr id="9" name="TextBox 8">
            <a:extLst>
              <a:ext uri="{FF2B5EF4-FFF2-40B4-BE49-F238E27FC236}">
                <a16:creationId xmlns:a16="http://schemas.microsoft.com/office/drawing/2014/main" id="{A82F112D-F85F-E044-AA40-CB258C4CB589}"/>
              </a:ext>
            </a:extLst>
          </p:cNvPr>
          <p:cNvSpPr txBox="1"/>
          <p:nvPr/>
        </p:nvSpPr>
        <p:spPr>
          <a:xfrm>
            <a:off x="-22223" y="15389"/>
            <a:ext cx="242855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Tagging</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8" y="3966871"/>
            <a:ext cx="11619885" cy="114545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238" y="5562472"/>
            <a:ext cx="11661069" cy="1170837"/>
          </a:xfrm>
          <a:prstGeom prst="rect">
            <a:avLst/>
          </a:prstGeom>
        </p:spPr>
      </p:pic>
    </p:spTree>
    <p:extLst>
      <p:ext uri="{BB962C8B-B14F-4D97-AF65-F5344CB8AC3E}">
        <p14:creationId xmlns:p14="http://schemas.microsoft.com/office/powerpoint/2010/main" val="6274723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1D56-E589-734C-B597-1AC3CBC7B7A5}"/>
              </a:ext>
            </a:extLst>
          </p:cNvPr>
          <p:cNvSpPr>
            <a:spLocks noGrp="1"/>
          </p:cNvSpPr>
          <p:nvPr>
            <p:ph type="title"/>
          </p:nvPr>
        </p:nvSpPr>
        <p:spPr/>
        <p:txBody>
          <a:bodyPr>
            <a:normAutofit/>
          </a:bodyPr>
          <a:lstStyle/>
          <a:p>
            <a:r>
              <a:rPr lang="en-US" dirty="0"/>
              <a:t>Creating Tags</a:t>
            </a:r>
          </a:p>
        </p:txBody>
      </p:sp>
      <p:sp>
        <p:nvSpPr>
          <p:cNvPr id="3" name="Content Placeholder 2">
            <a:extLst>
              <a:ext uri="{FF2B5EF4-FFF2-40B4-BE49-F238E27FC236}">
                <a16:creationId xmlns:a16="http://schemas.microsoft.com/office/drawing/2014/main" id="{F3FA6734-F2F4-6241-B4F1-285F745FDF5F}"/>
              </a:ext>
            </a:extLst>
          </p:cNvPr>
          <p:cNvSpPr>
            <a:spLocks noGrp="1"/>
          </p:cNvSpPr>
          <p:nvPr>
            <p:ph idx="1"/>
          </p:nvPr>
        </p:nvSpPr>
        <p:spPr>
          <a:xfrm>
            <a:off x="650239" y="2073709"/>
            <a:ext cx="11704322" cy="7095691"/>
          </a:xfrm>
        </p:spPr>
        <p:txBody>
          <a:bodyPr>
            <a:noAutofit/>
          </a:bodyPr>
          <a:lstStyle/>
          <a:p>
            <a:r>
              <a:rPr lang="en-US" sz="3600" dirty="0"/>
              <a:t>Git supports two types of tags: </a:t>
            </a:r>
            <a:r>
              <a:rPr lang="en-US" sz="3600" i="1" dirty="0"/>
              <a:t>lightweight</a:t>
            </a:r>
            <a:r>
              <a:rPr lang="en-US" sz="3600" dirty="0"/>
              <a:t> and </a:t>
            </a:r>
            <a:r>
              <a:rPr lang="en-US" sz="3600" i="1" dirty="0"/>
              <a:t>annotated</a:t>
            </a:r>
            <a:r>
              <a:rPr lang="en-US" sz="3600" dirty="0"/>
              <a:t>. </a:t>
            </a:r>
          </a:p>
          <a:p>
            <a:endParaRPr lang="en-US" sz="3600" dirty="0"/>
          </a:p>
          <a:p>
            <a:pPr marL="571500" indent="-571500">
              <a:buFont typeface="Arial" panose="020B0604020202020204" pitchFamily="34" charset="0"/>
              <a:buChar char="•"/>
            </a:pPr>
            <a:r>
              <a:rPr lang="en-US" sz="3600" dirty="0"/>
              <a:t>A lightweight tag is very much like a branch that doesn’t change — it’s just a pointer to a specific commit.</a:t>
            </a:r>
          </a:p>
          <a:p>
            <a:pPr marL="571500" indent="-571500">
              <a:buFont typeface="Arial" panose="020B0604020202020204" pitchFamily="34" charset="0"/>
              <a:buChar char="•"/>
            </a:pPr>
            <a:r>
              <a:rPr lang="en-US" sz="3600" dirty="0"/>
              <a:t>Annotated tags, however, are stored as full objects in the Git database. They’re </a:t>
            </a:r>
            <a:r>
              <a:rPr lang="en-US" sz="3600" dirty="0" err="1"/>
              <a:t>checksummed</a:t>
            </a:r>
            <a:r>
              <a:rPr lang="en-US" sz="3600" dirty="0"/>
              <a:t>; contain the tagger name, email, and date; have a tagging message; and can be signed and verified with GNU Privacy Guard (GPG).</a:t>
            </a:r>
          </a:p>
        </p:txBody>
      </p:sp>
      <p:sp>
        <p:nvSpPr>
          <p:cNvPr id="7" name="TextBox 6">
            <a:extLst>
              <a:ext uri="{FF2B5EF4-FFF2-40B4-BE49-F238E27FC236}">
                <a16:creationId xmlns:a16="http://schemas.microsoft.com/office/drawing/2014/main" id="{B93521BA-E34B-2C4C-81E6-E8840DF64BDA}"/>
              </a:ext>
            </a:extLst>
          </p:cNvPr>
          <p:cNvSpPr txBox="1"/>
          <p:nvPr/>
        </p:nvSpPr>
        <p:spPr>
          <a:xfrm>
            <a:off x="-22223" y="15389"/>
            <a:ext cx="242855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Tagging</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22823658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1D56-E589-734C-B597-1AC3CBC7B7A5}"/>
              </a:ext>
            </a:extLst>
          </p:cNvPr>
          <p:cNvSpPr>
            <a:spLocks noGrp="1"/>
          </p:cNvSpPr>
          <p:nvPr>
            <p:ph type="title"/>
          </p:nvPr>
        </p:nvSpPr>
        <p:spPr/>
        <p:txBody>
          <a:bodyPr>
            <a:normAutofit/>
          </a:bodyPr>
          <a:lstStyle/>
          <a:p>
            <a:r>
              <a:rPr lang="en-US" dirty="0"/>
              <a:t>Annotated Tags</a:t>
            </a:r>
          </a:p>
        </p:txBody>
      </p:sp>
      <p:sp>
        <p:nvSpPr>
          <p:cNvPr id="3" name="Content Placeholder 2">
            <a:extLst>
              <a:ext uri="{FF2B5EF4-FFF2-40B4-BE49-F238E27FC236}">
                <a16:creationId xmlns:a16="http://schemas.microsoft.com/office/drawing/2014/main" id="{F3FA6734-F2F4-6241-B4F1-285F745FDF5F}"/>
              </a:ext>
            </a:extLst>
          </p:cNvPr>
          <p:cNvSpPr>
            <a:spLocks noGrp="1"/>
          </p:cNvSpPr>
          <p:nvPr>
            <p:ph idx="1"/>
          </p:nvPr>
        </p:nvSpPr>
        <p:spPr>
          <a:xfrm>
            <a:off x="650239" y="2073709"/>
            <a:ext cx="11704322" cy="1990291"/>
          </a:xfrm>
        </p:spPr>
        <p:txBody>
          <a:bodyPr>
            <a:noAutofit/>
          </a:bodyPr>
          <a:lstStyle/>
          <a:p>
            <a:r>
              <a:rPr lang="en-US" dirty="0"/>
              <a:t>Creating an annotated tag in Git is simple. The easiest way is to specify </a:t>
            </a:r>
            <a:r>
              <a:rPr lang="en-US" sz="3600" dirty="0">
                <a:latin typeface="Courier" pitchFamily="2" charset="0"/>
              </a:rPr>
              <a:t>-a</a:t>
            </a:r>
            <a:r>
              <a:rPr lang="en-US" dirty="0"/>
              <a:t> when you run the </a:t>
            </a:r>
            <a:r>
              <a:rPr lang="en-US" sz="3600" dirty="0">
                <a:latin typeface="Courier" pitchFamily="2" charset="0"/>
              </a:rPr>
              <a:t>tag</a:t>
            </a:r>
            <a:r>
              <a:rPr lang="en-US" sz="3600" dirty="0"/>
              <a:t> </a:t>
            </a:r>
            <a:r>
              <a:rPr lang="en-US" dirty="0"/>
              <a:t>command:</a:t>
            </a:r>
            <a:endParaRPr lang="en-US" sz="3600" dirty="0"/>
          </a:p>
        </p:txBody>
      </p:sp>
      <p:sp>
        <p:nvSpPr>
          <p:cNvPr id="5" name="Content Placeholder 2">
            <a:extLst>
              <a:ext uri="{FF2B5EF4-FFF2-40B4-BE49-F238E27FC236}">
                <a16:creationId xmlns:a16="http://schemas.microsoft.com/office/drawing/2014/main" id="{1E1BA058-C7E3-9C45-9821-E9F56580D11D}"/>
              </a:ext>
            </a:extLst>
          </p:cNvPr>
          <p:cNvSpPr txBox="1">
            <a:spLocks/>
          </p:cNvSpPr>
          <p:nvPr/>
        </p:nvSpPr>
        <p:spPr>
          <a:xfrm>
            <a:off x="650239" y="6848909"/>
            <a:ext cx="11704322" cy="1990291"/>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o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dirty="0"/>
              <a:t>The </a:t>
            </a:r>
            <a:r>
              <a:rPr lang="en-US" dirty="0">
                <a:latin typeface="Courier" pitchFamily="2" charset="0"/>
              </a:rPr>
              <a:t>-m</a:t>
            </a:r>
            <a:r>
              <a:rPr lang="en-US" dirty="0"/>
              <a:t> specifies a tagging message, which is stored with the tag.</a:t>
            </a:r>
            <a:endParaRPr lang="en-US" sz="3600" dirty="0"/>
          </a:p>
        </p:txBody>
      </p:sp>
      <p:sp>
        <p:nvSpPr>
          <p:cNvPr id="6" name="TextBox 5">
            <a:extLst>
              <a:ext uri="{FF2B5EF4-FFF2-40B4-BE49-F238E27FC236}">
                <a16:creationId xmlns:a16="http://schemas.microsoft.com/office/drawing/2014/main" id="{4E6E4583-247F-2043-8B72-F402308AB00F}"/>
              </a:ext>
            </a:extLst>
          </p:cNvPr>
          <p:cNvSpPr txBox="1"/>
          <p:nvPr/>
        </p:nvSpPr>
        <p:spPr>
          <a:xfrm>
            <a:off x="-22223" y="15389"/>
            <a:ext cx="242855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Tagging</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8" y="4280147"/>
            <a:ext cx="11682753" cy="1538762"/>
          </a:xfrm>
          <a:prstGeom prst="rect">
            <a:avLst/>
          </a:prstGeom>
        </p:spPr>
      </p:pic>
    </p:spTree>
    <p:extLst>
      <p:ext uri="{BB962C8B-B14F-4D97-AF65-F5344CB8AC3E}">
        <p14:creationId xmlns:p14="http://schemas.microsoft.com/office/powerpoint/2010/main" val="11665084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69551-409C-AB43-A872-A00E851AA15F}"/>
              </a:ext>
            </a:extLst>
          </p:cNvPr>
          <p:cNvSpPr>
            <a:spLocks noGrp="1"/>
          </p:cNvSpPr>
          <p:nvPr>
            <p:ph idx="1"/>
          </p:nvPr>
        </p:nvSpPr>
        <p:spPr>
          <a:xfrm>
            <a:off x="650239" y="591610"/>
            <a:ext cx="11704322" cy="2100790"/>
          </a:xfrm>
        </p:spPr>
        <p:txBody>
          <a:bodyPr>
            <a:noAutofit/>
          </a:bodyPr>
          <a:lstStyle/>
          <a:p>
            <a:r>
              <a:rPr lang="en-US" dirty="0"/>
              <a:t>You can see the tag data along with the commit that was tagged by using the </a:t>
            </a:r>
            <a:r>
              <a:rPr lang="en-US" dirty="0">
                <a:latin typeface="Courier" pitchFamily="2" charset="0"/>
              </a:rPr>
              <a:t>git show</a:t>
            </a:r>
            <a:r>
              <a:rPr lang="en-US" dirty="0"/>
              <a:t> command:</a:t>
            </a:r>
            <a:endParaRPr lang="en-US" sz="3600" dirty="0"/>
          </a:p>
        </p:txBody>
      </p:sp>
      <p:sp>
        <p:nvSpPr>
          <p:cNvPr id="6" name="TextBox 5">
            <a:extLst>
              <a:ext uri="{FF2B5EF4-FFF2-40B4-BE49-F238E27FC236}">
                <a16:creationId xmlns:a16="http://schemas.microsoft.com/office/drawing/2014/main" id="{4A1878D5-9ED8-3D4A-B68E-FC056BC2817C}"/>
              </a:ext>
            </a:extLst>
          </p:cNvPr>
          <p:cNvSpPr txBox="1"/>
          <p:nvPr/>
        </p:nvSpPr>
        <p:spPr>
          <a:xfrm>
            <a:off x="-22223" y="15389"/>
            <a:ext cx="242855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Tagging</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8" y="2889030"/>
            <a:ext cx="11788239" cy="5091188"/>
          </a:xfrm>
          <a:prstGeom prst="rect">
            <a:avLst/>
          </a:prstGeom>
        </p:spPr>
      </p:pic>
    </p:spTree>
    <p:extLst>
      <p:ext uri="{BB962C8B-B14F-4D97-AF65-F5344CB8AC3E}">
        <p14:creationId xmlns:p14="http://schemas.microsoft.com/office/powerpoint/2010/main" val="3141107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1D56-E589-734C-B597-1AC3CBC7B7A5}"/>
              </a:ext>
            </a:extLst>
          </p:cNvPr>
          <p:cNvSpPr>
            <a:spLocks noGrp="1"/>
          </p:cNvSpPr>
          <p:nvPr>
            <p:ph type="title"/>
          </p:nvPr>
        </p:nvSpPr>
        <p:spPr/>
        <p:txBody>
          <a:bodyPr>
            <a:normAutofit/>
          </a:bodyPr>
          <a:lstStyle/>
          <a:p>
            <a:r>
              <a:rPr lang="en-US" dirty="0"/>
              <a:t>Lightweight Tags</a:t>
            </a:r>
          </a:p>
        </p:txBody>
      </p:sp>
      <p:sp>
        <p:nvSpPr>
          <p:cNvPr id="3" name="Content Placeholder 2">
            <a:extLst>
              <a:ext uri="{FF2B5EF4-FFF2-40B4-BE49-F238E27FC236}">
                <a16:creationId xmlns:a16="http://schemas.microsoft.com/office/drawing/2014/main" id="{F3FA6734-F2F4-6241-B4F1-285F745FDF5F}"/>
              </a:ext>
            </a:extLst>
          </p:cNvPr>
          <p:cNvSpPr>
            <a:spLocks noGrp="1"/>
          </p:cNvSpPr>
          <p:nvPr>
            <p:ph idx="1"/>
          </p:nvPr>
        </p:nvSpPr>
        <p:spPr>
          <a:xfrm>
            <a:off x="650239" y="2073709"/>
            <a:ext cx="11704322" cy="4264746"/>
          </a:xfrm>
        </p:spPr>
        <p:txBody>
          <a:bodyPr>
            <a:noAutofit/>
          </a:bodyPr>
          <a:lstStyle/>
          <a:p>
            <a:pPr marL="571500" indent="-571500">
              <a:buFont typeface="Arial" panose="020B0604020202020204" pitchFamily="34" charset="0"/>
              <a:buChar char="•"/>
            </a:pPr>
            <a:r>
              <a:rPr lang="en-US" sz="3600" dirty="0"/>
              <a:t>Another way to tag commits is with a lightweight tag. </a:t>
            </a:r>
            <a:endParaRPr lang="en-US" sz="3600" dirty="0" smtClean="0"/>
          </a:p>
          <a:p>
            <a:pPr marL="571500" indent="-571500">
              <a:buFont typeface="Arial" panose="020B0604020202020204" pitchFamily="34" charset="0"/>
              <a:buChar char="•"/>
            </a:pPr>
            <a:r>
              <a:rPr lang="en-US" sz="3600" dirty="0" smtClean="0"/>
              <a:t>This </a:t>
            </a:r>
            <a:r>
              <a:rPr lang="en-US" sz="3600" dirty="0"/>
              <a:t>is basically the commit checksum stored in a file — no other information is kept</a:t>
            </a:r>
            <a:r>
              <a:rPr lang="en-US" sz="3600" dirty="0"/>
              <a:t>. </a:t>
            </a:r>
            <a:endParaRPr lang="en-US" sz="3600" dirty="0" smtClean="0"/>
          </a:p>
          <a:p>
            <a:pPr marL="571500" indent="-571500">
              <a:buFont typeface="Arial" panose="020B0604020202020204" pitchFamily="34" charset="0"/>
              <a:buChar char="•"/>
            </a:pPr>
            <a:r>
              <a:rPr lang="en-US" sz="3600" dirty="0" smtClean="0"/>
              <a:t>To </a:t>
            </a:r>
            <a:r>
              <a:rPr lang="en-US" sz="3600" dirty="0"/>
              <a:t>create a lightweight tag, don’t supply any of the </a:t>
            </a:r>
            <a:r>
              <a:rPr lang="en-US" sz="3600" dirty="0">
                <a:latin typeface="Courier"/>
              </a:rPr>
              <a:t>-a</a:t>
            </a:r>
            <a:r>
              <a:rPr lang="en-US" sz="3600" dirty="0"/>
              <a:t>, </a:t>
            </a:r>
            <a:r>
              <a:rPr lang="en-US" sz="3600" dirty="0">
                <a:latin typeface="Courier"/>
              </a:rPr>
              <a:t>-s</a:t>
            </a:r>
            <a:r>
              <a:rPr lang="en-US" sz="3600" dirty="0"/>
              <a:t>, or </a:t>
            </a:r>
            <a:r>
              <a:rPr lang="en-US" sz="3600" dirty="0">
                <a:latin typeface="Courier"/>
              </a:rPr>
              <a:t>-m</a:t>
            </a:r>
            <a:r>
              <a:rPr lang="en-US" sz="3600" dirty="0"/>
              <a:t> options, just provide a tag name:</a:t>
            </a:r>
            <a:endParaRPr lang="en-US" sz="3600" dirty="0" smtClean="0"/>
          </a:p>
          <a:p>
            <a:pPr marL="571500" indent="-571500">
              <a:buFont typeface="Arial" panose="020B0604020202020204" pitchFamily="34" charset="0"/>
              <a:buChar char="•"/>
            </a:pPr>
            <a:endParaRPr lang="en-US" sz="3600" dirty="0"/>
          </a:p>
        </p:txBody>
      </p:sp>
      <p:sp>
        <p:nvSpPr>
          <p:cNvPr id="6" name="TextBox 5">
            <a:extLst>
              <a:ext uri="{FF2B5EF4-FFF2-40B4-BE49-F238E27FC236}">
                <a16:creationId xmlns:a16="http://schemas.microsoft.com/office/drawing/2014/main" id="{4E6E4583-247F-2043-8B72-F402308AB00F}"/>
              </a:ext>
            </a:extLst>
          </p:cNvPr>
          <p:cNvSpPr txBox="1"/>
          <p:nvPr/>
        </p:nvSpPr>
        <p:spPr>
          <a:xfrm>
            <a:off x="-22223" y="15389"/>
            <a:ext cx="242855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Tagging</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
        <p:nvSpPr>
          <p:cNvPr id="4" name="Rectangle 2"/>
          <p:cNvSpPr>
            <a:spLocks noChangeArrowheads="1"/>
          </p:cNvSpPr>
          <p:nvPr/>
        </p:nvSpPr>
        <p:spPr bwMode="auto">
          <a:xfrm>
            <a:off x="0" y="0"/>
            <a:ext cx="13004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12696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4E443C"/>
                </a:solidFill>
                <a:effectLst/>
                <a:latin typeface="Arial" panose="020B0604020202020204" pitchFamily="34" charset="0"/>
                <a:ea typeface="Arial" panose="020B0604020202020204" pitchFamily="34" charset="0"/>
              </a:rPr>
              <a:t>Another way to tag commits is with a lightweight tag. This is basically the commit checksum stored in a file — no other information is kept. To create a lightweight tag, don’t supply any of the </a:t>
            </a:r>
            <a:r>
              <a:rPr kumimoji="0" lang="en-US" altLang="en-US" sz="1000" b="0" i="0" u="none" strike="noStrike" cap="none" normalizeH="0" baseline="0" smtClean="0">
                <a:ln>
                  <a:noFill/>
                </a:ln>
                <a:solidFill>
                  <a:srgbClr val="333333"/>
                </a:solidFill>
                <a:effectLst/>
                <a:latin typeface="Arial Unicode MS"/>
                <a:ea typeface="Courier New" panose="02070309020205020404" pitchFamily="49" charset="0"/>
              </a:rPr>
              <a:t>-a</a:t>
            </a:r>
            <a:r>
              <a:rPr kumimoji="0" lang="en-US" altLang="en-US" sz="1000" b="0" i="0" u="none" strike="noStrike" cap="none" normalizeH="0" baseline="0" smtClean="0">
                <a:ln>
                  <a:noFill/>
                </a:ln>
                <a:solidFill>
                  <a:srgbClr val="4E443C"/>
                </a:solidFill>
                <a:effectLst/>
                <a:latin typeface="Arial" panose="020B0604020202020204" pitchFamily="34" charset="0"/>
              </a:rPr>
              <a:t>, </a:t>
            </a:r>
            <a:r>
              <a:rPr kumimoji="0" lang="en-US" altLang="en-US" sz="1000" b="0" i="0" u="none" strike="noStrike" cap="none" normalizeH="0" baseline="0" smtClean="0">
                <a:ln>
                  <a:noFill/>
                </a:ln>
                <a:solidFill>
                  <a:srgbClr val="333333"/>
                </a:solidFill>
                <a:effectLst/>
                <a:latin typeface="Arial Unicode MS"/>
                <a:ea typeface="Courier New" panose="02070309020205020404" pitchFamily="49" charset="0"/>
              </a:rPr>
              <a:t>-s</a:t>
            </a:r>
            <a:r>
              <a:rPr kumimoji="0" lang="en-US" altLang="en-US" sz="1000" b="0" i="0" u="none" strike="noStrike" cap="none" normalizeH="0" baseline="0" smtClean="0">
                <a:ln>
                  <a:noFill/>
                </a:ln>
                <a:solidFill>
                  <a:srgbClr val="4E443C"/>
                </a:solidFill>
                <a:effectLst/>
                <a:latin typeface="Arial" panose="020B0604020202020204" pitchFamily="34" charset="0"/>
                <a:cs typeface="Arial" panose="020B0604020202020204" pitchFamily="34" charset="0"/>
              </a:rPr>
              <a:t>, or </a:t>
            </a:r>
            <a:r>
              <a:rPr kumimoji="0" lang="en-US" altLang="en-US" sz="1000" b="0" i="0" u="none" strike="noStrike" cap="none" normalizeH="0" baseline="0" smtClean="0">
                <a:ln>
                  <a:noFill/>
                </a:ln>
                <a:solidFill>
                  <a:srgbClr val="333333"/>
                </a:solidFill>
                <a:effectLst/>
                <a:latin typeface="Arial Unicode MS"/>
                <a:ea typeface="Courier New" panose="02070309020205020404" pitchFamily="49" charset="0"/>
              </a:rPr>
              <a:t>-m</a:t>
            </a:r>
            <a:r>
              <a:rPr kumimoji="0" lang="en-US" altLang="en-US" sz="1000" b="0" i="0" u="none" strike="noStrike" cap="none" normalizeH="0" baseline="0" smtClean="0">
                <a:ln>
                  <a:noFill/>
                </a:ln>
                <a:solidFill>
                  <a:srgbClr val="4E443C"/>
                </a:solidFill>
                <a:effectLst/>
                <a:latin typeface="Arial" panose="020B0604020202020204" pitchFamily="34" charset="0"/>
                <a:cs typeface="Arial" panose="020B0604020202020204" pitchFamily="34" charset="0"/>
              </a:rPr>
              <a:t> options,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152400" y="152400"/>
            <a:ext cx="13004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126960" numCol="1" anchor="ctr" anchorCtr="0" compatLnSpc="1">
            <a:prstTxWarp prst="textNoShape">
              <a:avLst/>
            </a:prstTxWarp>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4E443C"/>
                </a:solidFill>
                <a:effectLst/>
                <a:latin typeface="Arial" panose="020B0604020202020204" pitchFamily="34" charset="0"/>
                <a:cs typeface="Arial" panose="020B0604020202020204" pitchFamily="34" charset="0"/>
              </a:rPr>
              <a:t>Another way to tag commits is with a lightweight tag. This is basically the commit checksum stored in a file — no other information is kept. To create a lightweight tag, don’t supply any of the </a:t>
            </a:r>
            <a:r>
              <a:rPr kumimoji="0" lang="en-US" altLang="en-US" sz="1000" b="0" i="0" u="none" strike="noStrike" cap="none" normalizeH="0" baseline="0" smtClean="0">
                <a:ln>
                  <a:noFill/>
                </a:ln>
                <a:solidFill>
                  <a:srgbClr val="333333"/>
                </a:solidFill>
                <a:effectLst/>
                <a:latin typeface="Courier New" panose="02070309020205020404" pitchFamily="49" charset="0"/>
                <a:cs typeface="Courier New" panose="02070309020205020404" pitchFamily="49" charset="0"/>
              </a:rPr>
              <a:t>-a</a:t>
            </a:r>
            <a:r>
              <a:rPr kumimoji="0" lang="en-US" altLang="en-US" sz="1000" b="0" i="0" u="none" strike="noStrike" cap="none" normalizeH="0" baseline="0" smtClean="0">
                <a:ln>
                  <a:noFill/>
                </a:ln>
                <a:solidFill>
                  <a:srgbClr val="4E443C"/>
                </a:solidFill>
                <a:effectLst/>
                <a:latin typeface="Arial" panose="020B0604020202020204" pitchFamily="34" charset="0"/>
                <a:cs typeface="Arial" panose="020B0604020202020204" pitchFamily="34" charset="0"/>
              </a:rPr>
              <a:t>, </a:t>
            </a:r>
            <a:r>
              <a:rPr kumimoji="0" lang="en-US" altLang="en-US" sz="1000" b="0" i="0" u="none" strike="noStrike" cap="none" normalizeH="0" baseline="0" smtClean="0">
                <a:ln>
                  <a:noFill/>
                </a:ln>
                <a:solidFill>
                  <a:srgbClr val="333333"/>
                </a:solidFill>
                <a:effectLst/>
                <a:latin typeface="Courier New" panose="02070309020205020404" pitchFamily="49" charset="0"/>
                <a:cs typeface="Courier New" panose="02070309020205020404" pitchFamily="49" charset="0"/>
              </a:rPr>
              <a:t>-s</a:t>
            </a:r>
            <a:r>
              <a:rPr kumimoji="0" lang="en-US" altLang="en-US" sz="1000" b="0" i="0" u="none" strike="noStrike" cap="none" normalizeH="0" baseline="0" smtClean="0">
                <a:ln>
                  <a:noFill/>
                </a:ln>
                <a:solidFill>
                  <a:srgbClr val="4E443C"/>
                </a:solidFill>
                <a:effectLst/>
                <a:latin typeface="Arial" panose="020B0604020202020204" pitchFamily="34" charset="0"/>
                <a:cs typeface="Arial" panose="020B0604020202020204" pitchFamily="34" charset="0"/>
              </a:rPr>
              <a:t>, or </a:t>
            </a:r>
            <a:r>
              <a:rPr kumimoji="0" lang="en-US" altLang="en-US" sz="1000" b="0" i="0" u="none" strike="noStrike" cap="none" normalizeH="0" baseline="0" smtClean="0">
                <a:ln>
                  <a:noFill/>
                </a:ln>
                <a:solidFill>
                  <a:srgbClr val="333333"/>
                </a:solidFill>
                <a:effectLst/>
                <a:latin typeface="Courier New" panose="02070309020205020404" pitchFamily="49" charset="0"/>
                <a:cs typeface="Courier New" panose="02070309020205020404" pitchFamily="49" charset="0"/>
              </a:rPr>
              <a:t>-m</a:t>
            </a:r>
            <a:r>
              <a:rPr kumimoji="0" lang="en-US" altLang="en-US" sz="1000" b="0" i="0" u="none" strike="noStrike" cap="none" normalizeH="0" baseline="0" smtClean="0">
                <a:ln>
                  <a:noFill/>
                </a:ln>
                <a:solidFill>
                  <a:srgbClr val="4E443C"/>
                </a:solidFill>
                <a:effectLst/>
                <a:latin typeface="Arial" panose="020B0604020202020204" pitchFamily="34" charset="0"/>
                <a:cs typeface="Arial" panose="020B0604020202020204" pitchFamily="34" charset="0"/>
              </a:rPr>
              <a:t> options,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492" y="6561433"/>
            <a:ext cx="11726378" cy="2726002"/>
          </a:xfrm>
          <a:prstGeom prst="rect">
            <a:avLst/>
          </a:prstGeom>
        </p:spPr>
      </p:pic>
    </p:spTree>
    <p:extLst>
      <p:ext uri="{BB962C8B-B14F-4D97-AF65-F5344CB8AC3E}">
        <p14:creationId xmlns:p14="http://schemas.microsoft.com/office/powerpoint/2010/main" val="32185909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69551-409C-AB43-A872-A00E851AA15F}"/>
              </a:ext>
            </a:extLst>
          </p:cNvPr>
          <p:cNvSpPr>
            <a:spLocks noGrp="1"/>
          </p:cNvSpPr>
          <p:nvPr>
            <p:ph idx="1"/>
          </p:nvPr>
        </p:nvSpPr>
        <p:spPr>
          <a:xfrm>
            <a:off x="650239" y="591610"/>
            <a:ext cx="11704322" cy="2100790"/>
          </a:xfrm>
        </p:spPr>
        <p:txBody>
          <a:bodyPr>
            <a:noAutofit/>
          </a:bodyPr>
          <a:lstStyle/>
          <a:p>
            <a:r>
              <a:rPr lang="en-US" dirty="0"/>
              <a:t>If we run </a:t>
            </a:r>
            <a:r>
              <a:rPr lang="en-US" dirty="0">
                <a:latin typeface="Courier" pitchFamily="2" charset="0"/>
              </a:rPr>
              <a:t>git show</a:t>
            </a:r>
            <a:r>
              <a:rPr lang="en-US" dirty="0"/>
              <a:t> on the tag, we don’t see the extra tag information. The command just shows the commit:</a:t>
            </a:r>
            <a:endParaRPr lang="en-US" sz="3600" dirty="0"/>
          </a:p>
        </p:txBody>
      </p:sp>
      <p:sp>
        <p:nvSpPr>
          <p:cNvPr id="6" name="TextBox 5">
            <a:extLst>
              <a:ext uri="{FF2B5EF4-FFF2-40B4-BE49-F238E27FC236}">
                <a16:creationId xmlns:a16="http://schemas.microsoft.com/office/drawing/2014/main" id="{4A1878D5-9ED8-3D4A-B68E-FC056BC2817C}"/>
              </a:ext>
            </a:extLst>
          </p:cNvPr>
          <p:cNvSpPr txBox="1"/>
          <p:nvPr/>
        </p:nvSpPr>
        <p:spPr>
          <a:xfrm>
            <a:off x="-22223" y="15389"/>
            <a:ext cx="242855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Tagging</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2889030"/>
            <a:ext cx="11750606" cy="6111535"/>
          </a:xfrm>
          <a:prstGeom prst="rect">
            <a:avLst/>
          </a:prstGeom>
        </p:spPr>
      </p:pic>
    </p:spTree>
    <p:extLst>
      <p:ext uri="{BB962C8B-B14F-4D97-AF65-F5344CB8AC3E}">
        <p14:creationId xmlns:p14="http://schemas.microsoft.com/office/powerpoint/2010/main" val="3340065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1D56-E589-734C-B597-1AC3CBC7B7A5}"/>
              </a:ext>
            </a:extLst>
          </p:cNvPr>
          <p:cNvSpPr>
            <a:spLocks noGrp="1"/>
          </p:cNvSpPr>
          <p:nvPr>
            <p:ph type="title"/>
          </p:nvPr>
        </p:nvSpPr>
        <p:spPr/>
        <p:txBody>
          <a:bodyPr>
            <a:normAutofit/>
          </a:bodyPr>
          <a:lstStyle/>
          <a:p>
            <a:r>
              <a:rPr lang="en-US" dirty="0"/>
              <a:t>Tagging Later</a:t>
            </a:r>
          </a:p>
        </p:txBody>
      </p:sp>
      <p:sp>
        <p:nvSpPr>
          <p:cNvPr id="3" name="Content Placeholder 2">
            <a:extLst>
              <a:ext uri="{FF2B5EF4-FFF2-40B4-BE49-F238E27FC236}">
                <a16:creationId xmlns:a16="http://schemas.microsoft.com/office/drawing/2014/main" id="{F3FA6734-F2F4-6241-B4F1-285F745FDF5F}"/>
              </a:ext>
            </a:extLst>
          </p:cNvPr>
          <p:cNvSpPr>
            <a:spLocks noGrp="1"/>
          </p:cNvSpPr>
          <p:nvPr>
            <p:ph idx="1"/>
          </p:nvPr>
        </p:nvSpPr>
        <p:spPr>
          <a:xfrm>
            <a:off x="650239" y="2255518"/>
            <a:ext cx="11704322" cy="1911748"/>
          </a:xfrm>
        </p:spPr>
        <p:txBody>
          <a:bodyPr>
            <a:normAutofit/>
          </a:bodyPr>
          <a:lstStyle/>
          <a:p>
            <a:r>
              <a:rPr lang="en-US" dirty="0"/>
              <a:t>We can also tag commits after we’ve moved past them. Suppose your commit history looks like this:</a:t>
            </a:r>
            <a:endParaRPr lang="en-US" sz="3600" dirty="0"/>
          </a:p>
        </p:txBody>
      </p:sp>
      <p:sp>
        <p:nvSpPr>
          <p:cNvPr id="6" name="TextBox 5">
            <a:extLst>
              <a:ext uri="{FF2B5EF4-FFF2-40B4-BE49-F238E27FC236}">
                <a16:creationId xmlns:a16="http://schemas.microsoft.com/office/drawing/2014/main" id="{4E5EC20D-F686-4043-94F8-DA8A1EFF45F2}"/>
              </a:ext>
            </a:extLst>
          </p:cNvPr>
          <p:cNvSpPr txBox="1"/>
          <p:nvPr/>
        </p:nvSpPr>
        <p:spPr>
          <a:xfrm>
            <a:off x="-22223" y="15389"/>
            <a:ext cx="324768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Undoing Things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4432203"/>
            <a:ext cx="11652110" cy="2882997"/>
          </a:xfrm>
          <a:prstGeom prst="rect">
            <a:avLst/>
          </a:prstGeom>
        </p:spPr>
      </p:pic>
    </p:spTree>
    <p:extLst>
      <p:ext uri="{BB962C8B-B14F-4D97-AF65-F5344CB8AC3E}">
        <p14:creationId xmlns:p14="http://schemas.microsoft.com/office/powerpoint/2010/main" val="1676440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latin typeface="나눔고딕" panose="020D0604000000000000" pitchFamily="34" charset="-127"/>
                <a:ea typeface="나눔고딕" panose="020D0604000000000000" pitchFamily="34" charset="-127"/>
                <a:cs typeface="나눔고딕OTF"/>
              </a:rPr>
              <a:t>What we will take a look today</a:t>
            </a:r>
          </a:p>
        </p:txBody>
      </p:sp>
      <p:sp>
        <p:nvSpPr>
          <p:cNvPr id="3" name="Content Placeholder 2"/>
          <p:cNvSpPr>
            <a:spLocks noGrp="1"/>
          </p:cNvSpPr>
          <p:nvPr>
            <p:ph idx="1"/>
          </p:nvPr>
        </p:nvSpPr>
        <p:spPr>
          <a:xfrm>
            <a:off x="650239" y="2255518"/>
            <a:ext cx="11704322" cy="7044268"/>
          </a:xfrm>
        </p:spPr>
        <p:txBody>
          <a:bodyPr anchor="ctr">
            <a:normAutofit/>
          </a:bodyPr>
          <a:lstStyle/>
          <a:p>
            <a:pPr marL="614443" indent="-614443" algn="ctr">
              <a:buAutoNum type="arabicPeriod"/>
            </a:pPr>
            <a:r>
              <a:rPr lang="en-US" sz="6000" dirty="0">
                <a:solidFill>
                  <a:schemeClr val="bg2">
                    <a:lumMod val="60000"/>
                    <a:lumOff val="40000"/>
                  </a:schemeClr>
                </a:solidFill>
                <a:latin typeface="나눔고딕" panose="020D0604000000000000" pitchFamily="34" charset="-127"/>
                <a:ea typeface="나눔고딕" panose="020D0604000000000000" pitchFamily="34" charset="-127"/>
                <a:cs typeface="나눔고딕OTF"/>
              </a:rPr>
              <a:t>Getting Started</a:t>
            </a:r>
          </a:p>
          <a:p>
            <a:pPr marL="614443" indent="-614443" algn="ctr">
              <a:buAutoNum type="arabicPeriod"/>
            </a:pPr>
            <a:r>
              <a:rPr lang="en-US" sz="6000" dirty="0">
                <a:solidFill>
                  <a:schemeClr val="bg1"/>
                </a:solidFill>
                <a:latin typeface="나눔고딕" panose="020D0604000000000000" pitchFamily="34" charset="-127"/>
                <a:ea typeface="나눔고딕" panose="020D0604000000000000" pitchFamily="34" charset="-127"/>
                <a:cs typeface="나눔고딕OTF"/>
              </a:rPr>
              <a:t> Git Basics</a:t>
            </a:r>
          </a:p>
          <a:p>
            <a:pPr marL="614443" indent="-614443" algn="ctr">
              <a:buAutoNum type="arabicPeriod"/>
            </a:pPr>
            <a:r>
              <a:rPr lang="en-US" sz="6000" dirty="0">
                <a:solidFill>
                  <a:schemeClr val="bg2">
                    <a:lumMod val="60000"/>
                    <a:lumOff val="40000"/>
                  </a:schemeClr>
                </a:solidFill>
                <a:latin typeface="나눔고딕" panose="020D0604000000000000" pitchFamily="34" charset="-127"/>
                <a:ea typeface="나눔고딕" panose="020D0604000000000000" pitchFamily="34" charset="-127"/>
                <a:cs typeface="나눔고딕OTF"/>
              </a:rPr>
              <a:t> Git Branch</a:t>
            </a:r>
          </a:p>
          <a:p>
            <a:pPr marL="614443" indent="-614443" algn="ctr">
              <a:buAutoNum type="arabicPeriod"/>
            </a:pPr>
            <a:r>
              <a:rPr lang="en-US" sz="6000" dirty="0">
                <a:solidFill>
                  <a:schemeClr val="bg2">
                    <a:lumMod val="60000"/>
                    <a:lumOff val="40000"/>
                  </a:schemeClr>
                </a:solidFill>
                <a:latin typeface="나눔고딕" panose="020D0604000000000000" pitchFamily="34" charset="-127"/>
                <a:ea typeface="나눔고딕" panose="020D0604000000000000" pitchFamily="34" charset="-127"/>
                <a:cs typeface="나눔고딕OTF"/>
              </a:rPr>
              <a:t> Git Server - GitLab</a:t>
            </a:r>
          </a:p>
        </p:txBody>
      </p:sp>
      <p:sp>
        <p:nvSpPr>
          <p:cNvPr id="4" name="Slide Number Placeholder 3"/>
          <p:cNvSpPr>
            <a:spLocks noGrp="1"/>
          </p:cNvSpPr>
          <p:nvPr>
            <p:ph type="sldNum" sz="quarter" idx="12"/>
          </p:nvPr>
        </p:nvSpPr>
        <p:spPr/>
        <p:txBody>
          <a:bodyPr/>
          <a:lstStyle/>
          <a:p>
            <a:fld id="{DF92A6B5-0D7C-48A8-B49A-953CF10F77E3}" type="slidenum">
              <a:rPr lang="en-US" smtClean="0"/>
              <a:pPr/>
              <a:t>3</a:t>
            </a:fld>
            <a:endParaRPr lang="en-US"/>
          </a:p>
        </p:txBody>
      </p:sp>
      <p:sp>
        <p:nvSpPr>
          <p:cNvPr id="7" name="TextBox 6">
            <a:extLst>
              <a:ext uri="{FF2B5EF4-FFF2-40B4-BE49-F238E27FC236}">
                <a16:creationId xmlns:a16="http://schemas.microsoft.com/office/drawing/2014/main" id="{3B5B3332-3496-4E43-B76D-5FB4680135CF}"/>
              </a:ext>
            </a:extLst>
          </p:cNvPr>
          <p:cNvSpPr txBox="1"/>
          <p:nvPr/>
        </p:nvSpPr>
        <p:spPr>
          <a:xfrm>
            <a:off x="-22223" y="15389"/>
            <a:ext cx="130965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a:t>
            </a:r>
            <a:endParaRPr kumimoji="0" lang="ko-KR" altLang="en-US" sz="1800" b="0"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1058921678"/>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69551-409C-AB43-A872-A00E851AA15F}"/>
              </a:ext>
            </a:extLst>
          </p:cNvPr>
          <p:cNvSpPr>
            <a:spLocks noGrp="1"/>
          </p:cNvSpPr>
          <p:nvPr>
            <p:ph idx="1"/>
          </p:nvPr>
        </p:nvSpPr>
        <p:spPr>
          <a:xfrm>
            <a:off x="650239" y="591610"/>
            <a:ext cx="11704322" cy="2100790"/>
          </a:xfrm>
        </p:spPr>
        <p:txBody>
          <a:bodyPr>
            <a:noAutofit/>
          </a:bodyPr>
          <a:lstStyle/>
          <a:p>
            <a:r>
              <a:rPr lang="en-US" sz="3600" dirty="0"/>
              <a:t>Suppose we forgot to tag the project at </a:t>
            </a:r>
            <a:r>
              <a:rPr lang="en-US" sz="3600" dirty="0" smtClean="0"/>
              <a:t>v0.9, </a:t>
            </a:r>
            <a:r>
              <a:rPr lang="en-US" sz="3600" dirty="0"/>
              <a:t>which was at the </a:t>
            </a:r>
            <a:r>
              <a:rPr lang="en-US" sz="3600" dirty="0" smtClean="0"/>
              <a:t>“</a:t>
            </a:r>
            <a:r>
              <a:rPr lang="en-US" sz="3600" dirty="0" smtClean="0">
                <a:latin typeface="Courier"/>
              </a:rPr>
              <a:t>commit test 1</a:t>
            </a:r>
            <a:r>
              <a:rPr lang="en-US" sz="3600" dirty="0" smtClean="0"/>
              <a:t>” </a:t>
            </a:r>
            <a:r>
              <a:rPr lang="en-US" sz="3600" dirty="0"/>
              <a:t>commit. We can add it after the fact.</a:t>
            </a:r>
          </a:p>
        </p:txBody>
      </p:sp>
      <p:sp>
        <p:nvSpPr>
          <p:cNvPr id="6" name="TextBox 5">
            <a:extLst>
              <a:ext uri="{FF2B5EF4-FFF2-40B4-BE49-F238E27FC236}">
                <a16:creationId xmlns:a16="http://schemas.microsoft.com/office/drawing/2014/main" id="{4A1878D5-9ED8-3D4A-B68E-FC056BC2817C}"/>
              </a:ext>
            </a:extLst>
          </p:cNvPr>
          <p:cNvSpPr txBox="1"/>
          <p:nvPr/>
        </p:nvSpPr>
        <p:spPr>
          <a:xfrm>
            <a:off x="-22223" y="15389"/>
            <a:ext cx="242855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Tagging</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8" y="2692399"/>
            <a:ext cx="11704323" cy="9236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237" y="3902660"/>
            <a:ext cx="11708359" cy="5725434"/>
          </a:xfrm>
          <a:prstGeom prst="rect">
            <a:avLst/>
          </a:prstGeom>
        </p:spPr>
      </p:pic>
    </p:spTree>
    <p:extLst>
      <p:ext uri="{BB962C8B-B14F-4D97-AF65-F5344CB8AC3E}">
        <p14:creationId xmlns:p14="http://schemas.microsoft.com/office/powerpoint/2010/main" val="19096663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1D56-E589-734C-B597-1AC3CBC7B7A5}"/>
              </a:ext>
            </a:extLst>
          </p:cNvPr>
          <p:cNvSpPr>
            <a:spLocks noGrp="1"/>
          </p:cNvSpPr>
          <p:nvPr>
            <p:ph type="title"/>
          </p:nvPr>
        </p:nvSpPr>
        <p:spPr/>
        <p:txBody>
          <a:bodyPr>
            <a:normAutofit/>
          </a:bodyPr>
          <a:lstStyle/>
          <a:p>
            <a:r>
              <a:rPr lang="en-US" dirty="0"/>
              <a:t>Sharing Tags</a:t>
            </a:r>
          </a:p>
        </p:txBody>
      </p:sp>
      <p:sp>
        <p:nvSpPr>
          <p:cNvPr id="3" name="Content Placeholder 2">
            <a:extLst>
              <a:ext uri="{FF2B5EF4-FFF2-40B4-BE49-F238E27FC236}">
                <a16:creationId xmlns:a16="http://schemas.microsoft.com/office/drawing/2014/main" id="{F3FA6734-F2F4-6241-B4F1-285F745FDF5F}"/>
              </a:ext>
            </a:extLst>
          </p:cNvPr>
          <p:cNvSpPr>
            <a:spLocks noGrp="1"/>
          </p:cNvSpPr>
          <p:nvPr>
            <p:ph idx="1"/>
          </p:nvPr>
        </p:nvSpPr>
        <p:spPr>
          <a:xfrm>
            <a:off x="650239" y="2255518"/>
            <a:ext cx="11704322" cy="3256282"/>
          </a:xfrm>
        </p:spPr>
        <p:txBody>
          <a:bodyPr>
            <a:normAutofit fontScale="92500"/>
          </a:bodyPr>
          <a:lstStyle/>
          <a:p>
            <a:r>
              <a:rPr lang="en-US" dirty="0"/>
              <a:t>By default, the </a:t>
            </a:r>
            <a:r>
              <a:rPr lang="en-US" dirty="0">
                <a:latin typeface="Courier" pitchFamily="2" charset="0"/>
              </a:rPr>
              <a:t>git push</a:t>
            </a:r>
            <a:r>
              <a:rPr lang="en-US" dirty="0"/>
              <a:t> command doesn’t transfer tags to remote servers. We will have to explicitly push tags to a shared server after you have created them. This process is just like sharing remote branches — we can run </a:t>
            </a:r>
            <a:r>
              <a:rPr lang="en-US" dirty="0">
                <a:latin typeface="Courier" pitchFamily="2" charset="0"/>
              </a:rPr>
              <a:t>git push origin &lt;</a:t>
            </a:r>
            <a:r>
              <a:rPr lang="en-US" dirty="0" err="1">
                <a:latin typeface="Courier" pitchFamily="2" charset="0"/>
              </a:rPr>
              <a:t>tagname</a:t>
            </a:r>
            <a:r>
              <a:rPr lang="en-US" dirty="0">
                <a:latin typeface="Courier" pitchFamily="2" charset="0"/>
              </a:rPr>
              <a:t>&gt;</a:t>
            </a:r>
            <a:r>
              <a:rPr lang="en-US" dirty="0"/>
              <a:t>.</a:t>
            </a:r>
            <a:endParaRPr lang="en-US" sz="3600" dirty="0"/>
          </a:p>
        </p:txBody>
      </p:sp>
      <p:sp>
        <p:nvSpPr>
          <p:cNvPr id="6" name="TextBox 5">
            <a:extLst>
              <a:ext uri="{FF2B5EF4-FFF2-40B4-BE49-F238E27FC236}">
                <a16:creationId xmlns:a16="http://schemas.microsoft.com/office/drawing/2014/main" id="{4E5EC20D-F686-4043-94F8-DA8A1EFF45F2}"/>
              </a:ext>
            </a:extLst>
          </p:cNvPr>
          <p:cNvSpPr txBox="1"/>
          <p:nvPr/>
        </p:nvSpPr>
        <p:spPr>
          <a:xfrm>
            <a:off x="-22223" y="15389"/>
            <a:ext cx="324768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Undoing Things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5364651"/>
            <a:ext cx="11593764" cy="3635914"/>
          </a:xfrm>
          <a:prstGeom prst="rect">
            <a:avLst/>
          </a:prstGeom>
        </p:spPr>
      </p:pic>
    </p:spTree>
    <p:extLst>
      <p:ext uri="{BB962C8B-B14F-4D97-AF65-F5344CB8AC3E}">
        <p14:creationId xmlns:p14="http://schemas.microsoft.com/office/powerpoint/2010/main" val="3537787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69551-409C-AB43-A872-A00E851AA15F}"/>
              </a:ext>
            </a:extLst>
          </p:cNvPr>
          <p:cNvSpPr>
            <a:spLocks noGrp="1"/>
          </p:cNvSpPr>
          <p:nvPr>
            <p:ph idx="1"/>
          </p:nvPr>
        </p:nvSpPr>
        <p:spPr>
          <a:xfrm>
            <a:off x="650239" y="591610"/>
            <a:ext cx="11704322" cy="3218390"/>
          </a:xfrm>
        </p:spPr>
        <p:txBody>
          <a:bodyPr>
            <a:noAutofit/>
          </a:bodyPr>
          <a:lstStyle/>
          <a:p>
            <a:r>
              <a:rPr lang="en-US" dirty="0"/>
              <a:t>If we have a lot of tags that we want to push up at once, we can also use the </a:t>
            </a:r>
            <a:r>
              <a:rPr lang="en-US" dirty="0">
                <a:latin typeface="Courier" pitchFamily="2" charset="0"/>
              </a:rPr>
              <a:t>--tags</a:t>
            </a:r>
            <a:r>
              <a:rPr lang="en-US" dirty="0"/>
              <a:t> option to the </a:t>
            </a:r>
            <a:r>
              <a:rPr lang="en-US" dirty="0">
                <a:latin typeface="Courier" pitchFamily="2" charset="0"/>
              </a:rPr>
              <a:t>git push</a:t>
            </a:r>
            <a:r>
              <a:rPr lang="en-US" dirty="0"/>
              <a:t> command. This will transfer all of our tags to the remote server that are not already there.</a:t>
            </a:r>
            <a:endParaRPr lang="en-US" sz="3600" dirty="0"/>
          </a:p>
        </p:txBody>
      </p:sp>
      <p:sp>
        <p:nvSpPr>
          <p:cNvPr id="6" name="TextBox 5">
            <a:extLst>
              <a:ext uri="{FF2B5EF4-FFF2-40B4-BE49-F238E27FC236}">
                <a16:creationId xmlns:a16="http://schemas.microsoft.com/office/drawing/2014/main" id="{4A1878D5-9ED8-3D4A-B68E-FC056BC2817C}"/>
              </a:ext>
            </a:extLst>
          </p:cNvPr>
          <p:cNvSpPr txBox="1"/>
          <p:nvPr/>
        </p:nvSpPr>
        <p:spPr>
          <a:xfrm>
            <a:off x="-22223" y="15389"/>
            <a:ext cx="242855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Tagging</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8" y="4215158"/>
            <a:ext cx="11691623" cy="3404842"/>
          </a:xfrm>
          <a:prstGeom prst="rect">
            <a:avLst/>
          </a:prstGeom>
        </p:spPr>
      </p:pic>
    </p:spTree>
    <p:extLst>
      <p:ext uri="{BB962C8B-B14F-4D97-AF65-F5344CB8AC3E}">
        <p14:creationId xmlns:p14="http://schemas.microsoft.com/office/powerpoint/2010/main" val="1949886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1D56-E589-734C-B597-1AC3CBC7B7A5}"/>
              </a:ext>
            </a:extLst>
          </p:cNvPr>
          <p:cNvSpPr>
            <a:spLocks noGrp="1"/>
          </p:cNvSpPr>
          <p:nvPr>
            <p:ph type="title"/>
          </p:nvPr>
        </p:nvSpPr>
        <p:spPr/>
        <p:txBody>
          <a:bodyPr>
            <a:normAutofit/>
          </a:bodyPr>
          <a:lstStyle/>
          <a:p>
            <a:r>
              <a:rPr lang="en-US" dirty="0"/>
              <a:t>Deleting Tags</a:t>
            </a:r>
          </a:p>
        </p:txBody>
      </p:sp>
      <p:sp>
        <p:nvSpPr>
          <p:cNvPr id="3" name="Content Placeholder 2">
            <a:extLst>
              <a:ext uri="{FF2B5EF4-FFF2-40B4-BE49-F238E27FC236}">
                <a16:creationId xmlns:a16="http://schemas.microsoft.com/office/drawing/2014/main" id="{F3FA6734-F2F4-6241-B4F1-285F745FDF5F}"/>
              </a:ext>
            </a:extLst>
          </p:cNvPr>
          <p:cNvSpPr>
            <a:spLocks noGrp="1"/>
          </p:cNvSpPr>
          <p:nvPr>
            <p:ph idx="1"/>
          </p:nvPr>
        </p:nvSpPr>
        <p:spPr>
          <a:xfrm>
            <a:off x="650239" y="2255518"/>
            <a:ext cx="11704322" cy="3256282"/>
          </a:xfrm>
        </p:spPr>
        <p:txBody>
          <a:bodyPr>
            <a:normAutofit/>
          </a:bodyPr>
          <a:lstStyle/>
          <a:p>
            <a:r>
              <a:rPr lang="en-US" dirty="0"/>
              <a:t>To delete a tag on our local repository, we can use </a:t>
            </a:r>
            <a:r>
              <a:rPr lang="en-US" dirty="0">
                <a:latin typeface="Courier" pitchFamily="2" charset="0"/>
              </a:rPr>
              <a:t>git tag -d &lt;</a:t>
            </a:r>
            <a:r>
              <a:rPr lang="en-US" dirty="0" err="1">
                <a:latin typeface="Courier" pitchFamily="2" charset="0"/>
              </a:rPr>
              <a:t>tagname</a:t>
            </a:r>
            <a:r>
              <a:rPr lang="en-US" dirty="0">
                <a:latin typeface="Courier" pitchFamily="2" charset="0"/>
              </a:rPr>
              <a:t>&gt;</a:t>
            </a:r>
            <a:r>
              <a:rPr lang="en-US" dirty="0"/>
              <a:t>. For example, we could remove our lightweight tag above as follows:</a:t>
            </a:r>
            <a:endParaRPr lang="en-US" sz="3600" dirty="0"/>
          </a:p>
        </p:txBody>
      </p:sp>
      <p:sp>
        <p:nvSpPr>
          <p:cNvPr id="6" name="TextBox 5">
            <a:extLst>
              <a:ext uri="{FF2B5EF4-FFF2-40B4-BE49-F238E27FC236}">
                <a16:creationId xmlns:a16="http://schemas.microsoft.com/office/drawing/2014/main" id="{4E5EC20D-F686-4043-94F8-DA8A1EFF45F2}"/>
              </a:ext>
            </a:extLst>
          </p:cNvPr>
          <p:cNvSpPr txBox="1"/>
          <p:nvPr/>
        </p:nvSpPr>
        <p:spPr>
          <a:xfrm>
            <a:off x="-22223" y="15389"/>
            <a:ext cx="324768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Undoing Things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8" y="5140411"/>
            <a:ext cx="11236962" cy="2418263"/>
          </a:xfrm>
          <a:prstGeom prst="rect">
            <a:avLst/>
          </a:prstGeom>
        </p:spPr>
      </p:pic>
    </p:spTree>
    <p:extLst>
      <p:ext uri="{BB962C8B-B14F-4D97-AF65-F5344CB8AC3E}">
        <p14:creationId xmlns:p14="http://schemas.microsoft.com/office/powerpoint/2010/main" val="3988703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69551-409C-AB43-A872-A00E851AA15F}"/>
              </a:ext>
            </a:extLst>
          </p:cNvPr>
          <p:cNvSpPr>
            <a:spLocks noGrp="1"/>
          </p:cNvSpPr>
          <p:nvPr>
            <p:ph idx="1"/>
          </p:nvPr>
        </p:nvSpPr>
        <p:spPr>
          <a:xfrm>
            <a:off x="650239" y="591610"/>
            <a:ext cx="11704322" cy="3218390"/>
          </a:xfrm>
        </p:spPr>
        <p:txBody>
          <a:bodyPr>
            <a:noAutofit/>
          </a:bodyPr>
          <a:lstStyle/>
          <a:p>
            <a:r>
              <a:rPr lang="en-US" dirty="0"/>
              <a:t>Note that this does not remove the tag from any remote servers. In order to update any remotes, we must use </a:t>
            </a:r>
            <a:r>
              <a:rPr lang="en-US" dirty="0">
                <a:latin typeface="Courier" pitchFamily="2" charset="0"/>
              </a:rPr>
              <a:t>git push &lt;remote&gt; :refs/tags/&lt;</a:t>
            </a:r>
            <a:r>
              <a:rPr lang="en-US" dirty="0" err="1">
                <a:latin typeface="Courier" pitchFamily="2" charset="0"/>
              </a:rPr>
              <a:t>tagname</a:t>
            </a:r>
            <a:r>
              <a:rPr lang="en-US" dirty="0">
                <a:latin typeface="Courier" pitchFamily="2" charset="0"/>
              </a:rPr>
              <a:t>&gt;</a:t>
            </a:r>
            <a:r>
              <a:rPr lang="en-US" dirty="0"/>
              <a:t>:</a:t>
            </a:r>
            <a:endParaRPr lang="en-US" sz="3600" dirty="0"/>
          </a:p>
        </p:txBody>
      </p:sp>
      <p:sp>
        <p:nvSpPr>
          <p:cNvPr id="6" name="TextBox 5">
            <a:extLst>
              <a:ext uri="{FF2B5EF4-FFF2-40B4-BE49-F238E27FC236}">
                <a16:creationId xmlns:a16="http://schemas.microsoft.com/office/drawing/2014/main" id="{4A1878D5-9ED8-3D4A-B68E-FC056BC2817C}"/>
              </a:ext>
            </a:extLst>
          </p:cNvPr>
          <p:cNvSpPr txBox="1"/>
          <p:nvPr/>
        </p:nvSpPr>
        <p:spPr>
          <a:xfrm>
            <a:off x="-22223" y="15389"/>
            <a:ext cx="242855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Tagging</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8" y="3534149"/>
            <a:ext cx="11241187" cy="1952251"/>
          </a:xfrm>
          <a:prstGeom prst="rect">
            <a:avLst/>
          </a:prstGeom>
        </p:spPr>
      </p:pic>
    </p:spTree>
    <p:extLst>
      <p:ext uri="{BB962C8B-B14F-4D97-AF65-F5344CB8AC3E}">
        <p14:creationId xmlns:p14="http://schemas.microsoft.com/office/powerpoint/2010/main" val="824131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1D56-E589-734C-B597-1AC3CBC7B7A5}"/>
              </a:ext>
            </a:extLst>
          </p:cNvPr>
          <p:cNvSpPr>
            <a:spLocks noGrp="1"/>
          </p:cNvSpPr>
          <p:nvPr>
            <p:ph type="title"/>
          </p:nvPr>
        </p:nvSpPr>
        <p:spPr/>
        <p:txBody>
          <a:bodyPr>
            <a:normAutofit/>
          </a:bodyPr>
          <a:lstStyle/>
          <a:p>
            <a:r>
              <a:rPr lang="en-US" dirty="0"/>
              <a:t>Checking out Tags</a:t>
            </a:r>
          </a:p>
        </p:txBody>
      </p:sp>
      <p:sp>
        <p:nvSpPr>
          <p:cNvPr id="3" name="Content Placeholder 2">
            <a:extLst>
              <a:ext uri="{FF2B5EF4-FFF2-40B4-BE49-F238E27FC236}">
                <a16:creationId xmlns:a16="http://schemas.microsoft.com/office/drawing/2014/main" id="{F3FA6734-F2F4-6241-B4F1-285F745FDF5F}"/>
              </a:ext>
            </a:extLst>
          </p:cNvPr>
          <p:cNvSpPr>
            <a:spLocks noGrp="1"/>
          </p:cNvSpPr>
          <p:nvPr>
            <p:ph idx="1"/>
          </p:nvPr>
        </p:nvSpPr>
        <p:spPr>
          <a:xfrm>
            <a:off x="650239" y="2255518"/>
            <a:ext cx="11704322" cy="2545082"/>
          </a:xfrm>
        </p:spPr>
        <p:txBody>
          <a:bodyPr>
            <a:normAutofit/>
          </a:bodyPr>
          <a:lstStyle/>
          <a:p>
            <a:r>
              <a:rPr lang="en-US" dirty="0"/>
              <a:t>If we want to view the versions of files a tag is pointing to, we can do a </a:t>
            </a:r>
            <a:r>
              <a:rPr lang="en-US" dirty="0">
                <a:latin typeface="Courier" pitchFamily="2" charset="0"/>
              </a:rPr>
              <a:t>git checkout</a:t>
            </a:r>
            <a:r>
              <a:rPr lang="en-US" dirty="0"/>
              <a:t>, though this puts our repository in “detached HEAD” state, which has some ill side effects:</a:t>
            </a:r>
            <a:endParaRPr lang="en-US" sz="3600" dirty="0"/>
          </a:p>
        </p:txBody>
      </p:sp>
      <p:sp>
        <p:nvSpPr>
          <p:cNvPr id="6" name="TextBox 5">
            <a:extLst>
              <a:ext uri="{FF2B5EF4-FFF2-40B4-BE49-F238E27FC236}">
                <a16:creationId xmlns:a16="http://schemas.microsoft.com/office/drawing/2014/main" id="{4E5EC20D-F686-4043-94F8-DA8A1EFF45F2}"/>
              </a:ext>
            </a:extLst>
          </p:cNvPr>
          <p:cNvSpPr txBox="1"/>
          <p:nvPr/>
        </p:nvSpPr>
        <p:spPr>
          <a:xfrm>
            <a:off x="-22223" y="15389"/>
            <a:ext cx="324768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Undoing Things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381589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A1878D5-9ED8-3D4A-B68E-FC056BC2817C}"/>
              </a:ext>
            </a:extLst>
          </p:cNvPr>
          <p:cNvSpPr txBox="1"/>
          <p:nvPr/>
        </p:nvSpPr>
        <p:spPr>
          <a:xfrm>
            <a:off x="-22223" y="15389"/>
            <a:ext cx="242855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Tagging</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649" y="1088213"/>
            <a:ext cx="11487687" cy="5653246"/>
          </a:xfrm>
          <a:prstGeom prst="rect">
            <a:avLst/>
          </a:prstGeom>
        </p:spPr>
      </p:pic>
    </p:spTree>
    <p:extLst>
      <p:ext uri="{BB962C8B-B14F-4D97-AF65-F5344CB8AC3E}">
        <p14:creationId xmlns:p14="http://schemas.microsoft.com/office/powerpoint/2010/main" val="2321677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69551-409C-AB43-A872-A00E851AA15F}"/>
              </a:ext>
            </a:extLst>
          </p:cNvPr>
          <p:cNvSpPr>
            <a:spLocks noGrp="1"/>
          </p:cNvSpPr>
          <p:nvPr>
            <p:ph idx="1"/>
          </p:nvPr>
        </p:nvSpPr>
        <p:spPr>
          <a:xfrm>
            <a:off x="650239" y="591610"/>
            <a:ext cx="11704322" cy="4589990"/>
          </a:xfrm>
        </p:spPr>
        <p:txBody>
          <a:bodyPr>
            <a:noAutofit/>
          </a:bodyPr>
          <a:lstStyle/>
          <a:p>
            <a:r>
              <a:rPr lang="en-US" sz="3600" dirty="0"/>
              <a:t>In “detached HEAD” state, if we make changes and then create a commit, the tag will stay the same, but our new commit won’t belong to any branch and will be unreachable, except by the exact commit hash. Thus, if we need to make changes — say we’re fixing a bug on an older version, for instance — we will generally want to create a branch:</a:t>
            </a:r>
          </a:p>
        </p:txBody>
      </p:sp>
      <p:sp>
        <p:nvSpPr>
          <p:cNvPr id="6" name="TextBox 5">
            <a:extLst>
              <a:ext uri="{FF2B5EF4-FFF2-40B4-BE49-F238E27FC236}">
                <a16:creationId xmlns:a16="http://schemas.microsoft.com/office/drawing/2014/main" id="{4A1878D5-9ED8-3D4A-B68E-FC056BC2817C}"/>
              </a:ext>
            </a:extLst>
          </p:cNvPr>
          <p:cNvSpPr txBox="1"/>
          <p:nvPr/>
        </p:nvSpPr>
        <p:spPr>
          <a:xfrm>
            <a:off x="-22223" y="15389"/>
            <a:ext cx="2428550"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Tagging</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
        <p:nvSpPr>
          <p:cNvPr id="9" name="Content Placeholder 2">
            <a:extLst>
              <a:ext uri="{FF2B5EF4-FFF2-40B4-BE49-F238E27FC236}">
                <a16:creationId xmlns:a16="http://schemas.microsoft.com/office/drawing/2014/main" id="{836438EB-51F1-F940-A258-6B0E5860B724}"/>
              </a:ext>
            </a:extLst>
          </p:cNvPr>
          <p:cNvSpPr txBox="1">
            <a:spLocks/>
          </p:cNvSpPr>
          <p:nvPr/>
        </p:nvSpPr>
        <p:spPr>
          <a:xfrm>
            <a:off x="650239" y="7184504"/>
            <a:ext cx="11704322" cy="2340496"/>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o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sz="3600" dirty="0"/>
              <a:t>If we do this and make a commit, our version2 branch will be slightly different than our v2.0.0 tag since it will move forward with our new changes, so do be careful.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5378229"/>
            <a:ext cx="11126972" cy="1470805"/>
          </a:xfrm>
          <a:prstGeom prst="rect">
            <a:avLst/>
          </a:prstGeom>
        </p:spPr>
      </p:pic>
    </p:spTree>
    <p:extLst>
      <p:ext uri="{BB962C8B-B14F-4D97-AF65-F5344CB8AC3E}">
        <p14:creationId xmlns:p14="http://schemas.microsoft.com/office/powerpoint/2010/main" val="8252893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5740A-ED4F-A449-8D03-F76D6EB20A5D}"/>
              </a:ext>
            </a:extLst>
          </p:cNvPr>
          <p:cNvSpPr>
            <a:spLocks noGrp="1"/>
          </p:cNvSpPr>
          <p:nvPr>
            <p:ph type="title"/>
          </p:nvPr>
        </p:nvSpPr>
        <p:spPr/>
        <p:txBody>
          <a:bodyPr>
            <a:normAutofit fontScale="90000"/>
          </a:bodyPr>
          <a:lstStyle/>
          <a:p>
            <a:r>
              <a:rPr lang="en-US" b="1" dirty="0"/>
              <a:t>Git Aliases</a:t>
            </a:r>
            <a:br>
              <a:rPr lang="en-US" b="1" dirty="0"/>
            </a:br>
            <a:endParaRPr lang="en-US" dirty="0"/>
          </a:p>
        </p:txBody>
      </p:sp>
      <p:sp>
        <p:nvSpPr>
          <p:cNvPr id="3" name="Content Placeholder 2">
            <a:extLst>
              <a:ext uri="{FF2B5EF4-FFF2-40B4-BE49-F238E27FC236}">
                <a16:creationId xmlns:a16="http://schemas.microsoft.com/office/drawing/2014/main" id="{E5BF26E9-4BE5-2E4C-B50D-7989EAAC66EB}"/>
              </a:ext>
            </a:extLst>
          </p:cNvPr>
          <p:cNvSpPr>
            <a:spLocks noGrp="1"/>
          </p:cNvSpPr>
          <p:nvPr>
            <p:ph idx="1"/>
          </p:nvPr>
        </p:nvSpPr>
        <p:spPr>
          <a:xfrm>
            <a:off x="650239" y="2255518"/>
            <a:ext cx="11704322" cy="4579622"/>
          </a:xfrm>
        </p:spPr>
        <p:txBody>
          <a:bodyPr>
            <a:noAutofit/>
          </a:bodyPr>
          <a:lstStyle/>
          <a:p>
            <a:pPr marL="571500" indent="-571500">
              <a:buFont typeface="Arial" panose="020B0604020202020204" pitchFamily="34" charset="0"/>
              <a:buChar char="•"/>
            </a:pPr>
            <a:r>
              <a:rPr lang="en-US" dirty="0"/>
              <a:t>There’s just one little tip that can make our Git experience simpler, easier, and more familiar: aliases.</a:t>
            </a:r>
          </a:p>
          <a:p>
            <a:pPr marL="571500" indent="-571500">
              <a:buFont typeface="Arial" panose="020B0604020202020204" pitchFamily="34" charset="0"/>
              <a:buChar char="•"/>
            </a:pPr>
            <a:r>
              <a:rPr lang="en-US" dirty="0"/>
              <a:t>If we don’t want to type the entire text of each of the Git commands, we can easily set up an alias for each command using </a:t>
            </a:r>
            <a:r>
              <a:rPr lang="en-US" sz="3600" dirty="0">
                <a:latin typeface="Courier" pitchFamily="2" charset="0"/>
              </a:rPr>
              <a:t>git config</a:t>
            </a:r>
            <a:r>
              <a:rPr lang="en-US" dirty="0"/>
              <a:t>. </a:t>
            </a:r>
            <a:endParaRPr lang="en-US" sz="3600" dirty="0"/>
          </a:p>
        </p:txBody>
      </p:sp>
      <p:sp>
        <p:nvSpPr>
          <p:cNvPr id="8" name="TextBox 7">
            <a:extLst>
              <a:ext uri="{FF2B5EF4-FFF2-40B4-BE49-F238E27FC236}">
                <a16:creationId xmlns:a16="http://schemas.microsoft.com/office/drawing/2014/main" id="{7CE19BE9-8E1C-EF46-880A-A0DAA5A32423}"/>
              </a:ext>
            </a:extLst>
          </p:cNvPr>
          <p:cNvSpPr txBox="1"/>
          <p:nvPr/>
        </p:nvSpPr>
        <p:spPr>
          <a:xfrm>
            <a:off x="-22223" y="15389"/>
            <a:ext cx="2678618"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Git Aliases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108109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69551-409C-AB43-A872-A00E851AA15F}"/>
              </a:ext>
            </a:extLst>
          </p:cNvPr>
          <p:cNvSpPr>
            <a:spLocks noGrp="1"/>
          </p:cNvSpPr>
          <p:nvPr>
            <p:ph idx="1"/>
          </p:nvPr>
        </p:nvSpPr>
        <p:spPr>
          <a:xfrm>
            <a:off x="650239" y="4960620"/>
            <a:ext cx="11704322" cy="1654914"/>
          </a:xfrm>
        </p:spPr>
        <p:txBody>
          <a:bodyPr>
            <a:noAutofit/>
          </a:bodyPr>
          <a:lstStyle/>
          <a:p>
            <a:r>
              <a:rPr lang="en-US" dirty="0"/>
              <a:t>This means that, for example, instead of typing </a:t>
            </a:r>
            <a:r>
              <a:rPr lang="en-US" sz="3600" dirty="0">
                <a:latin typeface="Courier" pitchFamily="2" charset="0"/>
              </a:rPr>
              <a:t>git commit</a:t>
            </a:r>
            <a:r>
              <a:rPr lang="en-US" dirty="0"/>
              <a:t>, we just need to type </a:t>
            </a:r>
            <a:r>
              <a:rPr lang="en-US" sz="3600" dirty="0">
                <a:latin typeface="Courier" pitchFamily="2" charset="0"/>
              </a:rPr>
              <a:t>git ci</a:t>
            </a:r>
            <a:r>
              <a:rPr lang="en-US" dirty="0"/>
              <a:t>. </a:t>
            </a:r>
            <a:endParaRPr lang="en-US" sz="3600" dirty="0"/>
          </a:p>
        </p:txBody>
      </p:sp>
      <p:sp>
        <p:nvSpPr>
          <p:cNvPr id="7" name="TextBox 6">
            <a:extLst>
              <a:ext uri="{FF2B5EF4-FFF2-40B4-BE49-F238E27FC236}">
                <a16:creationId xmlns:a16="http://schemas.microsoft.com/office/drawing/2014/main" id="{6165AEA5-B79A-3F42-978C-DADDD882B113}"/>
              </a:ext>
            </a:extLst>
          </p:cNvPr>
          <p:cNvSpPr txBox="1"/>
          <p:nvPr/>
        </p:nvSpPr>
        <p:spPr>
          <a:xfrm>
            <a:off x="-22223" y="15389"/>
            <a:ext cx="2678618"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Git Aliases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2080412"/>
            <a:ext cx="11704323" cy="1734533"/>
          </a:xfrm>
          <a:prstGeom prst="rect">
            <a:avLst/>
          </a:prstGeom>
        </p:spPr>
      </p:pic>
    </p:spTree>
    <p:extLst>
      <p:ext uri="{BB962C8B-B14F-4D97-AF65-F5344CB8AC3E}">
        <p14:creationId xmlns:p14="http://schemas.microsoft.com/office/powerpoint/2010/main" val="3399081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 will talk about in this section</a:t>
            </a:r>
          </a:p>
        </p:txBody>
      </p:sp>
      <p:sp>
        <p:nvSpPr>
          <p:cNvPr id="3" name="Content Placeholder 2"/>
          <p:cNvSpPr>
            <a:spLocks noGrp="1"/>
          </p:cNvSpPr>
          <p:nvPr>
            <p:ph idx="1"/>
          </p:nvPr>
        </p:nvSpPr>
        <p:spPr/>
        <p:txBody>
          <a:bodyPr>
            <a:normAutofit fontScale="92500" lnSpcReduction="20000"/>
          </a:bodyPr>
          <a:lstStyle/>
          <a:p>
            <a:pPr marL="614443" indent="-614443">
              <a:buAutoNum type="arabicPeriod"/>
            </a:pPr>
            <a:r>
              <a:rPr lang="en-US" dirty="0">
                <a:solidFill>
                  <a:schemeClr val="bg2">
                    <a:lumMod val="40000"/>
                    <a:lumOff val="60000"/>
                  </a:schemeClr>
                </a:solidFill>
                <a:latin typeface="Nanum Gothic" panose="020D0604000000000000" pitchFamily="34" charset="-127"/>
                <a:ea typeface="Nanum Gothic" panose="020D0604000000000000" pitchFamily="34" charset="-127"/>
              </a:rPr>
              <a:t>Getting a Git Repository</a:t>
            </a:r>
          </a:p>
          <a:p>
            <a:pPr marL="614443" indent="-614443">
              <a:buAutoNum type="arabicPeriod"/>
            </a:pPr>
            <a:endParaRPr lang="en-US" dirty="0">
              <a:solidFill>
                <a:schemeClr val="bg2">
                  <a:lumMod val="40000"/>
                  <a:lumOff val="60000"/>
                </a:schemeClr>
              </a:solidFill>
              <a:latin typeface="Nanum Gothic" panose="020D0604000000000000" pitchFamily="34" charset="-127"/>
              <a:ea typeface="Nanum Gothic" panose="020D0604000000000000" pitchFamily="34" charset="-127"/>
            </a:endParaRPr>
          </a:p>
          <a:p>
            <a:pPr marL="614443" indent="-614443">
              <a:buAutoNum type="arabicPeriod"/>
            </a:pPr>
            <a:r>
              <a:rPr lang="en-US" dirty="0">
                <a:solidFill>
                  <a:schemeClr val="bg2">
                    <a:lumMod val="40000"/>
                    <a:lumOff val="60000"/>
                  </a:schemeClr>
                </a:solidFill>
                <a:latin typeface="Nanum Gothic" panose="020D0604000000000000" pitchFamily="34" charset="-127"/>
                <a:ea typeface="Nanum Gothic" panose="020D0604000000000000" pitchFamily="34" charset="-127"/>
              </a:rPr>
              <a:t>Recording Changes to the Repository</a:t>
            </a:r>
          </a:p>
          <a:p>
            <a:pPr marL="614443" indent="-614443">
              <a:buAutoNum type="arabicPeriod"/>
            </a:pPr>
            <a:endParaRPr lang="en-US" dirty="0">
              <a:latin typeface="Nanum Gothic" panose="020D0604000000000000" pitchFamily="34" charset="-127"/>
              <a:ea typeface="Nanum Gothic" panose="020D0604000000000000" pitchFamily="34" charset="-127"/>
            </a:endParaRPr>
          </a:p>
          <a:p>
            <a:pPr marL="614443" indent="-614443">
              <a:buAutoNum type="arabicPeriod"/>
            </a:pPr>
            <a:r>
              <a:rPr lang="en-US" dirty="0">
                <a:solidFill>
                  <a:schemeClr val="bg2">
                    <a:lumMod val="40000"/>
                    <a:lumOff val="60000"/>
                  </a:schemeClr>
                </a:solidFill>
                <a:latin typeface="Nanum Gothic" panose="020D0604000000000000" pitchFamily="34" charset="-127"/>
                <a:ea typeface="Nanum Gothic" panose="020D0604000000000000" pitchFamily="34" charset="-127"/>
              </a:rPr>
              <a:t>Viewing the Commit History</a:t>
            </a:r>
          </a:p>
          <a:p>
            <a:pPr marL="614443" indent="-614443">
              <a:buAutoNum type="arabicPeriod"/>
            </a:pPr>
            <a:endParaRPr lang="en-US" dirty="0">
              <a:solidFill>
                <a:schemeClr val="bg2">
                  <a:lumMod val="40000"/>
                  <a:lumOff val="60000"/>
                </a:schemeClr>
              </a:solidFill>
              <a:latin typeface="Nanum Gothic" panose="020D0604000000000000" pitchFamily="34" charset="-127"/>
              <a:ea typeface="Nanum Gothic" panose="020D0604000000000000" pitchFamily="34" charset="-127"/>
            </a:endParaRPr>
          </a:p>
          <a:p>
            <a:pPr marL="614443" indent="-614443">
              <a:buAutoNum type="arabicPeriod"/>
            </a:pPr>
            <a:r>
              <a:rPr lang="en-US" dirty="0">
                <a:solidFill>
                  <a:schemeClr val="bg2">
                    <a:lumMod val="40000"/>
                    <a:lumOff val="60000"/>
                  </a:schemeClr>
                </a:solidFill>
                <a:latin typeface="Nanum Gothic" panose="020D0604000000000000" pitchFamily="34" charset="-127"/>
                <a:ea typeface="Nanum Gothic" panose="020D0604000000000000" pitchFamily="34" charset="-127"/>
              </a:rPr>
              <a:t>Undoing Things</a:t>
            </a:r>
          </a:p>
          <a:p>
            <a:pPr marL="614443" indent="-614443">
              <a:buAutoNum type="arabicPeriod"/>
            </a:pPr>
            <a:endParaRPr lang="en-US" dirty="0">
              <a:solidFill>
                <a:schemeClr val="bg2">
                  <a:lumMod val="40000"/>
                  <a:lumOff val="60000"/>
                </a:schemeClr>
              </a:solidFill>
              <a:latin typeface="Nanum Gothic" panose="020D0604000000000000" pitchFamily="34" charset="-127"/>
              <a:ea typeface="Nanum Gothic" panose="020D0604000000000000" pitchFamily="34" charset="-127"/>
            </a:endParaRPr>
          </a:p>
          <a:p>
            <a:pPr marL="614443" indent="-614443">
              <a:buAutoNum type="arabicPeriod"/>
            </a:pPr>
            <a:r>
              <a:rPr lang="en-US" dirty="0">
                <a:solidFill>
                  <a:schemeClr val="bg1"/>
                </a:solidFill>
                <a:latin typeface="Nanum Gothic" panose="020D0604000000000000" pitchFamily="34" charset="-127"/>
                <a:ea typeface="Nanum Gothic" panose="020D0604000000000000" pitchFamily="34" charset="-127"/>
              </a:rPr>
              <a:t>Working with Remotes</a:t>
            </a:r>
          </a:p>
          <a:p>
            <a:endParaRPr lang="en-US" dirty="0">
              <a:solidFill>
                <a:schemeClr val="bg1"/>
              </a:solidFill>
              <a:latin typeface="Nanum Gothic" panose="020D0604000000000000" pitchFamily="34" charset="-127"/>
              <a:ea typeface="Nanum Gothic" panose="020D0604000000000000" pitchFamily="34" charset="-127"/>
            </a:endParaRPr>
          </a:p>
          <a:p>
            <a:r>
              <a:rPr lang="en-US" dirty="0">
                <a:solidFill>
                  <a:schemeClr val="bg1"/>
                </a:solidFill>
                <a:latin typeface="Nanum Gothic" panose="020D0604000000000000" pitchFamily="34" charset="-127"/>
                <a:ea typeface="Nanum Gothic" panose="020D0604000000000000" pitchFamily="34" charset="-127"/>
              </a:rPr>
              <a:t>6. Tagging</a:t>
            </a:r>
          </a:p>
          <a:p>
            <a:endParaRPr lang="en-US" dirty="0">
              <a:solidFill>
                <a:schemeClr val="bg1"/>
              </a:solidFill>
              <a:latin typeface="Nanum Gothic" panose="020D0604000000000000" pitchFamily="34" charset="-127"/>
              <a:ea typeface="Nanum Gothic" panose="020D0604000000000000" pitchFamily="34" charset="-127"/>
            </a:endParaRPr>
          </a:p>
          <a:p>
            <a:r>
              <a:rPr lang="en-US" dirty="0">
                <a:solidFill>
                  <a:schemeClr val="bg1"/>
                </a:solidFill>
                <a:latin typeface="Nanum Gothic" panose="020D0604000000000000" pitchFamily="34" charset="-127"/>
                <a:ea typeface="Nanum Gothic" panose="020D0604000000000000" pitchFamily="34" charset="-127"/>
              </a:rPr>
              <a:t>7. Git Aliases</a:t>
            </a:r>
          </a:p>
          <a:p>
            <a:pPr marL="614443" indent="-614443">
              <a:buAutoNum type="arabicPeriod"/>
            </a:pPr>
            <a:endParaRPr lang="en-US" dirty="0">
              <a:latin typeface="Nanum Gothic" panose="020D0604000000000000" pitchFamily="34" charset="-127"/>
              <a:ea typeface="Nanum Gothic" panose="020D0604000000000000" pitchFamily="34" charset="-127"/>
            </a:endParaRPr>
          </a:p>
        </p:txBody>
      </p:sp>
      <p:sp>
        <p:nvSpPr>
          <p:cNvPr id="4" name="Slide Number Placeholder 3"/>
          <p:cNvSpPr>
            <a:spLocks noGrp="1"/>
          </p:cNvSpPr>
          <p:nvPr>
            <p:ph type="sldNum" sz="quarter" idx="12"/>
          </p:nvPr>
        </p:nvSpPr>
        <p:spPr/>
        <p:txBody>
          <a:bodyPr/>
          <a:lstStyle/>
          <a:p>
            <a:fld id="{DF92A6B5-0D7C-48A8-B49A-953CF10F77E3}" type="slidenum">
              <a:rPr lang="en-US" smtClean="0"/>
              <a:pPr/>
              <a:t>4</a:t>
            </a:fld>
            <a:endParaRPr lang="en-US"/>
          </a:p>
        </p:txBody>
      </p:sp>
      <p:sp>
        <p:nvSpPr>
          <p:cNvPr id="6" name="TextBox 5">
            <a:extLst>
              <a:ext uri="{FF2B5EF4-FFF2-40B4-BE49-F238E27FC236}">
                <a16:creationId xmlns:a16="http://schemas.microsoft.com/office/drawing/2014/main" id="{DB9713B3-5A0B-E84D-B677-561E4394D48B}"/>
              </a:ext>
            </a:extLst>
          </p:cNvPr>
          <p:cNvSpPr txBox="1"/>
          <p:nvPr/>
        </p:nvSpPr>
        <p:spPr>
          <a:xfrm>
            <a:off x="-22223" y="15389"/>
            <a:ext cx="1309654"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a:t>
            </a:r>
            <a:endParaRPr kumimoji="0" lang="ko-KR" altLang="en-US" sz="1800" b="0"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35229190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69551-409C-AB43-A872-A00E851AA15F}"/>
              </a:ext>
            </a:extLst>
          </p:cNvPr>
          <p:cNvSpPr>
            <a:spLocks noGrp="1"/>
          </p:cNvSpPr>
          <p:nvPr>
            <p:ph idx="1"/>
          </p:nvPr>
        </p:nvSpPr>
        <p:spPr>
          <a:xfrm>
            <a:off x="650239" y="1022886"/>
            <a:ext cx="11704322" cy="1654914"/>
          </a:xfrm>
        </p:spPr>
        <p:txBody>
          <a:bodyPr>
            <a:noAutofit/>
          </a:bodyPr>
          <a:lstStyle/>
          <a:p>
            <a:r>
              <a:rPr lang="en-US" dirty="0"/>
              <a:t>This technique can also be very useful in creating commands that we think should exist. </a:t>
            </a:r>
            <a:endParaRPr lang="en-US" sz="3600" dirty="0"/>
          </a:p>
        </p:txBody>
      </p:sp>
      <p:sp>
        <p:nvSpPr>
          <p:cNvPr id="5" name="TextBox 4">
            <a:extLst>
              <a:ext uri="{FF2B5EF4-FFF2-40B4-BE49-F238E27FC236}">
                <a16:creationId xmlns:a16="http://schemas.microsoft.com/office/drawing/2014/main" id="{158884C5-DB9A-9B43-8844-BDD8CB82E2CB}"/>
              </a:ext>
            </a:extLst>
          </p:cNvPr>
          <p:cNvSpPr txBox="1"/>
          <p:nvPr/>
        </p:nvSpPr>
        <p:spPr>
          <a:xfrm>
            <a:off x="-22223" y="15389"/>
            <a:ext cx="2678618"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Git Aliases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
        <p:nvSpPr>
          <p:cNvPr id="6" name="Content Placeholder 2">
            <a:extLst>
              <a:ext uri="{FF2B5EF4-FFF2-40B4-BE49-F238E27FC236}">
                <a16:creationId xmlns:a16="http://schemas.microsoft.com/office/drawing/2014/main" id="{291FE5B3-68E1-084C-B4F8-5F5240973B3F}"/>
              </a:ext>
            </a:extLst>
          </p:cNvPr>
          <p:cNvSpPr txBox="1">
            <a:spLocks/>
          </p:cNvSpPr>
          <p:nvPr/>
        </p:nvSpPr>
        <p:spPr>
          <a:xfrm>
            <a:off x="650239" y="5118636"/>
            <a:ext cx="11704322" cy="1654914"/>
          </a:xfrm>
          <a:prstGeom prst="rect">
            <a:avLst/>
          </a:prstGeom>
          <a:ln w="12700">
            <a:miter lim="400000"/>
          </a:ln>
          <a:extLst>
            <a:ext uri="{C572A759-6A51-4108-AA02-DFA0A04FC94B}">
              <ma14:wrappingTextBoxFlag xmlns="" xmlns:ma14="http://schemas.microsoft.com/office/mac/drawingml/2011/main" val="1"/>
            </a:ext>
          </a:extLst>
        </p:spPr>
        <p:txBody>
          <a:bodyPr lIns="65023" tIns="65023" rIns="65023" bIns="65023">
            <a:noAutofit/>
          </a:bodyPr>
          <a:lstStyle>
            <a:lvl1pPr>
              <a:spcBef>
                <a:spcPts val="600"/>
              </a:spcBef>
              <a:defRPr sz="3800">
                <a:solidFill>
                  <a:srgbClr val="262626"/>
                </a:solidFill>
                <a:latin typeface="Century Gothic"/>
                <a:ea typeface="Century Gothic"/>
                <a:cs typeface="Century Gothic"/>
                <a:sym typeface="Century Gothic"/>
              </a:defRPr>
            </a:lvl1pPr>
            <a:lvl2pPr marL="542925" indent="-542925">
              <a:spcBef>
                <a:spcPts val="600"/>
              </a:spcBef>
              <a:buSzPct val="100000"/>
              <a:buChar char="•"/>
              <a:defRPr sz="3800">
                <a:solidFill>
                  <a:srgbClr val="262626"/>
                </a:solidFill>
                <a:latin typeface="Century Gothic"/>
                <a:ea typeface="Century Gothic"/>
                <a:cs typeface="Century Gothic"/>
                <a:sym typeface="Century Gothic"/>
              </a:defRPr>
            </a:lvl2pPr>
            <a:lvl3pPr marL="946785" indent="-651510">
              <a:spcBef>
                <a:spcPts val="600"/>
              </a:spcBef>
              <a:buSzPct val="100000"/>
              <a:buChar char="•"/>
              <a:defRPr sz="3200">
                <a:solidFill>
                  <a:srgbClr val="262626"/>
                </a:solidFill>
                <a:latin typeface="Century Gothic"/>
                <a:ea typeface="Century Gothic"/>
                <a:cs typeface="Century Gothic"/>
                <a:sym typeface="Century Gothic"/>
              </a:defRPr>
            </a:lvl3pPr>
            <a:lvl4pPr marL="1122362" indent="-542925">
              <a:spcBef>
                <a:spcPts val="600"/>
              </a:spcBef>
              <a:buSzPct val="100000"/>
              <a:buChar char="•"/>
              <a:defRPr sz="2800">
                <a:solidFill>
                  <a:srgbClr val="262626"/>
                </a:solidFill>
                <a:latin typeface="Century Gothic"/>
                <a:ea typeface="Century Gothic"/>
                <a:cs typeface="Century Gothic"/>
                <a:sym typeface="Century Gothic"/>
              </a:defRPr>
            </a:lvl4pPr>
            <a:lvl5pPr marL="1389062" indent="-542925">
              <a:spcBef>
                <a:spcPts val="600"/>
              </a:spcBef>
              <a:buSzPct val="100000"/>
              <a:buChar char="•"/>
              <a:defRPr sz="2400">
                <a:solidFill>
                  <a:srgbClr val="262626"/>
                </a:solidFill>
                <a:latin typeface="Century Gothic"/>
                <a:ea typeface="Century Gothic"/>
                <a:cs typeface="Century Gothic"/>
                <a:sym typeface="Century Gothic"/>
              </a:defRPr>
            </a:lvl5pPr>
            <a:lvl6pPr marL="2720339" indent="-434339">
              <a:spcBef>
                <a:spcPts val="600"/>
              </a:spcBef>
              <a:buSzPct val="100000"/>
              <a:buChar char="•"/>
              <a:defRPr sz="3800">
                <a:solidFill>
                  <a:srgbClr val="262626"/>
                </a:solidFill>
                <a:latin typeface="Century Gothic"/>
                <a:ea typeface="Century Gothic"/>
                <a:cs typeface="Century Gothic"/>
                <a:sym typeface="Century Gothic"/>
              </a:defRPr>
            </a:lvl6pPr>
            <a:lvl7pPr marL="3177539" indent="-434339">
              <a:spcBef>
                <a:spcPts val="600"/>
              </a:spcBef>
              <a:buSzPct val="100000"/>
              <a:buChar char="•"/>
              <a:defRPr sz="3800">
                <a:solidFill>
                  <a:srgbClr val="262626"/>
                </a:solidFill>
                <a:latin typeface="Century Gothic"/>
                <a:ea typeface="Century Gothic"/>
                <a:cs typeface="Century Gothic"/>
                <a:sym typeface="Century Gothic"/>
              </a:defRPr>
            </a:lvl7pPr>
            <a:lvl8pPr marL="3634740" indent="-434340">
              <a:spcBef>
                <a:spcPts val="600"/>
              </a:spcBef>
              <a:buSzPct val="100000"/>
              <a:buChar char="•"/>
              <a:defRPr sz="3800">
                <a:solidFill>
                  <a:srgbClr val="262626"/>
                </a:solidFill>
                <a:latin typeface="Century Gothic"/>
                <a:ea typeface="Century Gothic"/>
                <a:cs typeface="Century Gothic"/>
                <a:sym typeface="Century Gothic"/>
              </a:defRPr>
            </a:lvl8pPr>
            <a:lvl9pPr marL="4091940" indent="-434340">
              <a:spcBef>
                <a:spcPts val="600"/>
              </a:spcBef>
              <a:buSzPct val="100000"/>
              <a:buChar char="•"/>
              <a:defRPr sz="3800">
                <a:solidFill>
                  <a:srgbClr val="262626"/>
                </a:solidFill>
                <a:latin typeface="Century Gothic"/>
                <a:ea typeface="Century Gothic"/>
                <a:cs typeface="Century Gothic"/>
                <a:sym typeface="Century Gothic"/>
              </a:defRPr>
            </a:lvl9pPr>
          </a:lstStyle>
          <a:p>
            <a:pPr algn="l" defTabSz="914400"/>
            <a:r>
              <a:rPr lang="en-US" dirty="0"/>
              <a:t>This makes the following two commands equivalent:</a:t>
            </a:r>
            <a:endParaRPr lang="en-US" sz="3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2677799"/>
            <a:ext cx="11704322" cy="103938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239" y="6773550"/>
            <a:ext cx="11704322" cy="1741264"/>
          </a:xfrm>
          <a:prstGeom prst="rect">
            <a:avLst/>
          </a:prstGeom>
        </p:spPr>
      </p:pic>
    </p:spTree>
    <p:extLst>
      <p:ext uri="{BB962C8B-B14F-4D97-AF65-F5344CB8AC3E}">
        <p14:creationId xmlns:p14="http://schemas.microsoft.com/office/powerpoint/2010/main" val="21132326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69551-409C-AB43-A872-A00E851AA15F}"/>
              </a:ext>
            </a:extLst>
          </p:cNvPr>
          <p:cNvSpPr>
            <a:spLocks noGrp="1"/>
          </p:cNvSpPr>
          <p:nvPr>
            <p:ph idx="1"/>
          </p:nvPr>
        </p:nvSpPr>
        <p:spPr>
          <a:xfrm>
            <a:off x="650239" y="1022886"/>
            <a:ext cx="11704322" cy="1654914"/>
          </a:xfrm>
        </p:spPr>
        <p:txBody>
          <a:bodyPr>
            <a:noAutofit/>
          </a:bodyPr>
          <a:lstStyle/>
          <a:p>
            <a:r>
              <a:rPr lang="en-US" dirty="0"/>
              <a:t>This seems a bit clearer. It’s also common to add a </a:t>
            </a:r>
            <a:r>
              <a:rPr lang="en-US" dirty="0">
                <a:latin typeface="Courier"/>
              </a:rPr>
              <a:t>last</a:t>
            </a:r>
            <a:r>
              <a:rPr lang="en-US" dirty="0"/>
              <a:t> command, like this:  </a:t>
            </a:r>
            <a:endParaRPr lang="en-US" sz="3600" dirty="0"/>
          </a:p>
        </p:txBody>
      </p:sp>
      <p:sp>
        <p:nvSpPr>
          <p:cNvPr id="5" name="TextBox 4">
            <a:extLst>
              <a:ext uri="{FF2B5EF4-FFF2-40B4-BE49-F238E27FC236}">
                <a16:creationId xmlns:a16="http://schemas.microsoft.com/office/drawing/2014/main" id="{158884C5-DB9A-9B43-8844-BDD8CB82E2CB}"/>
              </a:ext>
            </a:extLst>
          </p:cNvPr>
          <p:cNvSpPr txBox="1"/>
          <p:nvPr/>
        </p:nvSpPr>
        <p:spPr>
          <a:xfrm>
            <a:off x="-22223" y="15389"/>
            <a:ext cx="2678618"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Git Aliases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8" y="2810363"/>
            <a:ext cx="11704323" cy="98931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237" y="4279021"/>
            <a:ext cx="11704324" cy="2599272"/>
          </a:xfrm>
          <a:prstGeom prst="rect">
            <a:avLst/>
          </a:prstGeom>
        </p:spPr>
      </p:pic>
    </p:spTree>
    <p:extLst>
      <p:ext uri="{BB962C8B-B14F-4D97-AF65-F5344CB8AC3E}">
        <p14:creationId xmlns:p14="http://schemas.microsoft.com/office/powerpoint/2010/main" val="35663950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69551-409C-AB43-A872-A00E851AA15F}"/>
              </a:ext>
            </a:extLst>
          </p:cNvPr>
          <p:cNvSpPr>
            <a:spLocks noGrp="1"/>
          </p:cNvSpPr>
          <p:nvPr>
            <p:ph idx="1"/>
          </p:nvPr>
        </p:nvSpPr>
        <p:spPr>
          <a:xfrm>
            <a:off x="650239" y="591610"/>
            <a:ext cx="11704322" cy="3808940"/>
          </a:xfrm>
        </p:spPr>
        <p:txBody>
          <a:bodyPr>
            <a:noAutofit/>
          </a:bodyPr>
          <a:lstStyle/>
          <a:p>
            <a:r>
              <a:rPr lang="en-US" dirty="0"/>
              <a:t>Maybe we want to run an external command, rather than a Git subcommand. In that case, we start the command with a </a:t>
            </a:r>
            <a:r>
              <a:rPr lang="en-US" sz="3600" dirty="0">
                <a:latin typeface="Courier" pitchFamily="2" charset="0"/>
              </a:rPr>
              <a:t>!</a:t>
            </a:r>
            <a:r>
              <a:rPr lang="en-US" dirty="0"/>
              <a:t> character. This is useful if we write our own tools that work with a Git repository. We can demonstrate by aliasing </a:t>
            </a:r>
            <a:r>
              <a:rPr lang="en-US" sz="3600" dirty="0">
                <a:latin typeface="Courier" pitchFamily="2" charset="0"/>
              </a:rPr>
              <a:t>git visual</a:t>
            </a:r>
            <a:r>
              <a:rPr lang="en-US" dirty="0"/>
              <a:t> to run </a:t>
            </a:r>
            <a:r>
              <a:rPr lang="en-US" sz="3600" dirty="0" err="1">
                <a:latin typeface="Courier" pitchFamily="2" charset="0"/>
              </a:rPr>
              <a:t>gitk</a:t>
            </a:r>
            <a:r>
              <a:rPr lang="en-US" dirty="0"/>
              <a:t>:</a:t>
            </a:r>
            <a:endParaRPr lang="en-US" sz="3600" dirty="0"/>
          </a:p>
        </p:txBody>
      </p:sp>
      <p:sp>
        <p:nvSpPr>
          <p:cNvPr id="7" name="TextBox 6">
            <a:extLst>
              <a:ext uri="{FF2B5EF4-FFF2-40B4-BE49-F238E27FC236}">
                <a16:creationId xmlns:a16="http://schemas.microsoft.com/office/drawing/2014/main" id="{31039A0D-36F7-0F47-B81F-3876B588D80C}"/>
              </a:ext>
            </a:extLst>
          </p:cNvPr>
          <p:cNvSpPr txBox="1"/>
          <p:nvPr/>
        </p:nvSpPr>
        <p:spPr>
          <a:xfrm>
            <a:off x="-22223" y="15389"/>
            <a:ext cx="2678618"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Git Aliases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4880892"/>
            <a:ext cx="11704322" cy="94616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238" y="6307401"/>
            <a:ext cx="11704323" cy="908486"/>
          </a:xfrm>
          <a:prstGeom prst="rect">
            <a:avLst/>
          </a:prstGeom>
        </p:spPr>
      </p:pic>
    </p:spTree>
    <p:extLst>
      <p:ext uri="{BB962C8B-B14F-4D97-AF65-F5344CB8AC3E}">
        <p14:creationId xmlns:p14="http://schemas.microsoft.com/office/powerpoint/2010/main" val="400164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039A0D-36F7-0F47-B81F-3876B588D80C}"/>
              </a:ext>
            </a:extLst>
          </p:cNvPr>
          <p:cNvSpPr txBox="1"/>
          <p:nvPr/>
        </p:nvSpPr>
        <p:spPr>
          <a:xfrm>
            <a:off x="-22223" y="15389"/>
            <a:ext cx="2678618"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Git Aliases</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149" y="827176"/>
            <a:ext cx="11558643" cy="6237012"/>
          </a:xfrm>
          <a:prstGeom prst="rect">
            <a:avLst/>
          </a:prstGeom>
        </p:spPr>
      </p:pic>
    </p:spTree>
    <p:extLst>
      <p:ext uri="{BB962C8B-B14F-4D97-AF65-F5344CB8AC3E}">
        <p14:creationId xmlns:p14="http://schemas.microsoft.com/office/powerpoint/2010/main" val="1435407701"/>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Shape 397"/>
          <p:cNvSpPr/>
          <p:nvPr/>
        </p:nvSpPr>
        <p:spPr>
          <a:xfrm>
            <a:off x="4864100" y="7493000"/>
            <a:ext cx="2970365" cy="815608"/>
          </a:xfrm>
          <a:prstGeom prst="rect">
            <a:avLst/>
          </a:prstGeom>
          <a:ln w="12700">
            <a:miter lim="400000"/>
          </a:ln>
          <a:extLst>
            <a:ext uri="{C572A759-6A51-4108-AA02-DFA0A04FC94B}">
              <ma14:wrappingTextBoxFlag xmlns="" xmlns:ma14="http://schemas.microsoft.com/office/mac/drawingml/2011/main" val="1"/>
            </a:ext>
          </a:extLst>
        </p:spPr>
        <p:txBody>
          <a:bodyPr wrap="none" lIns="38100" tIns="38100" rIns="38100" bIns="38100">
            <a:spAutoFit/>
          </a:bodyPr>
          <a:lstStyle>
            <a:lvl1pPr algn="l" defTabSz="914400">
              <a:buClr>
                <a:srgbClr val="000000"/>
              </a:buClr>
              <a:defRPr sz="4800">
                <a:solidFill>
                  <a:srgbClr val="424242"/>
                </a:solidFill>
                <a:uFill>
                  <a:solidFill>
                    <a:srgbClr val="FFF76B"/>
                  </a:solidFill>
                </a:uFill>
                <a:latin typeface="Gill Sans MT"/>
                <a:ea typeface="Gill Sans MT"/>
                <a:cs typeface="Gill Sans MT"/>
                <a:sym typeface="Gill Sans MT"/>
              </a:defRPr>
            </a:lvl1pPr>
          </a:lstStyle>
          <a:p>
            <a:pPr lvl="0">
              <a:defRPr sz="1800">
                <a:solidFill>
                  <a:srgbClr val="000000"/>
                </a:solidFill>
                <a:uFillTx/>
              </a:defRPr>
            </a:pPr>
            <a:r>
              <a:rPr sz="4800" dirty="0" err="1">
                <a:solidFill>
                  <a:srgbClr val="424242"/>
                </a:solidFill>
                <a:uFill>
                  <a:solidFill>
                    <a:srgbClr val="FFF76B"/>
                  </a:solidFill>
                </a:uFill>
                <a:latin typeface="나눔고딕" panose="020D0604000000000000" pitchFamily="34" charset="-127"/>
                <a:ea typeface="나눔고딕" panose="020D0604000000000000" pitchFamily="34" charset="-127"/>
              </a:rPr>
              <a:t>감사합니다</a:t>
            </a:r>
            <a:endParaRPr sz="4800" dirty="0">
              <a:solidFill>
                <a:srgbClr val="424242"/>
              </a:solidFill>
              <a:uFill>
                <a:solidFill>
                  <a:srgbClr val="FFF76B"/>
                </a:solidFill>
              </a:uFill>
              <a:latin typeface="나눔고딕" panose="020D0604000000000000" pitchFamily="34" charset="-127"/>
              <a:ea typeface="나눔고딕" panose="020D0604000000000000" pitchFamily="34" charset="-127"/>
            </a:endParaRPr>
          </a:p>
        </p:txBody>
      </p:sp>
      <p:grpSp>
        <p:nvGrpSpPr>
          <p:cNvPr id="400" name="Group 400"/>
          <p:cNvGrpSpPr/>
          <p:nvPr/>
        </p:nvGrpSpPr>
        <p:grpSpPr>
          <a:xfrm>
            <a:off x="685800" y="533400"/>
            <a:ext cx="11700999" cy="7112003"/>
            <a:chOff x="0" y="0"/>
            <a:chExt cx="11700998" cy="7112002"/>
          </a:xfrm>
        </p:grpSpPr>
        <p:pic>
          <p:nvPicPr>
            <p:cNvPr id="398" name="k-f12464de9ebaf946.png"/>
            <p:cNvPicPr/>
            <p:nvPr/>
          </p:nvPicPr>
          <p:blipFill>
            <a:blip r:embed="rId2">
              <a:extLst/>
            </a:blip>
            <a:stretch>
              <a:fillRect/>
            </a:stretch>
          </p:blipFill>
          <p:spPr>
            <a:xfrm>
              <a:off x="0" y="0"/>
              <a:ext cx="11700999" cy="6581811"/>
            </a:xfrm>
            <a:prstGeom prst="rect">
              <a:avLst/>
            </a:prstGeom>
            <a:ln w="12700" cap="flat">
              <a:noFill/>
              <a:miter lim="400000"/>
            </a:ln>
            <a:effectLst/>
          </p:spPr>
        </p:pic>
        <p:sp>
          <p:nvSpPr>
            <p:cNvPr id="399" name="Shape 399"/>
            <p:cNvSpPr/>
            <p:nvPr/>
          </p:nvSpPr>
          <p:spPr>
            <a:xfrm>
              <a:off x="9141390" y="6709781"/>
              <a:ext cx="2530060" cy="40222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8100" tIns="38100" rIns="38100" bIns="38100" numCol="1" anchor="t">
              <a:noAutofit/>
            </a:bodyPr>
            <a:lstStyle>
              <a:lvl1pPr algn="l" defTabSz="317500">
                <a:lnSpc>
                  <a:spcPts val="2900"/>
                </a:lnSpc>
                <a:defRPr sz="1200">
                  <a:solidFill>
                    <a:srgbClr val="000000"/>
                  </a:solidFill>
                  <a:latin typeface="Arial"/>
                  <a:ea typeface="Arial"/>
                  <a:cs typeface="Arial"/>
                  <a:sym typeface="Arial"/>
                </a:defRPr>
              </a:lvl1pPr>
            </a:lstStyle>
            <a:p>
              <a:pPr lvl="0">
                <a:defRPr sz="1800"/>
              </a:pPr>
              <a:r>
                <a:rPr sz="1200"/>
                <a:t>출처: metachannels.com</a:t>
              </a:r>
            </a:p>
          </p:txBody>
        </p:sp>
      </p:grpSp>
      <p:sp>
        <p:nvSpPr>
          <p:cNvPr id="401" name="Shape 401"/>
          <p:cNvSpPr>
            <a:spLocks noGrp="1"/>
          </p:cNvSpPr>
          <p:nvPr>
            <p:ph type="sldNum" sz="quarter" idx="2"/>
          </p:nvPr>
        </p:nvSpPr>
        <p:spPr>
          <a:xfrm>
            <a:off x="6301382" y="9080500"/>
            <a:ext cx="405538" cy="368300"/>
          </a:xfrm>
          <a:prstGeom prst="rect">
            <a:avLst/>
          </a:prstGeom>
          <a:extLst>
            <a:ext uri="{C572A759-6A51-4108-AA02-DFA0A04FC94B}">
              <ma14:wrappingTextBoxFlag xmlns="" xmlns:ma14="http://schemas.microsoft.com/office/mac/drawingml/2011/main" val="1"/>
            </a:ext>
          </a:extLst>
        </p:spPr>
        <p:txBody>
          <a:bodyPr/>
          <a:lstStyle/>
          <a:p>
            <a:pPr lvl="0">
              <a:defRPr>
                <a:solidFill>
                  <a:srgbClr val="000000"/>
                </a:solidFill>
              </a:defRPr>
            </a:pPr>
            <a:fld id="{86CB4B4D-7CA3-9044-876B-883B54F8677D}" type="slidenum">
              <a:rPr>
                <a:solidFill>
                  <a:srgbClr val="FFFFFF"/>
                </a:solidFill>
              </a:rPr>
              <a:t>44</a:t>
            </a:fld>
            <a:endParaRPr>
              <a:solidFill>
                <a:srgbClr val="FFFFFF"/>
              </a:solidFill>
            </a:endParaRPr>
          </a:p>
        </p:txBody>
      </p:sp>
    </p:spTree>
  </p:cSld>
  <p:clrMapOvr>
    <a:masterClrMapping/>
  </p:clrMapOvr>
  <p:transition spd="slow">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6969-E8BC-CA49-8095-FC31991BA686}"/>
              </a:ext>
            </a:extLst>
          </p:cNvPr>
          <p:cNvSpPr>
            <a:spLocks noGrp="1"/>
          </p:cNvSpPr>
          <p:nvPr>
            <p:ph type="title"/>
          </p:nvPr>
        </p:nvSpPr>
        <p:spPr/>
        <p:txBody>
          <a:bodyPr>
            <a:normAutofit/>
          </a:bodyPr>
          <a:lstStyle/>
          <a:p>
            <a:r>
              <a:rPr lang="en-US" b="1" dirty="0"/>
              <a:t>Working with Remotes</a:t>
            </a:r>
          </a:p>
        </p:txBody>
      </p:sp>
      <p:sp>
        <p:nvSpPr>
          <p:cNvPr id="3" name="Content Placeholder 2">
            <a:extLst>
              <a:ext uri="{FF2B5EF4-FFF2-40B4-BE49-F238E27FC236}">
                <a16:creationId xmlns:a16="http://schemas.microsoft.com/office/drawing/2014/main" id="{FE4DFE15-8110-1A40-A695-4F28685FCAD8}"/>
              </a:ext>
            </a:extLst>
          </p:cNvPr>
          <p:cNvSpPr>
            <a:spLocks noGrp="1"/>
          </p:cNvSpPr>
          <p:nvPr>
            <p:ph idx="1"/>
          </p:nvPr>
        </p:nvSpPr>
        <p:spPr>
          <a:xfrm>
            <a:off x="650239" y="2255518"/>
            <a:ext cx="11704322" cy="3590646"/>
          </a:xfrm>
        </p:spPr>
        <p:txBody>
          <a:bodyPr anchor="ctr">
            <a:normAutofit lnSpcReduction="10000"/>
          </a:bodyPr>
          <a:lstStyle/>
          <a:p>
            <a:pPr marL="571500" indent="-571500" algn="l">
              <a:buFont typeface="Arial" panose="020B0604020202020204" pitchFamily="34" charset="0"/>
              <a:buChar char="•"/>
            </a:pPr>
            <a:r>
              <a:rPr lang="en-US" dirty="0"/>
              <a:t>To be able to collaborate on any Git project, we need to know how to manage our remote repositories. </a:t>
            </a:r>
          </a:p>
          <a:p>
            <a:pPr marL="571500" indent="-571500" algn="l">
              <a:buFont typeface="Arial" panose="020B0604020202020204" pitchFamily="34" charset="0"/>
              <a:buChar char="•"/>
            </a:pPr>
            <a:r>
              <a:rPr lang="en-US" dirty="0"/>
              <a:t>Remote repositories are versions of our project that are hosted on the Internet or network somewhere. </a:t>
            </a:r>
            <a:endParaRPr lang="en-US" sz="3600" dirty="0"/>
          </a:p>
        </p:txBody>
      </p:sp>
      <p:sp>
        <p:nvSpPr>
          <p:cNvPr id="5" name="TextBox 4">
            <a:extLst>
              <a:ext uri="{FF2B5EF4-FFF2-40B4-BE49-F238E27FC236}">
                <a16:creationId xmlns:a16="http://schemas.microsoft.com/office/drawing/2014/main" id="{4DB5A5DB-7E39-C741-9F5F-E9EB6BE4F773}"/>
              </a:ext>
            </a:extLst>
          </p:cNvPr>
          <p:cNvSpPr txBox="1"/>
          <p:nvPr/>
        </p:nvSpPr>
        <p:spPr>
          <a:xfrm>
            <a:off x="-22223" y="15389"/>
            <a:ext cx="407162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Working with Remotes </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spTree>
    <p:extLst>
      <p:ext uri="{BB962C8B-B14F-4D97-AF65-F5344CB8AC3E}">
        <p14:creationId xmlns:p14="http://schemas.microsoft.com/office/powerpoint/2010/main" val="2603497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75B44-946F-B145-A625-F911FF8ED47D}"/>
              </a:ext>
            </a:extLst>
          </p:cNvPr>
          <p:cNvSpPr>
            <a:spLocks noGrp="1"/>
          </p:cNvSpPr>
          <p:nvPr>
            <p:ph type="title"/>
          </p:nvPr>
        </p:nvSpPr>
        <p:spPr/>
        <p:txBody>
          <a:bodyPr>
            <a:normAutofit/>
          </a:bodyPr>
          <a:lstStyle/>
          <a:p>
            <a:r>
              <a:rPr lang="en-US" dirty="0"/>
              <a:t>Showing  Remotes</a:t>
            </a:r>
          </a:p>
        </p:txBody>
      </p:sp>
      <p:sp>
        <p:nvSpPr>
          <p:cNvPr id="3" name="Content Placeholder 2">
            <a:extLst>
              <a:ext uri="{FF2B5EF4-FFF2-40B4-BE49-F238E27FC236}">
                <a16:creationId xmlns:a16="http://schemas.microsoft.com/office/drawing/2014/main" id="{3CB664E0-B529-3349-A8D5-56BA892B659C}"/>
              </a:ext>
            </a:extLst>
          </p:cNvPr>
          <p:cNvSpPr>
            <a:spLocks noGrp="1"/>
          </p:cNvSpPr>
          <p:nvPr>
            <p:ph idx="1"/>
          </p:nvPr>
        </p:nvSpPr>
        <p:spPr>
          <a:xfrm>
            <a:off x="650239" y="2255517"/>
            <a:ext cx="11704322" cy="1275083"/>
          </a:xfrm>
        </p:spPr>
        <p:txBody>
          <a:bodyPr>
            <a:normAutofit/>
          </a:bodyPr>
          <a:lstStyle/>
          <a:p>
            <a:r>
              <a:rPr lang="en-US" sz="3600" dirty="0"/>
              <a:t>To see which remote servers we have configured, we can run the </a:t>
            </a:r>
            <a:r>
              <a:rPr lang="en-US" sz="3600" dirty="0">
                <a:latin typeface="Courier" pitchFamily="2" charset="0"/>
              </a:rPr>
              <a:t>git remote</a:t>
            </a:r>
            <a:r>
              <a:rPr lang="en-US" sz="3600" dirty="0"/>
              <a:t> command.</a:t>
            </a:r>
          </a:p>
        </p:txBody>
      </p:sp>
      <p:sp>
        <p:nvSpPr>
          <p:cNvPr id="7" name="TextBox 6">
            <a:extLst>
              <a:ext uri="{FF2B5EF4-FFF2-40B4-BE49-F238E27FC236}">
                <a16:creationId xmlns:a16="http://schemas.microsoft.com/office/drawing/2014/main" id="{DEC9EEEA-F33A-A543-B642-7D0C1780D182}"/>
              </a:ext>
            </a:extLst>
          </p:cNvPr>
          <p:cNvSpPr txBox="1"/>
          <p:nvPr/>
        </p:nvSpPr>
        <p:spPr>
          <a:xfrm>
            <a:off x="-22223" y="15389"/>
            <a:ext cx="407162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Working with Remotes </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3998013"/>
            <a:ext cx="11429019" cy="2174187"/>
          </a:xfrm>
          <a:prstGeom prst="rect">
            <a:avLst/>
          </a:prstGeom>
        </p:spPr>
      </p:pic>
    </p:spTree>
    <p:extLst>
      <p:ext uri="{BB962C8B-B14F-4D97-AF65-F5344CB8AC3E}">
        <p14:creationId xmlns:p14="http://schemas.microsoft.com/office/powerpoint/2010/main" val="3767581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69551-409C-AB43-A872-A00E851AA15F}"/>
              </a:ext>
            </a:extLst>
          </p:cNvPr>
          <p:cNvSpPr>
            <a:spLocks noGrp="1"/>
          </p:cNvSpPr>
          <p:nvPr>
            <p:ph idx="1"/>
          </p:nvPr>
        </p:nvSpPr>
        <p:spPr>
          <a:xfrm>
            <a:off x="650239" y="591610"/>
            <a:ext cx="11704322" cy="2456390"/>
          </a:xfrm>
        </p:spPr>
        <p:txBody>
          <a:bodyPr>
            <a:normAutofit/>
          </a:bodyPr>
          <a:lstStyle/>
          <a:p>
            <a:r>
              <a:rPr lang="en-US" sz="3600" dirty="0"/>
              <a:t>We can also specify </a:t>
            </a:r>
            <a:r>
              <a:rPr lang="en-US" sz="3600" dirty="0">
                <a:latin typeface="Courier" pitchFamily="2" charset="0"/>
              </a:rPr>
              <a:t>-v</a:t>
            </a:r>
            <a:r>
              <a:rPr lang="en-US" sz="3600" dirty="0"/>
              <a:t>, which shows us the URLs that Git has stored for the </a:t>
            </a:r>
            <a:r>
              <a:rPr lang="en-US" sz="3600" dirty="0" err="1"/>
              <a:t>shortname</a:t>
            </a:r>
            <a:r>
              <a:rPr lang="en-US" sz="3600" dirty="0"/>
              <a:t> to be used when reading and writing to that remote:</a:t>
            </a:r>
          </a:p>
        </p:txBody>
      </p:sp>
      <p:sp>
        <p:nvSpPr>
          <p:cNvPr id="5" name="TextBox 4">
            <a:extLst>
              <a:ext uri="{FF2B5EF4-FFF2-40B4-BE49-F238E27FC236}">
                <a16:creationId xmlns:a16="http://schemas.microsoft.com/office/drawing/2014/main" id="{7A7E4CC3-C53F-CD42-92FE-8198242DB59B}"/>
              </a:ext>
            </a:extLst>
          </p:cNvPr>
          <p:cNvSpPr txBox="1"/>
          <p:nvPr/>
        </p:nvSpPr>
        <p:spPr>
          <a:xfrm>
            <a:off x="-22223" y="15389"/>
            <a:ext cx="407162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Working with Remotes </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3244630"/>
            <a:ext cx="11711341" cy="1555970"/>
          </a:xfrm>
          <a:prstGeom prst="rect">
            <a:avLst/>
          </a:prstGeom>
        </p:spPr>
      </p:pic>
    </p:spTree>
    <p:extLst>
      <p:ext uri="{BB962C8B-B14F-4D97-AF65-F5344CB8AC3E}">
        <p14:creationId xmlns:p14="http://schemas.microsoft.com/office/powerpoint/2010/main" val="2901390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69551-409C-AB43-A872-A00E851AA15F}"/>
              </a:ext>
            </a:extLst>
          </p:cNvPr>
          <p:cNvSpPr>
            <a:spLocks noGrp="1"/>
          </p:cNvSpPr>
          <p:nvPr>
            <p:ph idx="1"/>
          </p:nvPr>
        </p:nvSpPr>
        <p:spPr>
          <a:xfrm>
            <a:off x="650239" y="591610"/>
            <a:ext cx="11704322" cy="2456390"/>
          </a:xfrm>
        </p:spPr>
        <p:txBody>
          <a:bodyPr>
            <a:normAutofit/>
          </a:bodyPr>
          <a:lstStyle/>
          <a:p>
            <a:r>
              <a:rPr lang="en-US" sz="3600" dirty="0"/>
              <a:t>If we have more than one remote, the command lists them all. For example, a repository with multiple remotes for working with several collaborators might look something like this.</a:t>
            </a:r>
          </a:p>
        </p:txBody>
      </p:sp>
      <p:sp>
        <p:nvSpPr>
          <p:cNvPr id="5" name="TextBox 4">
            <a:extLst>
              <a:ext uri="{FF2B5EF4-FFF2-40B4-BE49-F238E27FC236}">
                <a16:creationId xmlns:a16="http://schemas.microsoft.com/office/drawing/2014/main" id="{4128925A-D73B-E14C-93E9-F64679667A2C}"/>
              </a:ext>
            </a:extLst>
          </p:cNvPr>
          <p:cNvSpPr txBox="1"/>
          <p:nvPr/>
        </p:nvSpPr>
        <p:spPr>
          <a:xfrm>
            <a:off x="-22223" y="15389"/>
            <a:ext cx="407162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Working with Remotes </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239" y="3694587"/>
            <a:ext cx="11673585" cy="3932340"/>
          </a:xfrm>
          <a:prstGeom prst="rect">
            <a:avLst/>
          </a:prstGeom>
        </p:spPr>
      </p:pic>
    </p:spTree>
    <p:extLst>
      <p:ext uri="{BB962C8B-B14F-4D97-AF65-F5344CB8AC3E}">
        <p14:creationId xmlns:p14="http://schemas.microsoft.com/office/powerpoint/2010/main" val="4091689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75B44-946F-B145-A625-F911FF8ED47D}"/>
              </a:ext>
            </a:extLst>
          </p:cNvPr>
          <p:cNvSpPr>
            <a:spLocks noGrp="1"/>
          </p:cNvSpPr>
          <p:nvPr>
            <p:ph type="title"/>
          </p:nvPr>
        </p:nvSpPr>
        <p:spPr/>
        <p:txBody>
          <a:bodyPr>
            <a:normAutofit/>
          </a:bodyPr>
          <a:lstStyle/>
          <a:p>
            <a:r>
              <a:rPr lang="en-US" dirty="0"/>
              <a:t>Adding Remotes</a:t>
            </a:r>
          </a:p>
        </p:txBody>
      </p:sp>
      <p:sp>
        <p:nvSpPr>
          <p:cNvPr id="3" name="Content Placeholder 2">
            <a:extLst>
              <a:ext uri="{FF2B5EF4-FFF2-40B4-BE49-F238E27FC236}">
                <a16:creationId xmlns:a16="http://schemas.microsoft.com/office/drawing/2014/main" id="{3CB664E0-B529-3349-A8D5-56BA892B659C}"/>
              </a:ext>
            </a:extLst>
          </p:cNvPr>
          <p:cNvSpPr>
            <a:spLocks noGrp="1"/>
          </p:cNvSpPr>
          <p:nvPr>
            <p:ph idx="1"/>
          </p:nvPr>
        </p:nvSpPr>
        <p:spPr>
          <a:xfrm>
            <a:off x="650239" y="2255516"/>
            <a:ext cx="11704322" cy="1806817"/>
          </a:xfrm>
        </p:spPr>
        <p:txBody>
          <a:bodyPr>
            <a:noAutofit/>
          </a:bodyPr>
          <a:lstStyle/>
          <a:p>
            <a:r>
              <a:rPr lang="en-US" sz="3600" dirty="0"/>
              <a:t>We’ve mentioned and given some demonstrations of how the git clone command implicitly adds the origin remote for us.</a:t>
            </a:r>
          </a:p>
        </p:txBody>
      </p:sp>
      <p:sp>
        <p:nvSpPr>
          <p:cNvPr id="7" name="TextBox 6">
            <a:extLst>
              <a:ext uri="{FF2B5EF4-FFF2-40B4-BE49-F238E27FC236}">
                <a16:creationId xmlns:a16="http://schemas.microsoft.com/office/drawing/2014/main" id="{DEC9EEEA-F33A-A543-B642-7D0C1780D182}"/>
              </a:ext>
            </a:extLst>
          </p:cNvPr>
          <p:cNvSpPr txBox="1"/>
          <p:nvPr/>
        </p:nvSpPr>
        <p:spPr>
          <a:xfrm>
            <a:off x="-22223" y="15389"/>
            <a:ext cx="4071627"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1" hangingPunct="0">
              <a:lnSpc>
                <a:spcPct val="100000"/>
              </a:lnSpc>
              <a:spcBef>
                <a:spcPts val="0"/>
              </a:spcBef>
              <a:spcAft>
                <a:spcPts val="0"/>
              </a:spcAft>
              <a:buClrTx/>
              <a:buSzTx/>
              <a:buFontTx/>
              <a:buNone/>
              <a:tabLst/>
            </a:pPr>
            <a:r>
              <a:rPr lang="en-US" altLang="ko-KR" sz="1800" dirty="0">
                <a:latin typeface="나눔고딕" panose="020D0604000000000000" pitchFamily="34" charset="-127"/>
                <a:ea typeface="나눔고딕" panose="020D0604000000000000" pitchFamily="34" charset="-127"/>
              </a:rPr>
              <a:t>Git Basics &gt; </a:t>
            </a:r>
            <a:r>
              <a:rPr lang="en-US" altLang="ko-KR" sz="1800" i="1" dirty="0">
                <a:latin typeface="나눔고딕" panose="020D0604000000000000" pitchFamily="34" charset="-127"/>
                <a:ea typeface="나눔고딕" panose="020D0604000000000000" pitchFamily="34" charset="-127"/>
              </a:rPr>
              <a:t>Working with Remotes </a:t>
            </a:r>
            <a:r>
              <a:rPr lang="en-US" altLang="ko-KR" sz="1800" dirty="0">
                <a:latin typeface="나눔고딕" panose="020D0604000000000000" pitchFamily="34" charset="-127"/>
                <a:ea typeface="나눔고딕" panose="020D0604000000000000" pitchFamily="34" charset="-127"/>
              </a:rPr>
              <a:t> &gt;</a:t>
            </a:r>
            <a:endParaRPr kumimoji="0" lang="ko-KR" altLang="en-US" sz="1800" b="0" i="1" u="none" strike="noStrike" cap="none" spc="0" normalizeH="0" baseline="0" dirty="0">
              <a:ln>
                <a:noFill/>
              </a:ln>
              <a:solidFill>
                <a:srgbClr val="FFFFFF"/>
              </a:solidFill>
              <a:effectLst/>
              <a:uFillTx/>
              <a:latin typeface="나눔고딕" panose="020D0604000000000000" pitchFamily="34" charset="-127"/>
              <a:ea typeface="나눔고딕" panose="020D0604000000000000" pitchFamily="34" charset="-127"/>
              <a:sym typeface="American Typewriter"/>
            </a:endParaRPr>
          </a:p>
        </p:txBody>
      </p:sp>
      <p:pic>
        <p:nvPicPr>
          <p:cNvPr id="5" name="Picture 4"/>
          <p:cNvPicPr>
            <a:picLocks noChangeAspect="1"/>
          </p:cNvPicPr>
          <p:nvPr/>
        </p:nvPicPr>
        <p:blipFill>
          <a:blip r:embed="rId2"/>
          <a:stretch>
            <a:fillRect/>
          </a:stretch>
        </p:blipFill>
        <p:spPr>
          <a:xfrm>
            <a:off x="650239" y="4690437"/>
            <a:ext cx="11812836" cy="2458509"/>
          </a:xfrm>
          <a:prstGeom prst="rect">
            <a:avLst/>
          </a:prstGeom>
        </p:spPr>
      </p:pic>
    </p:spTree>
    <p:extLst>
      <p:ext uri="{BB962C8B-B14F-4D97-AF65-F5344CB8AC3E}">
        <p14:creationId xmlns:p14="http://schemas.microsoft.com/office/powerpoint/2010/main" val="63519863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merican Typewriter"/>
        <a:ea typeface="American Typewriter"/>
        <a:cs typeface="American Typewriter"/>
      </a:majorFont>
      <a:minorFont>
        <a:latin typeface="American Typewriter"/>
        <a:ea typeface="American Typewriter"/>
        <a:cs typeface="American Typewrite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77800" dist="406400" dir="5400000" rotWithShape="0">
              <a:srgbClr val="000000">
                <a:alpha val="68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177800" dist="406400" dir="5400000" rotWithShape="0">
            <a:srgbClr val="000000">
              <a:alpha val="68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merican Typewriter"/>
        <a:ea typeface="American Typewriter"/>
        <a:cs typeface="American Typewriter"/>
      </a:majorFont>
      <a:minorFont>
        <a:latin typeface="American Typewriter"/>
        <a:ea typeface="American Typewriter"/>
        <a:cs typeface="American Typewrite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77800" dist="406400" dir="5400000" rotWithShape="0">
              <a:srgbClr val="000000">
                <a:alpha val="68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177800" dist="406400" dir="5400000" rotWithShape="0">
            <a:srgbClr val="000000">
              <a:alpha val="68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uFillTx/>
            <a:latin typeface="+mn-lt"/>
            <a:ea typeface="+mn-ea"/>
            <a:cs typeface="+mn-cs"/>
            <a:sym typeface="American Typewrite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8716</TotalTime>
  <Words>1256</Words>
  <Application>Microsoft Office PowerPoint</Application>
  <PresentationFormat>Custom</PresentationFormat>
  <Paragraphs>155</Paragraphs>
  <Slides>44</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44</vt:i4>
      </vt:variant>
    </vt:vector>
  </HeadingPairs>
  <TitlesOfParts>
    <vt:vector size="57" baseType="lpstr">
      <vt:lpstr>American Typewriter</vt:lpstr>
      <vt:lpstr>Arial Unicode MS</vt:lpstr>
      <vt:lpstr>Courier</vt:lpstr>
      <vt:lpstr>Lucida Grande</vt:lpstr>
      <vt:lpstr>Nanum Gothic</vt:lpstr>
      <vt:lpstr>나눔고딕</vt:lpstr>
      <vt:lpstr>나눔고딕OTF</vt:lpstr>
      <vt:lpstr>나눔손글씨 펜</vt:lpstr>
      <vt:lpstr>Arial</vt:lpstr>
      <vt:lpstr>Century Gothic</vt:lpstr>
      <vt:lpstr>Courier New</vt:lpstr>
      <vt:lpstr>Gill Sans MT</vt:lpstr>
      <vt:lpstr>White</vt:lpstr>
      <vt:lpstr>PowerPoint Presentation</vt:lpstr>
      <vt:lpstr>What we will take a look in this series</vt:lpstr>
      <vt:lpstr>What we will take a look today</vt:lpstr>
      <vt:lpstr>What I will talk about in this section</vt:lpstr>
      <vt:lpstr>Working with Remotes</vt:lpstr>
      <vt:lpstr>Showing  Remotes</vt:lpstr>
      <vt:lpstr>PowerPoint Presentation</vt:lpstr>
      <vt:lpstr>PowerPoint Presentation</vt:lpstr>
      <vt:lpstr>Adding Remotes</vt:lpstr>
      <vt:lpstr>PowerPoint Presentation</vt:lpstr>
      <vt:lpstr>Fetching and Pulling from Remotes</vt:lpstr>
      <vt:lpstr>PowerPoint Presentation</vt:lpstr>
      <vt:lpstr>PowerPoint Presentation</vt:lpstr>
      <vt:lpstr>Pushing to Remotes</vt:lpstr>
      <vt:lpstr>PowerPoint Presentation</vt:lpstr>
      <vt:lpstr>Inspecting a Remote</vt:lpstr>
      <vt:lpstr>PowerPoint Presentation</vt:lpstr>
      <vt:lpstr>PowerPoint Presentation</vt:lpstr>
      <vt:lpstr>PowerPoint Presentation</vt:lpstr>
      <vt:lpstr>Renaming and Removing Remote</vt:lpstr>
      <vt:lpstr>PowerPoint Presentation</vt:lpstr>
      <vt:lpstr>Tagging </vt:lpstr>
      <vt:lpstr>Listing Your Tags</vt:lpstr>
      <vt:lpstr>Creating Tags</vt:lpstr>
      <vt:lpstr>Annotated Tags</vt:lpstr>
      <vt:lpstr>PowerPoint Presentation</vt:lpstr>
      <vt:lpstr>Lightweight Tags</vt:lpstr>
      <vt:lpstr>PowerPoint Presentation</vt:lpstr>
      <vt:lpstr>Tagging Later</vt:lpstr>
      <vt:lpstr>PowerPoint Presentation</vt:lpstr>
      <vt:lpstr>Sharing Tags</vt:lpstr>
      <vt:lpstr>PowerPoint Presentation</vt:lpstr>
      <vt:lpstr>Deleting Tags</vt:lpstr>
      <vt:lpstr>PowerPoint Presentation</vt:lpstr>
      <vt:lpstr>Checking out Tags</vt:lpstr>
      <vt:lpstr>PowerPoint Presentation</vt:lpstr>
      <vt:lpstr>PowerPoint Presentation</vt:lpstr>
      <vt:lpstr>Git Aliases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CS489: Computer Ethics &amp; Social Issues</dc:title>
  <dc:creator>Yoon Joon Lee</dc:creator>
  <cp:lastModifiedBy>Yoon Joon Lee</cp:lastModifiedBy>
  <cp:revision>304</cp:revision>
  <cp:lastPrinted>2018-10-06T04:27:23Z</cp:lastPrinted>
  <dcterms:modified xsi:type="dcterms:W3CDTF">2018-10-26T11:31:57Z</dcterms:modified>
</cp:coreProperties>
</file>