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48" r:id="rId3"/>
    <p:sldId id="349" r:id="rId4"/>
    <p:sldId id="340" r:id="rId5"/>
    <p:sldId id="398" r:id="rId6"/>
    <p:sldId id="426" r:id="rId7"/>
    <p:sldId id="427" r:id="rId8"/>
    <p:sldId id="428" r:id="rId9"/>
    <p:sldId id="429" r:id="rId10"/>
    <p:sldId id="430" r:id="rId11"/>
    <p:sldId id="432" r:id="rId12"/>
    <p:sldId id="485" r:id="rId13"/>
    <p:sldId id="484" r:id="rId14"/>
    <p:sldId id="486" r:id="rId15"/>
    <p:sldId id="487" r:id="rId16"/>
    <p:sldId id="488" r:id="rId17"/>
    <p:sldId id="433" r:id="rId18"/>
    <p:sldId id="489" r:id="rId19"/>
    <p:sldId id="435" r:id="rId20"/>
    <p:sldId id="492" r:id="rId21"/>
    <p:sldId id="490" r:id="rId22"/>
    <p:sldId id="436" r:id="rId23"/>
    <p:sldId id="437" r:id="rId24"/>
    <p:sldId id="288" r:id="rId25"/>
  </p:sldIdLst>
  <p:sldSz cx="13004800" cy="9753600"/>
  <p:notesSz cx="6858000" cy="9144000"/>
  <p:defaultTextStyle>
    <a:lvl1pPr algn="ctr" defTabSz="584200">
      <a:defRPr sz="4000">
        <a:solidFill>
          <a:srgbClr val="FFFFFF"/>
        </a:solidFill>
        <a:latin typeface="+mn-lt"/>
        <a:ea typeface="+mn-ea"/>
        <a:cs typeface="+mn-cs"/>
        <a:sym typeface="American Typewriter"/>
      </a:defRPr>
    </a:lvl1pPr>
    <a:lvl2pPr indent="342900" algn="ctr" defTabSz="584200">
      <a:defRPr sz="4000">
        <a:solidFill>
          <a:srgbClr val="FFFFFF"/>
        </a:solidFill>
        <a:latin typeface="+mn-lt"/>
        <a:ea typeface="+mn-ea"/>
        <a:cs typeface="+mn-cs"/>
        <a:sym typeface="American Typewriter"/>
      </a:defRPr>
    </a:lvl2pPr>
    <a:lvl3pPr indent="685800" algn="ctr" defTabSz="584200">
      <a:defRPr sz="4000">
        <a:solidFill>
          <a:srgbClr val="FFFFFF"/>
        </a:solidFill>
        <a:latin typeface="+mn-lt"/>
        <a:ea typeface="+mn-ea"/>
        <a:cs typeface="+mn-cs"/>
        <a:sym typeface="American Typewriter"/>
      </a:defRPr>
    </a:lvl3pPr>
    <a:lvl4pPr indent="1028700" algn="ctr" defTabSz="584200">
      <a:defRPr sz="4000">
        <a:solidFill>
          <a:srgbClr val="FFFFFF"/>
        </a:solidFill>
        <a:latin typeface="+mn-lt"/>
        <a:ea typeface="+mn-ea"/>
        <a:cs typeface="+mn-cs"/>
        <a:sym typeface="American Typewriter"/>
      </a:defRPr>
    </a:lvl4pPr>
    <a:lvl5pPr indent="1371600" algn="ctr" defTabSz="584200">
      <a:defRPr sz="4000">
        <a:solidFill>
          <a:srgbClr val="FFFFFF"/>
        </a:solidFill>
        <a:latin typeface="+mn-lt"/>
        <a:ea typeface="+mn-ea"/>
        <a:cs typeface="+mn-cs"/>
        <a:sym typeface="American Typewriter"/>
      </a:defRPr>
    </a:lvl5pPr>
    <a:lvl6pPr indent="1714500" algn="ctr" defTabSz="584200">
      <a:defRPr sz="4000">
        <a:solidFill>
          <a:srgbClr val="FFFFFF"/>
        </a:solidFill>
        <a:latin typeface="+mn-lt"/>
        <a:ea typeface="+mn-ea"/>
        <a:cs typeface="+mn-cs"/>
        <a:sym typeface="American Typewriter"/>
      </a:defRPr>
    </a:lvl6pPr>
    <a:lvl7pPr indent="2057400" algn="ctr" defTabSz="584200">
      <a:defRPr sz="4000">
        <a:solidFill>
          <a:srgbClr val="FFFFFF"/>
        </a:solidFill>
        <a:latin typeface="+mn-lt"/>
        <a:ea typeface="+mn-ea"/>
        <a:cs typeface="+mn-cs"/>
        <a:sym typeface="American Typewriter"/>
      </a:defRPr>
    </a:lvl7pPr>
    <a:lvl8pPr indent="2400300" algn="ctr" defTabSz="584200">
      <a:defRPr sz="4000">
        <a:solidFill>
          <a:srgbClr val="FFFFFF"/>
        </a:solidFill>
        <a:latin typeface="+mn-lt"/>
        <a:ea typeface="+mn-ea"/>
        <a:cs typeface="+mn-cs"/>
        <a:sym typeface="American Typewriter"/>
      </a:defRPr>
    </a:lvl8pPr>
    <a:lvl9pPr indent="2743200" algn="ctr" defTabSz="584200">
      <a:defRPr sz="4000">
        <a:solidFill>
          <a:srgbClr val="FFFFFF"/>
        </a:solidFill>
        <a:latin typeface="+mn-lt"/>
        <a:ea typeface="+mn-ea"/>
        <a:cs typeface="+mn-cs"/>
        <a:sym typeface="American Typewrite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noFill/>
        </a:fill>
      </a:tcStyle>
    </a:wholeTbl>
    <a:band2H>
      <a:tcTxStyle/>
      <a:tcStyle>
        <a:tcBdr/>
        <a:fill>
          <a:solidFill>
            <a:srgbClr val="000000">
              <a:alpha val="20000"/>
            </a:srgbClr>
          </a:solidFill>
        </a:fill>
      </a:tcStyle>
    </a:band2H>
    <a:firstCo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Col>
    <a:la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lastRow>
    <a:fir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0"/>
    <p:restoredTop sz="93209"/>
  </p:normalViewPr>
  <p:slideViewPr>
    <p:cSldViewPr snapToGrid="0">
      <p:cViewPr varScale="1">
        <p:scale>
          <a:sx n="85" d="100"/>
          <a:sy n="85" d="100"/>
        </p:scale>
        <p:origin x="256" y="200"/>
      </p:cViewPr>
      <p:guideLst>
        <p:guide orient="horz" pos="3072"/>
        <p:guide pos="4096"/>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8" d="100"/>
          <a:sy n="48" d="100"/>
        </p:scale>
        <p:origin x="204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36364103"/>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380189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232714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4</a:t>
            </a:fld>
            <a:endParaRPr lang="en-US"/>
          </a:p>
        </p:txBody>
      </p:sp>
    </p:spTree>
    <p:extLst>
      <p:ext uri="{BB962C8B-B14F-4D97-AF65-F5344CB8AC3E}">
        <p14:creationId xmlns:p14="http://schemas.microsoft.com/office/powerpoint/2010/main" val="10093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80" y="1317203"/>
            <a:ext cx="11216640" cy="4057226"/>
          </a:xfrm>
        </p:spPr>
        <p:txBody>
          <a:bodyPr anchor="b"/>
          <a:lstStyle>
            <a:lvl1pPr algn="ctr">
              <a:lnSpc>
                <a:spcPct val="100000"/>
              </a:lnSpc>
              <a:defRPr sz="7200"/>
            </a:lvl1pPr>
          </a:lstStyle>
          <a:p>
            <a:r>
              <a:rPr lang="en-US" dirty="0"/>
              <a:t>Click to edit Master title style</a:t>
            </a:r>
          </a:p>
        </p:txBody>
      </p:sp>
      <p:sp>
        <p:nvSpPr>
          <p:cNvPr id="3" name="Text Placeholder 2"/>
          <p:cNvSpPr>
            <a:spLocks noGrp="1"/>
          </p:cNvSpPr>
          <p:nvPr>
            <p:ph type="body" idx="1"/>
          </p:nvPr>
        </p:nvSpPr>
        <p:spPr>
          <a:xfrm>
            <a:off x="894080" y="5741424"/>
            <a:ext cx="11216640" cy="2133599"/>
          </a:xfrm>
        </p:spPr>
        <p:txBody>
          <a:bodyPr/>
          <a:lstStyle>
            <a:lvl1pPr marL="0" indent="0" algn="ctr">
              <a:buNone/>
              <a:defRPr sz="2900">
                <a:solidFill>
                  <a:schemeClr val="bg1"/>
                </a:solidFill>
              </a:defRPr>
            </a:lvl1pPr>
            <a:lvl2pPr marL="546171" indent="0">
              <a:buNone/>
              <a:defRPr sz="2400">
                <a:solidFill>
                  <a:schemeClr val="tx1">
                    <a:tint val="75000"/>
                  </a:schemeClr>
                </a:solidFill>
              </a:defRPr>
            </a:lvl2pPr>
            <a:lvl3pPr marL="1092342" indent="0">
              <a:buNone/>
              <a:defRPr sz="2200">
                <a:solidFill>
                  <a:schemeClr val="tx1">
                    <a:tint val="75000"/>
                  </a:schemeClr>
                </a:solidFill>
              </a:defRPr>
            </a:lvl3pPr>
            <a:lvl4pPr marL="1638513" indent="0">
              <a:buNone/>
              <a:defRPr sz="1900">
                <a:solidFill>
                  <a:schemeClr val="tx1">
                    <a:tint val="75000"/>
                  </a:schemeClr>
                </a:solidFill>
              </a:defRPr>
            </a:lvl4pPr>
            <a:lvl5pPr marL="2184684" indent="0">
              <a:buNone/>
              <a:defRPr sz="1900">
                <a:solidFill>
                  <a:schemeClr val="tx1">
                    <a:tint val="75000"/>
                  </a:schemeClr>
                </a:solidFill>
              </a:defRPr>
            </a:lvl5pPr>
            <a:lvl6pPr marL="2730856" indent="0">
              <a:buNone/>
              <a:defRPr sz="1900">
                <a:solidFill>
                  <a:schemeClr val="tx1">
                    <a:tint val="75000"/>
                  </a:schemeClr>
                </a:solidFill>
              </a:defRPr>
            </a:lvl6pPr>
            <a:lvl7pPr marL="3277027" indent="0">
              <a:buNone/>
              <a:defRPr sz="1900">
                <a:solidFill>
                  <a:schemeClr val="tx1">
                    <a:tint val="75000"/>
                  </a:schemeClr>
                </a:solidFill>
              </a:defRPr>
            </a:lvl7pPr>
            <a:lvl8pPr marL="3823198" indent="0">
              <a:buNone/>
              <a:defRPr sz="1900">
                <a:solidFill>
                  <a:schemeClr val="tx1">
                    <a:tint val="75000"/>
                  </a:schemeClr>
                </a:solidFill>
              </a:defRPr>
            </a:lvl8pPr>
            <a:lvl9pPr marL="4369369" indent="0">
              <a:buNone/>
              <a:defRPr sz="19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670FF0DC-4CC6-E74B-ADE9-A3A724E54A70}" type="datetime1">
              <a:rPr lang="en-US" smtClean="0"/>
              <a:t>11/25/18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94115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3" name="Content Placeholder 2"/>
          <p:cNvSpPr>
            <a:spLocks noGrp="1"/>
          </p:cNvSpPr>
          <p:nvPr>
            <p:ph idx="1"/>
          </p:nvPr>
        </p:nvSpPr>
        <p:spPr>
          <a:xfrm>
            <a:off x="650239" y="2255518"/>
            <a:ext cx="11704322" cy="7044268"/>
          </a:xfrm>
        </p:spPr>
        <p:txBody>
          <a:bodyPr/>
          <a:lstStyle>
            <a:lvl3pPr>
              <a:defRPr sz="3200"/>
            </a:lvl3pPr>
            <a:lvl4pPr>
              <a:defRPr sz="2800"/>
            </a:lvl4pPr>
            <a:lvl5pPr>
              <a:defRPr sz="2400"/>
            </a:lvl5pPr>
          </a:lstStyle>
          <a:p>
            <a:pPr lvl="0"/>
            <a:r>
              <a:rPr lang="en-US" dirty="0"/>
              <a:t>Click to edit Master text styles</a:t>
            </a:r>
          </a:p>
          <a:p>
            <a:pPr lvl="2"/>
            <a:r>
              <a:rPr lang="en-US" dirty="0"/>
              <a:t>Second level</a:t>
            </a:r>
          </a:p>
          <a:p>
            <a:pPr lvl="3"/>
            <a:r>
              <a:rPr lang="en-US" dirty="0"/>
              <a:t>Third level</a:t>
            </a:r>
          </a:p>
          <a:p>
            <a:pPr lvl="4"/>
            <a:r>
              <a:rPr lang="en-US" dirty="0"/>
              <a:t>Fourth level</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11/25/18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1370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11/25/18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
        <p:nvSpPr>
          <p:cNvPr id="4"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5870060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50237" y="618325"/>
            <a:ext cx="11704322" cy="1192108"/>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ormAutofit/>
          </a:bodyPr>
          <a:lstStyle/>
          <a:p>
            <a:pPr lvl="0">
              <a:defRPr sz="1800">
                <a:solidFill>
                  <a:srgbClr val="000000"/>
                </a:solidFill>
              </a:defRPr>
            </a:pPr>
            <a:r>
              <a:rPr sz="5000">
                <a:solidFill>
                  <a:srgbClr val="FA761C"/>
                </a:solidFill>
              </a:rPr>
              <a:t>Title Text</a:t>
            </a:r>
          </a:p>
        </p:txBody>
      </p:sp>
      <p:sp>
        <p:nvSpPr>
          <p:cNvPr id="3" name="Shape 3"/>
          <p:cNvSpPr>
            <a:spLocks noGrp="1"/>
          </p:cNvSpPr>
          <p:nvPr>
            <p:ph type="body" idx="1"/>
          </p:nvPr>
        </p:nvSpPr>
        <p:spPr>
          <a:xfrm>
            <a:off x="650237" y="2255518"/>
            <a:ext cx="11704322" cy="7044268"/>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ormAutofit/>
          </a:bodyPr>
          <a:lstStyle/>
          <a:p>
            <a:pPr lvl="0">
              <a:defRPr sz="1800">
                <a:solidFill>
                  <a:srgbClr val="000000"/>
                </a:solidFill>
              </a:defRPr>
            </a:pPr>
            <a:r>
              <a:rPr sz="3800" dirty="0">
                <a:solidFill>
                  <a:srgbClr val="262626"/>
                </a:solidFill>
              </a:rPr>
              <a:t>Body Level One</a:t>
            </a:r>
          </a:p>
          <a:p>
            <a:pPr lvl="2">
              <a:defRPr sz="1800">
                <a:solidFill>
                  <a:srgbClr val="000000"/>
                </a:solidFill>
              </a:defRPr>
            </a:pPr>
            <a:r>
              <a:rPr sz="3800" dirty="0">
                <a:solidFill>
                  <a:srgbClr val="262626"/>
                </a:solidFill>
              </a:rPr>
              <a:t>Body Level Two</a:t>
            </a:r>
          </a:p>
          <a:p>
            <a:pPr lvl="3">
              <a:defRPr sz="1800">
                <a:solidFill>
                  <a:srgbClr val="000000"/>
                </a:solidFill>
              </a:defRPr>
            </a:pPr>
            <a:r>
              <a:rPr sz="3800" dirty="0">
                <a:solidFill>
                  <a:srgbClr val="262626"/>
                </a:solidFill>
              </a:rPr>
              <a:t>Body Level Three</a:t>
            </a:r>
          </a:p>
          <a:p>
            <a:pPr lvl="4">
              <a:defRPr sz="1800">
                <a:solidFill>
                  <a:srgbClr val="000000"/>
                </a:solidFill>
              </a:defRPr>
            </a:pPr>
            <a:r>
              <a:rPr sz="3800" dirty="0">
                <a:solidFill>
                  <a:srgbClr val="262626"/>
                </a:solidFill>
              </a:rPr>
              <a:t>Body Level Four</a:t>
            </a:r>
          </a:p>
        </p:txBody>
      </p:sp>
      <p:sp>
        <p:nvSpPr>
          <p:cNvPr id="4" name="Shape 4"/>
          <p:cNvSpPr>
            <a:spLocks noGrp="1"/>
          </p:cNvSpPr>
          <p:nvPr>
            <p:ph type="sldNum" sz="quarter" idx="2"/>
          </p:nvPr>
        </p:nvSpPr>
        <p:spPr>
          <a:xfrm>
            <a:off x="11698559" y="9107762"/>
            <a:ext cx="656000" cy="384049"/>
          </a:xfrm>
          <a:prstGeom prst="rect">
            <a:avLst/>
          </a:prstGeom>
          <a:ln w="12700">
            <a:miter lim="400000"/>
          </a:ln>
        </p:spPr>
        <p:txBody>
          <a:bodyPr lIns="65023" tIns="65023" rIns="65023" bIns="65023" anchor="ctr">
            <a:spAutoFit/>
          </a:bodyPr>
          <a:lstStyle>
            <a:lvl1pPr algn="r" defTabSz="914400">
              <a:defRPr sz="1600">
                <a:solidFill>
                  <a:srgbClr val="72BA30"/>
                </a:solidFill>
                <a:latin typeface="Century Gothic"/>
                <a:ea typeface="Century Gothic"/>
                <a:cs typeface="Century Gothic"/>
                <a:sym typeface="Century Gothic"/>
              </a:defRPr>
            </a:lvl1pPr>
          </a:lstStyle>
          <a:p>
            <a:pPr lvl="0"/>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79" r:id="rId3"/>
    <p:sldLayoutId id="2147483678" r:id="rId4"/>
    <p:sldLayoutId id="2147483653" r:id="rId5"/>
  </p:sldLayoutIdLst>
  <p:transition spd="med"/>
  <p:txStyles>
    <p:titleStyle>
      <a:lvl1pPr defTabSz="457200">
        <a:lnSpc>
          <a:spcPts val="3500"/>
        </a:lnSpc>
        <a:defRPr sz="5000">
          <a:solidFill>
            <a:srgbClr val="FA761C"/>
          </a:solidFill>
          <a:latin typeface="Century Gothic"/>
          <a:ea typeface="Century Gothic"/>
          <a:cs typeface="Century Gothic"/>
          <a:sym typeface="Century Gothic"/>
        </a:defRPr>
      </a:lvl1pPr>
      <a:lvl2pPr defTabSz="457200">
        <a:lnSpc>
          <a:spcPts val="3500"/>
        </a:lnSpc>
        <a:defRPr sz="5000">
          <a:solidFill>
            <a:srgbClr val="FA761C"/>
          </a:solidFill>
          <a:latin typeface="Century Gothic"/>
          <a:ea typeface="Century Gothic"/>
          <a:cs typeface="Century Gothic"/>
          <a:sym typeface="Century Gothic"/>
        </a:defRPr>
      </a:lvl2pPr>
      <a:lvl3pPr defTabSz="457200">
        <a:lnSpc>
          <a:spcPts val="3500"/>
        </a:lnSpc>
        <a:defRPr sz="5000">
          <a:solidFill>
            <a:srgbClr val="FA761C"/>
          </a:solidFill>
          <a:latin typeface="Century Gothic"/>
          <a:ea typeface="Century Gothic"/>
          <a:cs typeface="Century Gothic"/>
          <a:sym typeface="Century Gothic"/>
        </a:defRPr>
      </a:lvl3pPr>
      <a:lvl4pPr defTabSz="457200">
        <a:lnSpc>
          <a:spcPts val="3500"/>
        </a:lnSpc>
        <a:defRPr sz="5000">
          <a:solidFill>
            <a:srgbClr val="FA761C"/>
          </a:solidFill>
          <a:latin typeface="Century Gothic"/>
          <a:ea typeface="Century Gothic"/>
          <a:cs typeface="Century Gothic"/>
          <a:sym typeface="Century Gothic"/>
        </a:defRPr>
      </a:lvl4pPr>
      <a:lvl5pPr defTabSz="457200">
        <a:lnSpc>
          <a:spcPts val="3500"/>
        </a:lnSpc>
        <a:defRPr sz="5000">
          <a:solidFill>
            <a:srgbClr val="FA761C"/>
          </a:solidFill>
          <a:latin typeface="Century Gothic"/>
          <a:ea typeface="Century Gothic"/>
          <a:cs typeface="Century Gothic"/>
          <a:sym typeface="Century Gothic"/>
        </a:defRPr>
      </a:lvl5pPr>
      <a:lvl6pPr defTabSz="457200">
        <a:lnSpc>
          <a:spcPts val="3500"/>
        </a:lnSpc>
        <a:defRPr sz="5000">
          <a:solidFill>
            <a:srgbClr val="FA761C"/>
          </a:solidFill>
          <a:latin typeface="Century Gothic"/>
          <a:ea typeface="Century Gothic"/>
          <a:cs typeface="Century Gothic"/>
          <a:sym typeface="Century Gothic"/>
        </a:defRPr>
      </a:lvl6pPr>
      <a:lvl7pPr defTabSz="457200">
        <a:lnSpc>
          <a:spcPts val="3500"/>
        </a:lnSpc>
        <a:defRPr sz="5000">
          <a:solidFill>
            <a:srgbClr val="FA761C"/>
          </a:solidFill>
          <a:latin typeface="Century Gothic"/>
          <a:ea typeface="Century Gothic"/>
          <a:cs typeface="Century Gothic"/>
          <a:sym typeface="Century Gothic"/>
        </a:defRPr>
      </a:lvl7pPr>
      <a:lvl8pPr defTabSz="457200">
        <a:lnSpc>
          <a:spcPts val="3500"/>
        </a:lnSpc>
        <a:defRPr sz="5000">
          <a:solidFill>
            <a:srgbClr val="FA761C"/>
          </a:solidFill>
          <a:latin typeface="Century Gothic"/>
          <a:ea typeface="Century Gothic"/>
          <a:cs typeface="Century Gothic"/>
          <a:sym typeface="Century Gothic"/>
        </a:defRPr>
      </a:lvl8pPr>
      <a:lvl9pPr defTabSz="457200">
        <a:lnSpc>
          <a:spcPts val="3500"/>
        </a:lnSpc>
        <a:defRPr sz="5000">
          <a:solidFill>
            <a:srgbClr val="FA761C"/>
          </a:solidFill>
          <a:latin typeface="Century Gothic"/>
          <a:ea typeface="Century Gothic"/>
          <a:cs typeface="Century Gothic"/>
          <a:sym typeface="Century Gothic"/>
        </a:defRPr>
      </a:lvl9pPr>
    </p:titleStyle>
    <p:body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p:bodyStyle>
    <p:otherStyle>
      <a:lvl1pPr algn="r">
        <a:defRPr sz="1600">
          <a:solidFill>
            <a:schemeClr val="tx1"/>
          </a:solidFill>
          <a:latin typeface="+mn-lt"/>
          <a:ea typeface="+mn-ea"/>
          <a:cs typeface="+mn-cs"/>
          <a:sym typeface="Century Gothic"/>
        </a:defRPr>
      </a:lvl1pPr>
      <a:lvl2pPr indent="457200" algn="r">
        <a:defRPr sz="1600">
          <a:solidFill>
            <a:schemeClr val="tx1"/>
          </a:solidFill>
          <a:latin typeface="+mn-lt"/>
          <a:ea typeface="+mn-ea"/>
          <a:cs typeface="+mn-cs"/>
          <a:sym typeface="Century Gothic"/>
        </a:defRPr>
      </a:lvl2pPr>
      <a:lvl3pPr indent="914400" algn="r">
        <a:defRPr sz="1600">
          <a:solidFill>
            <a:schemeClr val="tx1"/>
          </a:solidFill>
          <a:latin typeface="+mn-lt"/>
          <a:ea typeface="+mn-ea"/>
          <a:cs typeface="+mn-cs"/>
          <a:sym typeface="Century Gothic"/>
        </a:defRPr>
      </a:lvl3pPr>
      <a:lvl4pPr indent="1371600" algn="r">
        <a:defRPr sz="1600">
          <a:solidFill>
            <a:schemeClr val="tx1"/>
          </a:solidFill>
          <a:latin typeface="+mn-lt"/>
          <a:ea typeface="+mn-ea"/>
          <a:cs typeface="+mn-cs"/>
          <a:sym typeface="Century Gothic"/>
        </a:defRPr>
      </a:lvl4pPr>
      <a:lvl5pPr indent="1828800" algn="r">
        <a:defRPr sz="1600">
          <a:solidFill>
            <a:schemeClr val="tx1"/>
          </a:solidFill>
          <a:latin typeface="+mn-lt"/>
          <a:ea typeface="+mn-ea"/>
          <a:cs typeface="+mn-cs"/>
          <a:sym typeface="Century Gothic"/>
        </a:defRPr>
      </a:lvl5pPr>
      <a:lvl6pPr indent="2286000" algn="r">
        <a:defRPr sz="1600">
          <a:solidFill>
            <a:schemeClr val="tx1"/>
          </a:solidFill>
          <a:latin typeface="+mn-lt"/>
          <a:ea typeface="+mn-ea"/>
          <a:cs typeface="+mn-cs"/>
          <a:sym typeface="Century Gothic"/>
        </a:defRPr>
      </a:lvl6pPr>
      <a:lvl7pPr indent="2743200" algn="r">
        <a:defRPr sz="1600">
          <a:solidFill>
            <a:schemeClr val="tx1"/>
          </a:solidFill>
          <a:latin typeface="+mn-lt"/>
          <a:ea typeface="+mn-ea"/>
          <a:cs typeface="+mn-cs"/>
          <a:sym typeface="Century Gothic"/>
        </a:defRPr>
      </a:lvl7pPr>
      <a:lvl8pPr indent="3200400" algn="r">
        <a:defRPr sz="1600">
          <a:solidFill>
            <a:schemeClr val="tx1"/>
          </a:solidFill>
          <a:latin typeface="+mn-lt"/>
          <a:ea typeface="+mn-ea"/>
          <a:cs typeface="+mn-cs"/>
          <a:sym typeface="Century Gothic"/>
        </a:defRPr>
      </a:lvl8pPr>
      <a:lvl9pPr indent="3657600" algn="r">
        <a:defRPr sz="1600">
          <a:solidFill>
            <a:schemeClr val="tx1"/>
          </a:solidFill>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9464543" y="9144705"/>
            <a:ext cx="3276601"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200">
                <a:solidFill>
                  <a:srgbClr val="424242"/>
                </a:solidFill>
              </a:defRPr>
            </a:lvl1pPr>
          </a:lstStyle>
          <a:p>
            <a:pPr lvl="0">
              <a:defRPr sz="1800">
                <a:solidFill>
                  <a:srgbClr val="000000"/>
                </a:solidFill>
              </a:defRPr>
            </a:pPr>
            <a:r>
              <a:rPr dirty="0">
                <a:solidFill>
                  <a:srgbClr val="424242"/>
                </a:solidFill>
                <a:latin typeface="나눔손글씨 펜" panose="03040600000000000000" pitchFamily="66" charset="-127"/>
                <a:ea typeface="나눔손글씨 펜" panose="03040600000000000000" pitchFamily="66" charset="-127"/>
              </a:rPr>
              <a:t> </a:t>
            </a:r>
            <a:r>
              <a:rPr lang="en-US" dirty="0">
                <a:solidFill>
                  <a:srgbClr val="000000"/>
                </a:solidFill>
                <a:latin typeface="나눔손글씨 펜" panose="03040600000000000000" pitchFamily="66" charset="-127"/>
                <a:ea typeface="나눔손글씨 펜" panose="03040600000000000000" pitchFamily="66" charset="-127"/>
              </a:rPr>
              <a:t>Fall </a:t>
            </a:r>
            <a:r>
              <a:rPr dirty="0">
                <a:solidFill>
                  <a:srgbClr val="424242"/>
                </a:solidFill>
                <a:latin typeface="나눔손글씨 펜" panose="03040600000000000000" pitchFamily="66" charset="-127"/>
                <a:ea typeface="나눔손글씨 펜" panose="03040600000000000000" pitchFamily="66" charset="-127"/>
              </a:rPr>
              <a:t>201</a:t>
            </a:r>
            <a:r>
              <a:rPr lang="en-US" altLang="ko-KR" dirty="0">
                <a:solidFill>
                  <a:srgbClr val="000000"/>
                </a:solidFill>
                <a:latin typeface="나눔손글씨 펜" panose="03040600000000000000" pitchFamily="66" charset="-127"/>
                <a:ea typeface="나눔손글씨 펜" panose="03040600000000000000" pitchFamily="66" charset="-127"/>
              </a:rPr>
              <a:t>8</a:t>
            </a:r>
            <a:endParaRPr dirty="0">
              <a:solidFill>
                <a:srgbClr val="424242"/>
              </a:solidFill>
              <a:latin typeface="나눔손글씨 펜" panose="03040600000000000000" pitchFamily="66" charset="-127"/>
              <a:ea typeface="나눔손글씨 펜" panose="03040600000000000000" pitchFamily="66" charset="-127"/>
            </a:endParaRPr>
          </a:p>
        </p:txBody>
      </p:sp>
      <p:sp>
        <p:nvSpPr>
          <p:cNvPr id="73" name="Shape 73"/>
          <p:cNvSpPr>
            <a:spLocks noGrp="1"/>
          </p:cNvSpPr>
          <p:nvPr>
            <p:ph type="body" idx="1"/>
          </p:nvPr>
        </p:nvSpPr>
        <p:spPr>
          <a:xfrm>
            <a:off x="909071" y="6865495"/>
            <a:ext cx="11216640" cy="1534184"/>
          </a:xfrm>
          <a:prstGeom prst="rect">
            <a:avLst/>
          </a:prstGeom>
        </p:spPr>
        <p:txBody>
          <a:bodyPr/>
          <a:lstStyle/>
          <a:p>
            <a:pPr lvl="0">
              <a:defRPr sz="1800">
                <a:solidFill>
                  <a:srgbClr val="000000"/>
                </a:solidFill>
              </a:defRPr>
            </a:pPr>
            <a:r>
              <a:rPr lang="en-US" sz="4000" dirty="0" err="1">
                <a:solidFill>
                  <a:srgbClr val="000000"/>
                </a:solidFill>
                <a:latin typeface="Century Gothic" panose="020B0502020202020204" pitchFamily="34" charset="0"/>
                <a:ea typeface="나눔고딕"/>
                <a:cs typeface="나눔고딕"/>
                <a:sym typeface="나눔고딕"/>
              </a:rPr>
              <a:t>YoonJoon</a:t>
            </a:r>
            <a:r>
              <a:rPr lang="en-US" sz="4000" dirty="0">
                <a:solidFill>
                  <a:srgbClr val="000000"/>
                </a:solidFill>
                <a:latin typeface="Century Gothic" panose="020B0502020202020204" pitchFamily="34" charset="0"/>
                <a:ea typeface="나눔고딕"/>
                <a:cs typeface="나눔고딕"/>
                <a:sym typeface="나눔고딕"/>
              </a:rPr>
              <a:t> Lee</a:t>
            </a:r>
            <a:endParaRPr lang="en-US" sz="4000" dirty="0">
              <a:latin typeface="Century Gothic" panose="020B0502020202020204" pitchFamily="34" charset="0"/>
              <a:ea typeface="나눔고딕"/>
              <a:cs typeface="나눔고딕"/>
              <a:sym typeface="나눔고딕"/>
            </a:endParaRPr>
          </a:p>
          <a:p>
            <a:pPr lvl="0">
              <a:defRPr sz="1800">
                <a:solidFill>
                  <a:srgbClr val="000000"/>
                </a:solidFill>
              </a:defRPr>
            </a:pPr>
            <a:r>
              <a:rPr lang="en-US" sz="4200" dirty="0" err="1">
                <a:solidFill>
                  <a:srgbClr val="424242"/>
                </a:solidFill>
                <a:latin typeface="Century Gothic" panose="020B0502020202020204" pitchFamily="34" charset="0"/>
                <a:ea typeface="나눔고딕"/>
                <a:cs typeface="나눔고딕"/>
                <a:sym typeface="나눔고딕"/>
              </a:rPr>
              <a:t>SoC</a:t>
            </a:r>
            <a:r>
              <a:rPr sz="4200" dirty="0">
                <a:solidFill>
                  <a:srgbClr val="424242"/>
                </a:solidFill>
                <a:latin typeface="Century Gothic" panose="020B0502020202020204" pitchFamily="34" charset="0"/>
                <a:ea typeface="나눔고딕"/>
                <a:cs typeface="나눔고딕"/>
                <a:sym typeface="나눔고딕"/>
              </a:rPr>
              <a:t> KAIST</a:t>
            </a:r>
          </a:p>
        </p:txBody>
      </p:sp>
      <p:sp>
        <p:nvSpPr>
          <p:cNvPr id="9" name="TextBox 8">
            <a:extLst>
              <a:ext uri="{FF2B5EF4-FFF2-40B4-BE49-F238E27FC236}">
                <a16:creationId xmlns:a16="http://schemas.microsoft.com/office/drawing/2014/main" id="{DA4692A2-592A-3C42-94AB-A441F0486A42}"/>
              </a:ext>
            </a:extLst>
          </p:cNvPr>
          <p:cNvSpPr txBox="1"/>
          <p:nvPr/>
        </p:nvSpPr>
        <p:spPr>
          <a:xfrm>
            <a:off x="-22223" y="15389"/>
            <a:ext cx="155170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3" name="Picture 2">
            <a:extLst>
              <a:ext uri="{FF2B5EF4-FFF2-40B4-BE49-F238E27FC236}">
                <a16:creationId xmlns:a16="http://schemas.microsoft.com/office/drawing/2014/main" id="{12B1F75B-9E66-A14A-839B-B25D96364D6B}"/>
              </a:ext>
            </a:extLst>
          </p:cNvPr>
          <p:cNvPicPr>
            <a:picLocks noChangeAspect="1"/>
          </p:cNvPicPr>
          <p:nvPr/>
        </p:nvPicPr>
        <p:blipFill>
          <a:blip r:embed="rId2"/>
          <a:stretch>
            <a:fillRect/>
          </a:stretch>
        </p:blipFill>
        <p:spPr>
          <a:xfrm>
            <a:off x="3616273" y="2156082"/>
            <a:ext cx="5802235" cy="2400925"/>
          </a:xfrm>
          <a:prstGeom prst="rect">
            <a:avLst/>
          </a:prstGeom>
        </p:spPr>
      </p:pic>
      <p:sp>
        <p:nvSpPr>
          <p:cNvPr id="5" name="TextBox 4">
            <a:extLst>
              <a:ext uri="{FF2B5EF4-FFF2-40B4-BE49-F238E27FC236}">
                <a16:creationId xmlns:a16="http://schemas.microsoft.com/office/drawing/2014/main" id="{678F0932-F75C-FF4D-A420-4C99011CA339}"/>
              </a:ext>
            </a:extLst>
          </p:cNvPr>
          <p:cNvSpPr txBox="1"/>
          <p:nvPr/>
        </p:nvSpPr>
        <p:spPr>
          <a:xfrm>
            <a:off x="1483961" y="5648545"/>
            <a:ext cx="1006685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나눔고딕" panose="020D0604000000000000" pitchFamily="34" charset="-127"/>
                <a:ea typeface="나눔고딕" panose="020D0604000000000000" pitchFamily="34" charset="-127"/>
              </a:rPr>
              <a:t> Pro Git(https://git-</a:t>
            </a:r>
            <a:r>
              <a:rPr lang="en-US" sz="2400" dirty="0" err="1">
                <a:solidFill>
                  <a:schemeClr val="bg1"/>
                </a:solidFill>
                <a:latin typeface="나눔고딕" panose="020D0604000000000000" pitchFamily="34" charset="-127"/>
                <a:ea typeface="나눔고딕" panose="020D0604000000000000" pitchFamily="34" charset="-127"/>
              </a:rPr>
              <a:t>scm.com</a:t>
            </a:r>
            <a:r>
              <a:rPr lang="en-US" sz="2400" dirty="0">
                <a:solidFill>
                  <a:schemeClr val="bg1"/>
                </a:solidFill>
                <a:latin typeface="나눔고딕" panose="020D0604000000000000" pitchFamily="34" charset="-127"/>
                <a:ea typeface="나눔고딕" panose="020D0604000000000000" pitchFamily="34" charset="-127"/>
              </a:rPr>
              <a:t>/book/</a:t>
            </a:r>
            <a:r>
              <a:rPr lang="en-US" sz="2400" dirty="0" err="1">
                <a:solidFill>
                  <a:schemeClr val="bg1"/>
                </a:solidFill>
                <a:latin typeface="나눔고딕" panose="020D0604000000000000" pitchFamily="34" charset="-127"/>
                <a:ea typeface="나눔고딕" panose="020D0604000000000000" pitchFamily="34" charset="-127"/>
              </a:rPr>
              <a:t>ko</a:t>
            </a:r>
            <a:r>
              <a:rPr lang="en-US" sz="2400" dirty="0">
                <a:solidFill>
                  <a:schemeClr val="bg1"/>
                </a:solidFill>
                <a:latin typeface="나눔고딕" panose="020D0604000000000000" pitchFamily="34" charset="-127"/>
                <a:ea typeface="나눔고딕" panose="020D0604000000000000" pitchFamily="34" charset="-127"/>
              </a:rPr>
              <a:t>/v2/)</a:t>
            </a:r>
            <a:r>
              <a:rPr lang="ko-KR" altLang="en-US" sz="2400" dirty="0" err="1">
                <a:solidFill>
                  <a:schemeClr val="bg1"/>
                </a:solidFill>
                <a:latin typeface="나눔고딕" panose="020D0604000000000000" pitchFamily="34" charset="-127"/>
                <a:ea typeface="나눔고딕" panose="020D0604000000000000" pitchFamily="34" charset="-127"/>
              </a:rPr>
              <a:t>를</a:t>
            </a:r>
            <a:r>
              <a:rPr lang="ko-KR" altLang="en-US" sz="2400" dirty="0">
                <a:solidFill>
                  <a:schemeClr val="bg1"/>
                </a:solidFill>
                <a:latin typeface="나눔고딕" panose="020D0604000000000000" pitchFamily="34" charset="-127"/>
                <a:ea typeface="나눔고딕" panose="020D0604000000000000" pitchFamily="34" charset="-127"/>
              </a:rPr>
              <a:t> 바탕으로 작성하였습니다</a:t>
            </a:r>
            <a:r>
              <a:rPr lang="en-US" altLang="ko-KR" sz="2400" dirty="0">
                <a:solidFill>
                  <a:schemeClr val="bg1"/>
                </a:solidFill>
                <a:latin typeface="나눔고딕" panose="020D0604000000000000" pitchFamily="34" charset="-127"/>
                <a:ea typeface="나눔고딕" panose="020D0604000000000000" pitchFamily="34" charset="-127"/>
              </a:rPr>
              <a:t>.</a:t>
            </a:r>
            <a:endParaRPr kumimoji="0" lang="en-US" sz="2400" b="0" i="0" u="none" strike="noStrike" cap="none" spc="0" normalizeH="0" baseline="0" dirty="0">
              <a:ln>
                <a:noFill/>
              </a:ln>
              <a:solidFill>
                <a:schemeClr val="bg1"/>
              </a:solidFill>
              <a:effectLst/>
              <a:uFillTx/>
              <a:latin typeface="나눔고딕" panose="020D0604000000000000" pitchFamily="34" charset="-127"/>
              <a:ea typeface="나눔고딕" panose="020D0604000000000000" pitchFamily="34" charset="-127"/>
              <a:sym typeface="American Typewrite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0672F6C-0530-134C-810F-C0CBBED2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49" y="1504950"/>
            <a:ext cx="10992255" cy="4305300"/>
          </a:xfrm>
          <a:prstGeom prst="rect">
            <a:avLst/>
          </a:prstGeom>
        </p:spPr>
      </p:pic>
      <p:sp>
        <p:nvSpPr>
          <p:cNvPr id="11" name="TextBox 10">
            <a:extLst>
              <a:ext uri="{FF2B5EF4-FFF2-40B4-BE49-F238E27FC236}">
                <a16:creationId xmlns:a16="http://schemas.microsoft.com/office/drawing/2014/main" id="{43D871D2-1FD9-BD42-9E60-9B624BCE9C1A}"/>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452582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Administration</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3992883"/>
          </a:xfrm>
        </p:spPr>
        <p:txBody>
          <a:bodyPr anchor="ctr">
            <a:normAutofit lnSpcReduction="10000"/>
          </a:bodyPr>
          <a:lstStyle/>
          <a:p>
            <a:pPr algn="l"/>
            <a:r>
              <a:rPr lang="en-US" sz="3200" dirty="0"/>
              <a:t>GitLab’s administration interface is accessed over the web. </a:t>
            </a:r>
          </a:p>
          <a:p>
            <a:pPr algn="l"/>
            <a:endParaRPr lang="en-US" sz="3200" dirty="0"/>
          </a:p>
          <a:p>
            <a:pPr algn="l"/>
            <a:r>
              <a:rPr lang="en-US" sz="3200" dirty="0"/>
              <a:t>Simply point our browser to the hostname or IP address where GitLab is installed, and log in as an admin user. </a:t>
            </a:r>
          </a:p>
          <a:p>
            <a:pPr algn="l"/>
            <a:endParaRPr lang="en-US" sz="3200" dirty="0"/>
          </a:p>
          <a:p>
            <a:pPr algn="l"/>
            <a:r>
              <a:rPr lang="en-US" sz="3200" dirty="0"/>
              <a:t>Once logged in, click the “Admin area” icon in the menu at the top right.</a:t>
            </a:r>
          </a:p>
        </p:txBody>
      </p:sp>
      <p:sp>
        <p:nvSpPr>
          <p:cNvPr id="5" name="TextBox 4">
            <a:extLst>
              <a:ext uri="{FF2B5EF4-FFF2-40B4-BE49-F238E27FC236}">
                <a16:creationId xmlns:a16="http://schemas.microsoft.com/office/drawing/2014/main" id="{64767E6C-59F8-B243-8BDE-330E98566467}"/>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6" name="Picture 5">
            <a:extLst>
              <a:ext uri="{FF2B5EF4-FFF2-40B4-BE49-F238E27FC236}">
                <a16:creationId xmlns:a16="http://schemas.microsoft.com/office/drawing/2014/main" id="{FBC0A310-69BA-9046-8FD2-60151CCD0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205" y="6513336"/>
            <a:ext cx="11202389" cy="2764015"/>
          </a:xfrm>
          <a:prstGeom prst="rect">
            <a:avLst/>
          </a:prstGeom>
        </p:spPr>
      </p:pic>
    </p:spTree>
    <p:extLst>
      <p:ext uri="{BB962C8B-B14F-4D97-AF65-F5344CB8AC3E}">
        <p14:creationId xmlns:p14="http://schemas.microsoft.com/office/powerpoint/2010/main" val="119987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solidFill>
                  <a:schemeClr val="bg1"/>
                </a:solidFill>
              </a:rPr>
              <a:t>Users</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5859783"/>
          </a:xfrm>
        </p:spPr>
        <p:txBody>
          <a:bodyPr anchor="ctr">
            <a:normAutofit/>
          </a:bodyPr>
          <a:lstStyle/>
          <a:p>
            <a:pPr algn="l"/>
            <a:r>
              <a:rPr lang="en-US" sz="3200" dirty="0"/>
              <a:t>Users in GitLab are accounts that correspond to people. </a:t>
            </a:r>
          </a:p>
          <a:p>
            <a:pPr algn="l"/>
            <a:endParaRPr lang="en-US" sz="3200" dirty="0"/>
          </a:p>
          <a:p>
            <a:pPr algn="l"/>
            <a:r>
              <a:rPr lang="en-US" sz="3200" dirty="0"/>
              <a:t>User accounts don’t have a lot of complexity; mainly it’s a collection of personal information attached to login data. </a:t>
            </a:r>
          </a:p>
          <a:p>
            <a:pPr algn="l"/>
            <a:endParaRPr lang="en-US" sz="3200" dirty="0"/>
          </a:p>
          <a:p>
            <a:pPr algn="l"/>
            <a:r>
              <a:rPr lang="en-US" sz="3200" dirty="0"/>
              <a:t>Each user account comes with a </a:t>
            </a:r>
            <a:r>
              <a:rPr lang="en-US" sz="3200" b="1" dirty="0"/>
              <a:t>namespace</a:t>
            </a:r>
            <a:r>
              <a:rPr lang="en-US" sz="3200" dirty="0"/>
              <a:t>, which is a logical grouping of projects that belong to that user. If the user </a:t>
            </a:r>
            <a:r>
              <a:rPr lang="en-US" sz="3200" dirty="0">
                <a:latin typeface="Courier" pitchFamily="2" charset="0"/>
              </a:rPr>
              <a:t>jane</a:t>
            </a:r>
            <a:r>
              <a:rPr lang="en-US" sz="3200" dirty="0"/>
              <a:t> had a project named </a:t>
            </a:r>
            <a:r>
              <a:rPr lang="en-US" sz="3200" dirty="0" err="1"/>
              <a:t>Registra</a:t>
            </a:r>
            <a:r>
              <a:rPr lang="en-US" sz="3200" dirty="0" err="1">
                <a:latin typeface="Courier" pitchFamily="2" charset="0"/>
              </a:rPr>
              <a:t>Mgt</a:t>
            </a:r>
            <a:r>
              <a:rPr lang="en-US" sz="3200" dirty="0"/>
              <a:t>, that project’s </a:t>
            </a:r>
            <a:r>
              <a:rPr lang="en-US" sz="3200" dirty="0" err="1"/>
              <a:t>url</a:t>
            </a:r>
            <a:r>
              <a:rPr lang="en-US" sz="3200" dirty="0"/>
              <a:t> would be </a:t>
            </a:r>
            <a:r>
              <a:rPr lang="en-US" sz="3200" dirty="0">
                <a:latin typeface="Courier" pitchFamily="2" charset="0"/>
              </a:rPr>
              <a:t>http://server/jane/</a:t>
            </a:r>
            <a:r>
              <a:rPr lang="en-US" sz="3200" dirty="0"/>
              <a:t> </a:t>
            </a:r>
            <a:r>
              <a:rPr lang="en-US" sz="3200" dirty="0" err="1"/>
              <a:t>Registra</a:t>
            </a:r>
            <a:r>
              <a:rPr lang="en-US" sz="3200" dirty="0" err="1">
                <a:latin typeface="Courier" pitchFamily="2" charset="0"/>
              </a:rPr>
              <a:t>Mgt</a:t>
            </a:r>
            <a:r>
              <a:rPr lang="en-US" sz="3200" dirty="0"/>
              <a:t>.</a:t>
            </a:r>
          </a:p>
        </p:txBody>
      </p:sp>
      <p:sp>
        <p:nvSpPr>
          <p:cNvPr id="5" name="TextBox 4">
            <a:extLst>
              <a:ext uri="{FF2B5EF4-FFF2-40B4-BE49-F238E27FC236}">
                <a16:creationId xmlns:a16="http://schemas.microsoft.com/office/drawing/2014/main" id="{64767E6C-59F8-B243-8BDE-330E98566467}"/>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322170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871D2-1FD9-BD42-9E60-9B624BCE9C1A}"/>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3" name="Picture 2">
            <a:extLst>
              <a:ext uri="{FF2B5EF4-FFF2-40B4-BE49-F238E27FC236}">
                <a16:creationId xmlns:a16="http://schemas.microsoft.com/office/drawing/2014/main" id="{F55D1139-4778-3043-B2C8-EBA69D5E8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50" y="1162050"/>
            <a:ext cx="11090852" cy="6057900"/>
          </a:xfrm>
          <a:prstGeom prst="rect">
            <a:avLst/>
          </a:prstGeom>
        </p:spPr>
      </p:pic>
    </p:spTree>
    <p:extLst>
      <p:ext uri="{BB962C8B-B14F-4D97-AF65-F5344CB8AC3E}">
        <p14:creationId xmlns:p14="http://schemas.microsoft.com/office/powerpoint/2010/main" val="80456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solidFill>
                  <a:schemeClr val="bg1"/>
                </a:solidFill>
              </a:rPr>
              <a:t>Groups</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5859783"/>
          </a:xfrm>
        </p:spPr>
        <p:txBody>
          <a:bodyPr anchor="ctr">
            <a:normAutofit lnSpcReduction="10000"/>
          </a:bodyPr>
          <a:lstStyle/>
          <a:p>
            <a:pPr algn="l"/>
            <a:r>
              <a:rPr lang="en-US" sz="3200" dirty="0"/>
              <a:t>A GitLab group is an assemblage of projects, along with data about how users can access those projects. </a:t>
            </a:r>
          </a:p>
          <a:p>
            <a:pPr algn="l"/>
            <a:endParaRPr lang="en-US" sz="3200" dirty="0"/>
          </a:p>
          <a:p>
            <a:pPr algn="l"/>
            <a:r>
              <a:rPr lang="en-US" sz="3200" dirty="0"/>
              <a:t>Each group has a project namespace (the same way that users do), so if the group </a:t>
            </a:r>
            <a:r>
              <a:rPr lang="en-US" sz="3200" dirty="0">
                <a:latin typeface="Courier" pitchFamily="2" charset="0"/>
              </a:rPr>
              <a:t>Lilac</a:t>
            </a:r>
            <a:r>
              <a:rPr lang="en-US" sz="3200" dirty="0"/>
              <a:t> has a project </a:t>
            </a:r>
            <a:r>
              <a:rPr lang="en-US" sz="3200" dirty="0" err="1"/>
              <a:t>RegistraMgt</a:t>
            </a:r>
            <a:r>
              <a:rPr lang="en-US" sz="3200" dirty="0"/>
              <a:t>, its </a:t>
            </a:r>
            <a:r>
              <a:rPr lang="en-US" sz="3200" dirty="0" err="1"/>
              <a:t>url</a:t>
            </a:r>
            <a:r>
              <a:rPr lang="en-US" sz="3200" dirty="0"/>
              <a:t> would be http://server/</a:t>
            </a:r>
            <a:r>
              <a:rPr lang="en-US" sz="3200" dirty="0">
                <a:latin typeface="Courier" pitchFamily="2" charset="0"/>
              </a:rPr>
              <a:t>Lilac</a:t>
            </a:r>
            <a:r>
              <a:rPr lang="en-US" sz="3200" dirty="0"/>
              <a:t>/RegistraMgt.</a:t>
            </a:r>
          </a:p>
          <a:p>
            <a:pPr algn="l"/>
            <a:endParaRPr lang="en-US" sz="3200" dirty="0"/>
          </a:p>
          <a:p>
            <a:pPr algn="l"/>
            <a:r>
              <a:rPr lang="en-US" sz="3200" dirty="0"/>
              <a:t>Each group is associated with a number of users, each of which has a level of permissions for the group’s projects and the group itself. These range from “Guest” (issues and chat only) to “Owner” (full control of the group, its members, and its projects).</a:t>
            </a:r>
          </a:p>
        </p:txBody>
      </p:sp>
      <p:sp>
        <p:nvSpPr>
          <p:cNvPr id="5" name="TextBox 4">
            <a:extLst>
              <a:ext uri="{FF2B5EF4-FFF2-40B4-BE49-F238E27FC236}">
                <a16:creationId xmlns:a16="http://schemas.microsoft.com/office/drawing/2014/main" id="{64767E6C-59F8-B243-8BDE-330E98566467}"/>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014636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871D2-1FD9-BD42-9E60-9B624BCE9C1A}"/>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4" name="Picture 3">
            <a:extLst>
              <a:ext uri="{FF2B5EF4-FFF2-40B4-BE49-F238E27FC236}">
                <a16:creationId xmlns:a16="http://schemas.microsoft.com/office/drawing/2014/main" id="{06D055DB-F1DF-7141-BF26-CCC2E15A0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142" y="1009650"/>
            <a:ext cx="10796924" cy="5905500"/>
          </a:xfrm>
          <a:prstGeom prst="rect">
            <a:avLst/>
          </a:prstGeom>
        </p:spPr>
      </p:pic>
    </p:spTree>
    <p:extLst>
      <p:ext uri="{BB962C8B-B14F-4D97-AF65-F5344CB8AC3E}">
        <p14:creationId xmlns:p14="http://schemas.microsoft.com/office/powerpoint/2010/main" val="401854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solidFill>
                  <a:schemeClr val="bg1"/>
                </a:solidFill>
              </a:rPr>
              <a:t>Projects</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5859783"/>
          </a:xfrm>
        </p:spPr>
        <p:txBody>
          <a:bodyPr anchor="ctr">
            <a:normAutofit/>
          </a:bodyPr>
          <a:lstStyle/>
          <a:p>
            <a:pPr algn="l"/>
            <a:r>
              <a:rPr lang="en-US" sz="3200" dirty="0"/>
              <a:t>A GitLab project roughly corresponds to a single Git repository. </a:t>
            </a:r>
          </a:p>
          <a:p>
            <a:pPr algn="l"/>
            <a:endParaRPr lang="en-US" sz="3200" dirty="0"/>
          </a:p>
          <a:p>
            <a:pPr algn="l"/>
            <a:r>
              <a:rPr lang="en-US" sz="3200" dirty="0"/>
              <a:t>Every project belongs to a single namespace, either a user or a group. </a:t>
            </a:r>
          </a:p>
          <a:p>
            <a:pPr algn="l"/>
            <a:endParaRPr lang="en-US" sz="3200" dirty="0"/>
          </a:p>
          <a:p>
            <a:pPr algn="l"/>
            <a:r>
              <a:rPr lang="en-US" sz="3200" dirty="0"/>
              <a:t>If the project belongs to a user, the owner of the project has direct control over who has access to the project; if the project belongs to a group, the group’s user-level permissions will also take effect.</a:t>
            </a:r>
          </a:p>
        </p:txBody>
      </p:sp>
      <p:sp>
        <p:nvSpPr>
          <p:cNvPr id="5" name="TextBox 4">
            <a:extLst>
              <a:ext uri="{FF2B5EF4-FFF2-40B4-BE49-F238E27FC236}">
                <a16:creationId xmlns:a16="http://schemas.microsoft.com/office/drawing/2014/main" id="{64767E6C-59F8-B243-8BDE-330E98566467}"/>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3093627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971550"/>
            <a:ext cx="11704322" cy="7696200"/>
          </a:xfrm>
        </p:spPr>
        <p:txBody>
          <a:bodyPr anchor="ctr">
            <a:normAutofit/>
          </a:bodyPr>
          <a:lstStyle/>
          <a:p>
            <a:r>
              <a:rPr lang="en-US" sz="3200" dirty="0"/>
              <a:t>Every project also has a visibility level, which controls who has read access to that project’s pages and repository. </a:t>
            </a:r>
          </a:p>
          <a:p>
            <a:endParaRPr lang="en-US" sz="3200" dirty="0"/>
          </a:p>
          <a:p>
            <a:r>
              <a:rPr lang="en-US" sz="3200" dirty="0"/>
              <a:t>If a project is </a:t>
            </a:r>
            <a:r>
              <a:rPr lang="en-US" sz="3200" i="1" dirty="0"/>
              <a:t>Private</a:t>
            </a:r>
            <a:r>
              <a:rPr lang="en-US" sz="3200" dirty="0"/>
              <a:t>, the project’s owner must explicitly grant access to specific users. An </a:t>
            </a:r>
            <a:r>
              <a:rPr lang="en-US" sz="3200" i="1" dirty="0"/>
              <a:t>Internal</a:t>
            </a:r>
            <a:r>
              <a:rPr lang="en-US" sz="3200" dirty="0"/>
              <a:t> project is visible to any logged-in user, and a </a:t>
            </a:r>
            <a:r>
              <a:rPr lang="en-US" sz="3200" i="1" dirty="0"/>
              <a:t>Public</a:t>
            </a:r>
            <a:r>
              <a:rPr lang="en-US" sz="3200" dirty="0"/>
              <a:t> project is visible to anyone. </a:t>
            </a:r>
          </a:p>
          <a:p>
            <a:endParaRPr lang="en-US" sz="3200" dirty="0"/>
          </a:p>
          <a:p>
            <a:r>
              <a:rPr lang="en-US" sz="3200" dirty="0"/>
              <a:t>Note that this controls both </a:t>
            </a:r>
            <a:r>
              <a:rPr lang="en-US" sz="3200" dirty="0">
                <a:latin typeface="Courier" pitchFamily="2" charset="0"/>
              </a:rPr>
              <a:t>git fetch</a:t>
            </a:r>
            <a:r>
              <a:rPr lang="en-US" sz="3200" dirty="0"/>
              <a:t> access as well as access to the web UI for that project.</a:t>
            </a:r>
          </a:p>
        </p:txBody>
      </p:sp>
      <p:sp>
        <p:nvSpPr>
          <p:cNvPr id="5" name="TextBox 4">
            <a:extLst>
              <a:ext uri="{FF2B5EF4-FFF2-40B4-BE49-F238E27FC236}">
                <a16:creationId xmlns:a16="http://schemas.microsoft.com/office/drawing/2014/main" id="{38E28CB3-F401-E242-9692-CCF9691A0CE7}"/>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705306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solidFill>
                  <a:schemeClr val="bg1"/>
                </a:solidFill>
              </a:rPr>
              <a:t>Hooks</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5859783"/>
          </a:xfrm>
        </p:spPr>
        <p:txBody>
          <a:bodyPr anchor="ctr">
            <a:normAutofit/>
          </a:bodyPr>
          <a:lstStyle/>
          <a:p>
            <a:pPr algn="l"/>
            <a:r>
              <a:rPr lang="en-US" sz="3200" dirty="0"/>
              <a:t>GitLab includes support for hooks, both at a project or system level. </a:t>
            </a:r>
          </a:p>
          <a:p>
            <a:pPr algn="l"/>
            <a:endParaRPr lang="en-US" sz="3200" dirty="0"/>
          </a:p>
          <a:p>
            <a:pPr algn="l"/>
            <a:r>
              <a:rPr lang="en-US" sz="3200" dirty="0"/>
              <a:t>For either of these, the GitLab server will perform an HTTP POST with some descriptive JSON whenever relevant events occur. </a:t>
            </a:r>
          </a:p>
          <a:p>
            <a:pPr algn="l"/>
            <a:endParaRPr lang="en-US" sz="3200" dirty="0"/>
          </a:p>
          <a:p>
            <a:pPr algn="l"/>
            <a:r>
              <a:rPr lang="en-US" sz="3200" dirty="0"/>
              <a:t>This is a great way to connect your Git repositories and GitLab instance to the rest of your development automation, such as CI servers, chat rooms, or deployment tools.</a:t>
            </a:r>
          </a:p>
        </p:txBody>
      </p:sp>
      <p:sp>
        <p:nvSpPr>
          <p:cNvPr id="5" name="TextBox 4">
            <a:extLst>
              <a:ext uri="{FF2B5EF4-FFF2-40B4-BE49-F238E27FC236}">
                <a16:creationId xmlns:a16="http://schemas.microsoft.com/office/drawing/2014/main" id="{64767E6C-59F8-B243-8BDE-330E98566467}"/>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203201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b="1" dirty="0"/>
              <a:t>Basic Usage</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1990582"/>
            <a:ext cx="11704322" cy="7523532"/>
          </a:xfrm>
        </p:spPr>
        <p:txBody>
          <a:bodyPr anchor="ctr">
            <a:normAutofit/>
          </a:bodyPr>
          <a:lstStyle/>
          <a:p>
            <a:pPr algn="l"/>
            <a:r>
              <a:rPr lang="en-US" sz="3200" dirty="0"/>
              <a:t>The first thing we’ll want to do with GitLab is create a new project. </a:t>
            </a:r>
          </a:p>
          <a:p>
            <a:pPr algn="l"/>
            <a:endParaRPr lang="en-US" sz="3200" dirty="0"/>
          </a:p>
          <a:p>
            <a:pPr algn="l"/>
            <a:r>
              <a:rPr lang="en-US" sz="3200" dirty="0"/>
              <a:t>This is accomplished by clicking the “+” icon on the toolbar. </a:t>
            </a:r>
          </a:p>
          <a:p>
            <a:pPr algn="l"/>
            <a:endParaRPr lang="en-US" sz="3200" dirty="0"/>
          </a:p>
          <a:p>
            <a:pPr algn="l"/>
            <a:r>
              <a:rPr lang="en-US" sz="3200" dirty="0"/>
              <a:t>We’ll be asked for the project’s name, which namespace it should belong to, and what its visibility level should be. </a:t>
            </a:r>
          </a:p>
          <a:p>
            <a:pPr algn="l"/>
            <a:endParaRPr lang="en-US" sz="3200" dirty="0"/>
          </a:p>
          <a:p>
            <a:pPr algn="l"/>
            <a:r>
              <a:rPr lang="en-US" sz="3200" dirty="0"/>
              <a:t>Most of what we specify here isn’t permanent, and can be re-adjusted later through the settings interface. </a:t>
            </a:r>
          </a:p>
          <a:p>
            <a:pPr algn="l"/>
            <a:endParaRPr lang="en-US" sz="3200" dirty="0"/>
          </a:p>
          <a:p>
            <a:pPr algn="l"/>
            <a:r>
              <a:rPr lang="en-US" sz="3200" dirty="0"/>
              <a:t>Click “Create Project”, and we’re done.</a:t>
            </a:r>
          </a:p>
        </p:txBody>
      </p:sp>
      <p:sp>
        <p:nvSpPr>
          <p:cNvPr id="5" name="TextBox 4">
            <a:extLst>
              <a:ext uri="{FF2B5EF4-FFF2-40B4-BE49-F238E27FC236}">
                <a16:creationId xmlns:a16="http://schemas.microsoft.com/office/drawing/2014/main" id="{EFEBE6B4-ED19-F849-AED9-7CDD19DAE476}"/>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9641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Century Gothic" panose="020B0502020202020204" pitchFamily="34" charset="0"/>
                <a:ea typeface="나눔고딕OTF"/>
                <a:cs typeface="나눔고딕OTF"/>
              </a:rPr>
              <a:t>What we will take a look in this series</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latin typeface="Century Gothic" panose="020B0502020202020204" pitchFamily="34" charset="0"/>
                <a:ea typeface="나눔고딕OTF"/>
                <a:cs typeface="나눔고딕OTF"/>
              </a:rPr>
              <a:t> Getting Started</a:t>
            </a:r>
          </a:p>
          <a:p>
            <a:pPr marL="614443" indent="-614443" algn="ctr">
              <a:buAutoNum type="arabicPeriod"/>
            </a:pPr>
            <a:r>
              <a:rPr lang="en-US" sz="6000" dirty="0">
                <a:solidFill>
                  <a:schemeClr val="bg1"/>
                </a:solidFill>
                <a:latin typeface="Century Gothic" panose="020B0502020202020204" pitchFamily="34" charset="0"/>
                <a:ea typeface="나눔고딕OTF"/>
                <a:cs typeface="나눔고딕OTF"/>
              </a:rPr>
              <a:t> Git Basics</a:t>
            </a:r>
          </a:p>
          <a:p>
            <a:pPr marL="614443" indent="-614443" algn="ctr">
              <a:buAutoNum type="arabicPeriod"/>
            </a:pPr>
            <a:r>
              <a:rPr lang="en-US" sz="6000" dirty="0">
                <a:solidFill>
                  <a:schemeClr val="bg1"/>
                </a:solidFill>
                <a:latin typeface="Century Gothic" panose="020B0502020202020204" pitchFamily="34" charset="0"/>
                <a:ea typeface="나눔고딕OTF"/>
                <a:cs typeface="나눔고딕OTF"/>
              </a:rPr>
              <a:t> Git Branch</a:t>
            </a:r>
          </a:p>
          <a:p>
            <a:pPr marL="614443" indent="-614443" algn="ctr">
              <a:buAutoNum type="arabicPeriod"/>
            </a:pPr>
            <a:r>
              <a:rPr lang="en-US" sz="6000" dirty="0">
                <a:solidFill>
                  <a:schemeClr val="bg1"/>
                </a:solidFill>
                <a:latin typeface="Century Gothic" panose="020B0502020202020204" pitchFamily="34" charset="0"/>
                <a:ea typeface="나눔고딕OTF"/>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sp>
        <p:nvSpPr>
          <p:cNvPr id="6" name="TextBox 5">
            <a:extLst>
              <a:ext uri="{FF2B5EF4-FFF2-40B4-BE49-F238E27FC236}">
                <a16:creationId xmlns:a16="http://schemas.microsoft.com/office/drawing/2014/main" id="{FAE860B6-479D-8646-A3E6-E0AF87D93E21}"/>
              </a:ext>
            </a:extLst>
          </p:cNvPr>
          <p:cNvSpPr txBox="1"/>
          <p:nvPr/>
        </p:nvSpPr>
        <p:spPr>
          <a:xfrm>
            <a:off x="-22223" y="15389"/>
            <a:ext cx="1444306"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58618859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609599"/>
            <a:ext cx="11704322" cy="5543551"/>
          </a:xfrm>
        </p:spPr>
        <p:txBody>
          <a:bodyPr anchor="ctr">
            <a:normAutofit/>
          </a:bodyPr>
          <a:lstStyle/>
          <a:p>
            <a:r>
              <a:rPr lang="en-US" sz="3200" dirty="0"/>
              <a:t>Once the project exists, we’ll probably want to connect it with a local Git repository. </a:t>
            </a:r>
          </a:p>
          <a:p>
            <a:endParaRPr lang="en-US" sz="3200" dirty="0"/>
          </a:p>
          <a:p>
            <a:r>
              <a:rPr lang="en-US" sz="3200" dirty="0"/>
              <a:t>Each project is accessible over HTTPS or SSH, either of which can be used to configure a Git remote. </a:t>
            </a:r>
          </a:p>
          <a:p>
            <a:endParaRPr lang="en-US" sz="3200" dirty="0"/>
          </a:p>
          <a:p>
            <a:r>
              <a:rPr lang="en-US" sz="3200" dirty="0"/>
              <a:t>The URLs are visible at the top of the project’s home page. </a:t>
            </a:r>
          </a:p>
          <a:p>
            <a:endParaRPr lang="en-US" sz="3200" dirty="0"/>
          </a:p>
          <a:p>
            <a:r>
              <a:rPr lang="en-US" sz="3200" dirty="0"/>
              <a:t>For an existing local repository, this command will create a remote named </a:t>
            </a:r>
            <a:r>
              <a:rPr lang="en-US" sz="3200" dirty="0" err="1">
                <a:latin typeface="Courier" pitchFamily="2" charset="0"/>
              </a:rPr>
              <a:t>gitlab</a:t>
            </a:r>
            <a:r>
              <a:rPr lang="en-US" sz="3200" dirty="0"/>
              <a:t> to the hosted location:</a:t>
            </a:r>
          </a:p>
        </p:txBody>
      </p:sp>
      <p:sp>
        <p:nvSpPr>
          <p:cNvPr id="4" name="TextBox 3">
            <a:extLst>
              <a:ext uri="{FF2B5EF4-FFF2-40B4-BE49-F238E27FC236}">
                <a16:creationId xmlns:a16="http://schemas.microsoft.com/office/drawing/2014/main" id="{9105E130-537D-1542-ABE8-27E3D0EF827E}"/>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5" name="Picture 4">
            <a:extLst>
              <a:ext uri="{FF2B5EF4-FFF2-40B4-BE49-F238E27FC236}">
                <a16:creationId xmlns:a16="http://schemas.microsoft.com/office/drawing/2014/main" id="{D26CDE51-BFB4-4942-951C-F91A59236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53" y="6762750"/>
            <a:ext cx="11075670" cy="647700"/>
          </a:xfrm>
          <a:prstGeom prst="rect">
            <a:avLst/>
          </a:prstGeom>
        </p:spPr>
      </p:pic>
      <p:pic>
        <p:nvPicPr>
          <p:cNvPr id="6" name="Picture 5">
            <a:extLst>
              <a:ext uri="{FF2B5EF4-FFF2-40B4-BE49-F238E27FC236}">
                <a16:creationId xmlns:a16="http://schemas.microsoft.com/office/drawing/2014/main" id="{34DFCD0B-647E-394F-9608-4DCCBE3AC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952" y="8020050"/>
            <a:ext cx="9356725" cy="533400"/>
          </a:xfrm>
          <a:prstGeom prst="rect">
            <a:avLst/>
          </a:prstGeom>
        </p:spPr>
      </p:pic>
    </p:spTree>
    <p:extLst>
      <p:ext uri="{BB962C8B-B14F-4D97-AF65-F5344CB8AC3E}">
        <p14:creationId xmlns:p14="http://schemas.microsoft.com/office/powerpoint/2010/main" val="1141986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b="1" dirty="0"/>
              <a:t>Working Together</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1990582"/>
            <a:ext cx="11704322" cy="7523532"/>
          </a:xfrm>
        </p:spPr>
        <p:txBody>
          <a:bodyPr anchor="ctr">
            <a:normAutofit/>
          </a:bodyPr>
          <a:lstStyle/>
          <a:p>
            <a:pPr algn="l"/>
            <a:r>
              <a:rPr lang="en-US" sz="3200" dirty="0"/>
              <a:t>The simplest way of working together on a GitLab project is by giving another user direct push access to the Git repository. </a:t>
            </a:r>
          </a:p>
          <a:p>
            <a:pPr algn="l"/>
            <a:endParaRPr lang="en-US" sz="3200" dirty="0"/>
          </a:p>
          <a:p>
            <a:pPr algn="l"/>
            <a:r>
              <a:rPr lang="en-US" sz="3200" dirty="0"/>
              <a:t>We can add a user to a project by going to the “Members” section of that project’s settings, and associating the new user with an access level (the different access levels are discussed a bit in Groups). </a:t>
            </a:r>
          </a:p>
          <a:p>
            <a:pPr algn="l"/>
            <a:endParaRPr lang="en-US" sz="3200" dirty="0"/>
          </a:p>
          <a:p>
            <a:pPr algn="l"/>
            <a:r>
              <a:rPr lang="en-US" sz="3200" dirty="0"/>
              <a:t>By giving a user an access level of “Developer” or above, that user can push commits and branches directly to the repository with impunity.</a:t>
            </a:r>
          </a:p>
        </p:txBody>
      </p:sp>
      <p:sp>
        <p:nvSpPr>
          <p:cNvPr id="5" name="TextBox 4">
            <a:extLst>
              <a:ext uri="{FF2B5EF4-FFF2-40B4-BE49-F238E27FC236}">
                <a16:creationId xmlns:a16="http://schemas.microsoft.com/office/drawing/2014/main" id="{EFEBE6B4-ED19-F849-AED9-7CDD19DAE476}"/>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221424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609599"/>
            <a:ext cx="11704322" cy="8801101"/>
          </a:xfrm>
        </p:spPr>
        <p:txBody>
          <a:bodyPr anchor="ctr">
            <a:normAutofit/>
          </a:bodyPr>
          <a:lstStyle/>
          <a:p>
            <a:r>
              <a:rPr lang="en-US" sz="3200" dirty="0"/>
              <a:t>Another, more decoupled way of collaboration is by using merge requests. </a:t>
            </a:r>
          </a:p>
          <a:p>
            <a:endParaRPr lang="en-US" sz="3200" dirty="0"/>
          </a:p>
          <a:p>
            <a:r>
              <a:rPr lang="en-US" sz="3200" dirty="0"/>
              <a:t>This feature enables any user that can see a project to contribute to it in a controlled way. </a:t>
            </a:r>
          </a:p>
          <a:p>
            <a:endParaRPr lang="en-US" sz="3200" dirty="0"/>
          </a:p>
          <a:p>
            <a:r>
              <a:rPr lang="en-US" sz="3200" dirty="0"/>
              <a:t>Users with direct access can simply create a branch, push commits to it, and open a merge request from their branch back into </a:t>
            </a:r>
            <a:r>
              <a:rPr lang="en-US" sz="3200" dirty="0">
                <a:latin typeface="Courier" pitchFamily="2" charset="0"/>
              </a:rPr>
              <a:t>master</a:t>
            </a:r>
            <a:r>
              <a:rPr lang="en-US" sz="3200" dirty="0"/>
              <a:t> or any other branch. </a:t>
            </a:r>
          </a:p>
          <a:p>
            <a:endParaRPr lang="en-US" sz="3200" dirty="0"/>
          </a:p>
          <a:p>
            <a:r>
              <a:rPr lang="en-US" sz="3200" dirty="0"/>
              <a:t>Users who don’t have push permissions for a repository can “fork” it (create their own copy), push commits to </a:t>
            </a:r>
            <a:r>
              <a:rPr lang="en-US" sz="3200" i="1" dirty="0"/>
              <a:t>that</a:t>
            </a:r>
            <a:r>
              <a:rPr lang="en-US" sz="3200" dirty="0"/>
              <a:t> copy, and open a merge request from their fork back to the main project. This model allows the owner to be in full control of what goes into the repository and when, while allowing contributions from untrusted users.</a:t>
            </a:r>
          </a:p>
        </p:txBody>
      </p:sp>
      <p:sp>
        <p:nvSpPr>
          <p:cNvPr id="4" name="TextBox 3">
            <a:extLst>
              <a:ext uri="{FF2B5EF4-FFF2-40B4-BE49-F238E27FC236}">
                <a16:creationId xmlns:a16="http://schemas.microsoft.com/office/drawing/2014/main" id="{9105E130-537D-1542-ABE8-27E3D0EF827E}"/>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472487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609599"/>
            <a:ext cx="11704322" cy="8207829"/>
          </a:xfrm>
        </p:spPr>
        <p:txBody>
          <a:bodyPr anchor="ctr">
            <a:normAutofit/>
          </a:bodyPr>
          <a:lstStyle/>
          <a:p>
            <a:r>
              <a:rPr lang="en-US" sz="3200" dirty="0"/>
              <a:t>Merge requests and issues are the main units of long-lived discussion in GitLab. </a:t>
            </a:r>
          </a:p>
          <a:p>
            <a:endParaRPr lang="en-US" sz="3200" dirty="0"/>
          </a:p>
          <a:p>
            <a:r>
              <a:rPr lang="en-US" sz="3200" dirty="0"/>
              <a:t>Each merge request allows a line-by-line discussion of the proposed change (which supports a lightweight kind of code review), as well as a general overall discussion thread. </a:t>
            </a:r>
          </a:p>
          <a:p>
            <a:endParaRPr lang="en-US" sz="3200" dirty="0"/>
          </a:p>
          <a:p>
            <a:r>
              <a:rPr lang="en-US" sz="3200" dirty="0"/>
              <a:t>Both can be assigned to users, or organized into milestones.</a:t>
            </a:r>
          </a:p>
        </p:txBody>
      </p:sp>
      <p:sp>
        <p:nvSpPr>
          <p:cNvPr id="4" name="TextBox 3">
            <a:extLst>
              <a:ext uri="{FF2B5EF4-FFF2-40B4-BE49-F238E27FC236}">
                <a16:creationId xmlns:a16="http://schemas.microsoft.com/office/drawing/2014/main" id="{2B576EBB-9F3F-8846-A127-E96ECFAC1E9D}"/>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205963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nvSpPr>
        <p:spPr>
          <a:xfrm>
            <a:off x="4864100" y="7493000"/>
            <a:ext cx="2725420" cy="83820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spAutoFit/>
          </a:bodyPr>
          <a:lstStyle>
            <a:lvl1pPr algn="l" defTabSz="914400">
              <a:buClr>
                <a:srgbClr val="000000"/>
              </a:buClr>
              <a:defRPr sz="4800">
                <a:solidFill>
                  <a:srgbClr val="424242"/>
                </a:solidFill>
                <a:uFill>
                  <a:solidFill>
                    <a:srgbClr val="FFF76B"/>
                  </a:solidFill>
                </a:uFill>
                <a:latin typeface="Gill Sans MT"/>
                <a:ea typeface="Gill Sans MT"/>
                <a:cs typeface="Gill Sans MT"/>
                <a:sym typeface="Gill Sans MT"/>
              </a:defRPr>
            </a:lvl1pPr>
          </a:lstStyle>
          <a:p>
            <a:pPr lvl="0">
              <a:defRPr sz="1800">
                <a:solidFill>
                  <a:srgbClr val="000000"/>
                </a:solidFill>
                <a:uFillTx/>
              </a:defRPr>
            </a:pPr>
            <a:r>
              <a:rPr sz="4800">
                <a:solidFill>
                  <a:srgbClr val="424242"/>
                </a:solidFill>
                <a:uFill>
                  <a:solidFill>
                    <a:srgbClr val="FFF76B"/>
                  </a:solidFill>
                </a:uFill>
              </a:rPr>
              <a:t>감사합니다</a:t>
            </a:r>
          </a:p>
        </p:txBody>
      </p:sp>
      <p:grpSp>
        <p:nvGrpSpPr>
          <p:cNvPr id="400" name="Group 400"/>
          <p:cNvGrpSpPr/>
          <p:nvPr/>
        </p:nvGrpSpPr>
        <p:grpSpPr>
          <a:xfrm>
            <a:off x="685800" y="533400"/>
            <a:ext cx="11700999" cy="7112003"/>
            <a:chOff x="0" y="0"/>
            <a:chExt cx="11700998" cy="7112002"/>
          </a:xfrm>
        </p:grpSpPr>
        <p:pic>
          <p:nvPicPr>
            <p:cNvPr id="398" name="k-f12464de9ebaf946.png"/>
            <p:cNvPicPr/>
            <p:nvPr/>
          </p:nvPicPr>
          <p:blipFill>
            <a:blip r:embed="rId2">
              <a:extLst/>
            </a:blip>
            <a:stretch>
              <a:fillRect/>
            </a:stretch>
          </p:blipFill>
          <p:spPr>
            <a:xfrm>
              <a:off x="0" y="0"/>
              <a:ext cx="11700999" cy="6581811"/>
            </a:xfrm>
            <a:prstGeom prst="rect">
              <a:avLst/>
            </a:prstGeom>
            <a:ln w="12700" cap="flat">
              <a:noFill/>
              <a:miter lim="400000"/>
            </a:ln>
            <a:effectLst/>
          </p:spPr>
        </p:pic>
        <p:sp>
          <p:nvSpPr>
            <p:cNvPr id="399" name="Shape 399"/>
            <p:cNvSpPr/>
            <p:nvPr/>
          </p:nvSpPr>
          <p:spPr>
            <a:xfrm>
              <a:off x="9141390" y="6709781"/>
              <a:ext cx="2530060" cy="4022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algn="l" defTabSz="317500">
                <a:lnSpc>
                  <a:spcPts val="2900"/>
                </a:lnSpc>
                <a:defRPr sz="1200">
                  <a:solidFill>
                    <a:srgbClr val="000000"/>
                  </a:solidFill>
                  <a:latin typeface="Arial"/>
                  <a:ea typeface="Arial"/>
                  <a:cs typeface="Arial"/>
                  <a:sym typeface="Arial"/>
                </a:defRPr>
              </a:lvl1pPr>
            </a:lstStyle>
            <a:p>
              <a:pPr lvl="0">
                <a:defRPr sz="1800"/>
              </a:pPr>
              <a:r>
                <a:rPr sz="1200"/>
                <a:t>출처: metachannels.com</a:t>
              </a:r>
            </a:p>
          </p:txBody>
        </p:sp>
      </p:grpSp>
      <p:sp>
        <p:nvSpPr>
          <p:cNvPr id="401" name="Shape 401"/>
          <p:cNvSpPr>
            <a:spLocks noGrp="1"/>
          </p:cNvSpPr>
          <p:nvPr>
            <p:ph type="sldNum" sz="quarter" idx="2"/>
          </p:nvPr>
        </p:nvSpPr>
        <p:spPr>
          <a:xfrm>
            <a:off x="6301382" y="9080500"/>
            <a:ext cx="405538" cy="368300"/>
          </a:xfrm>
          <a:prstGeom prst="rect">
            <a:avLst/>
          </a:prstGeom>
          <a:extLst>
            <a:ext uri="{C572A759-6A51-4108-AA02-DFA0A04FC94B}">
              <ma14:wrappingTextBoxFlag xmlns:ma14="http://schemas.microsoft.com/office/mac/drawingml/2011/main" xmlns="" val="1"/>
            </a:ext>
          </a:extLst>
        </p:spPr>
        <p:txBody>
          <a:bodyPr/>
          <a:lstStyle/>
          <a:p>
            <a:pPr lvl="0">
              <a:defRPr>
                <a:solidFill>
                  <a:srgbClr val="000000"/>
                </a:solidFill>
              </a:defRPr>
            </a:pPr>
            <a:fld id="{86CB4B4D-7CA3-9044-876B-883B54F8677D}" type="slidenum">
              <a:rPr>
                <a:solidFill>
                  <a:srgbClr val="FFFFFF"/>
                </a:solidFill>
              </a:rPr>
              <a:t>24</a:t>
            </a:fld>
            <a:endParaRPr>
              <a:solidFill>
                <a:srgbClr val="FFFFFF"/>
              </a:solidFill>
            </a:endParaRPr>
          </a:p>
        </p:txBody>
      </p:sp>
      <p:pic>
        <p:nvPicPr>
          <p:cNvPr id="402" name="그림 401"/>
          <p:cNvPicPr/>
          <p:nvPr/>
        </p:nvPicPr>
        <p:blipFill>
          <a:blip r:embed="rId3">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Century Gothic" panose="020B0502020202020204" pitchFamily="34" charset="0"/>
                <a:ea typeface="나눔고딕OTF"/>
                <a:cs typeface="나눔고딕OTF"/>
              </a:rPr>
              <a:t>What we will take a look today</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solidFill>
                  <a:schemeClr val="tx2">
                    <a:lumMod val="75000"/>
                  </a:schemeClr>
                </a:solidFill>
                <a:latin typeface="Century Gothic" panose="020B0502020202020204" pitchFamily="34" charset="0"/>
                <a:ea typeface="나눔고딕OTF"/>
                <a:cs typeface="나눔고딕OTF"/>
              </a:rPr>
              <a:t>Getting Started</a:t>
            </a:r>
          </a:p>
          <a:p>
            <a:pPr marL="614443" indent="-614443" algn="ctr">
              <a:buAutoNum type="arabicPeriod"/>
            </a:pPr>
            <a:r>
              <a:rPr lang="en-US" sz="6000" dirty="0">
                <a:solidFill>
                  <a:schemeClr val="bg2">
                    <a:lumMod val="60000"/>
                    <a:lumOff val="40000"/>
                  </a:schemeClr>
                </a:solidFill>
                <a:latin typeface="Century Gothic" panose="020B0502020202020204" pitchFamily="34" charset="0"/>
                <a:ea typeface="나눔고딕OTF"/>
                <a:cs typeface="나눔고딕OTF"/>
              </a:rPr>
              <a:t> Git Basics</a:t>
            </a:r>
          </a:p>
          <a:p>
            <a:pPr marL="614443" indent="-614443" algn="ctr">
              <a:buAutoNum type="arabicPeriod"/>
            </a:pPr>
            <a:r>
              <a:rPr lang="en-US" sz="6000" dirty="0">
                <a:solidFill>
                  <a:schemeClr val="bg2">
                    <a:lumMod val="60000"/>
                    <a:lumOff val="40000"/>
                  </a:schemeClr>
                </a:solidFill>
                <a:latin typeface="Century Gothic" panose="020B0502020202020204" pitchFamily="34" charset="0"/>
                <a:ea typeface="나눔고딕OTF"/>
                <a:cs typeface="나눔고딕OTF"/>
              </a:rPr>
              <a:t> </a:t>
            </a:r>
            <a:r>
              <a:rPr lang="en-US" sz="6000" dirty="0">
                <a:solidFill>
                  <a:schemeClr val="tx2">
                    <a:lumMod val="75000"/>
                  </a:schemeClr>
                </a:solidFill>
                <a:latin typeface="Century Gothic" panose="020B0502020202020204" pitchFamily="34" charset="0"/>
                <a:ea typeface="나눔고딕OTF"/>
                <a:cs typeface="나눔고딕OTF"/>
              </a:rPr>
              <a:t>Git Branch</a:t>
            </a:r>
            <a:endParaRPr lang="en-US" sz="6000" dirty="0">
              <a:solidFill>
                <a:schemeClr val="bg1"/>
              </a:solidFill>
              <a:latin typeface="Century Gothic" panose="020B0502020202020204" pitchFamily="34" charset="0"/>
              <a:ea typeface="나눔고딕OTF"/>
              <a:cs typeface="나눔고딕OTF"/>
            </a:endParaRPr>
          </a:p>
          <a:p>
            <a:pPr marL="614443" indent="-614443" algn="ctr">
              <a:buAutoNum type="arabicPeriod"/>
            </a:pPr>
            <a:r>
              <a:rPr lang="en-US" sz="6000" dirty="0">
                <a:solidFill>
                  <a:schemeClr val="bg1"/>
                </a:solidFill>
                <a:latin typeface="Century Gothic" panose="020B0502020202020204" pitchFamily="34" charset="0"/>
                <a:ea typeface="나눔고딕OTF"/>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sp>
        <p:nvSpPr>
          <p:cNvPr id="8" name="TextBox 7">
            <a:extLst>
              <a:ext uri="{FF2B5EF4-FFF2-40B4-BE49-F238E27FC236}">
                <a16:creationId xmlns:a16="http://schemas.microsoft.com/office/drawing/2014/main" id="{879B019E-0B3E-C047-A1CE-DC2756899587}"/>
              </a:ext>
            </a:extLst>
          </p:cNvPr>
          <p:cNvSpPr txBox="1"/>
          <p:nvPr/>
        </p:nvSpPr>
        <p:spPr>
          <a:xfrm>
            <a:off x="-22223" y="15389"/>
            <a:ext cx="1444306"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0589216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 will talk about in this section</a:t>
            </a:r>
          </a:p>
        </p:txBody>
      </p:sp>
      <p:sp>
        <p:nvSpPr>
          <p:cNvPr id="3" name="Content Placeholder 2"/>
          <p:cNvSpPr>
            <a:spLocks noGrp="1"/>
          </p:cNvSpPr>
          <p:nvPr>
            <p:ph idx="1"/>
          </p:nvPr>
        </p:nvSpPr>
        <p:spPr/>
        <p:txBody>
          <a:bodyPr>
            <a:normAutofit/>
          </a:bodyPr>
          <a:lstStyle/>
          <a:p>
            <a:pPr marL="614443" indent="-614443">
              <a:buAutoNum type="arabicPeriod"/>
            </a:pPr>
            <a:r>
              <a:rPr lang="en-US" dirty="0">
                <a:solidFill>
                  <a:schemeClr val="bg1"/>
                </a:solidFill>
                <a:latin typeface="Century Gothic" panose="020B0502020202020204" pitchFamily="34" charset="0"/>
                <a:ea typeface="Nanum Gothic" panose="020D0604000000000000" pitchFamily="34" charset="-127"/>
              </a:rPr>
              <a:t>Git on the Server</a:t>
            </a:r>
          </a:p>
          <a:p>
            <a:pPr marL="614443" indent="-614443">
              <a:buAutoNum type="arabicPeriod"/>
            </a:pPr>
            <a:endParaRPr lang="en-US" dirty="0">
              <a:solidFill>
                <a:schemeClr val="bg1"/>
              </a:solidFill>
              <a:latin typeface="Century Gothic" panose="020B0502020202020204" pitchFamily="34" charset="0"/>
              <a:ea typeface="Nanum Gothic" panose="020D0604000000000000" pitchFamily="34" charset="-127"/>
            </a:endParaRPr>
          </a:p>
          <a:p>
            <a:pPr marL="614443" indent="-614443">
              <a:buAutoNum type="arabicPeriod"/>
            </a:pPr>
            <a:r>
              <a:rPr lang="en-US" dirty="0">
                <a:solidFill>
                  <a:schemeClr val="bg1"/>
                </a:solidFill>
                <a:latin typeface="Century Gothic" panose="020B0502020202020204" pitchFamily="34" charset="0"/>
                <a:ea typeface="Nanum Gothic" panose="020D0604000000000000" pitchFamily="34" charset="-127"/>
              </a:rPr>
              <a:t>GitLab</a:t>
            </a:r>
          </a:p>
          <a:p>
            <a:endParaRPr lang="en-US" dirty="0">
              <a:latin typeface="Century Gothic" panose="020B0502020202020204" pitchFamily="34" charset="0"/>
              <a:ea typeface="Nanum Gothic" panose="020D0604000000000000" pitchFamily="34" charset="-127"/>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4</a:t>
            </a:fld>
            <a:endParaRPr lang="en-US"/>
          </a:p>
        </p:txBody>
      </p:sp>
      <p:sp>
        <p:nvSpPr>
          <p:cNvPr id="6" name="TextBox 5">
            <a:extLst>
              <a:ext uri="{FF2B5EF4-FFF2-40B4-BE49-F238E27FC236}">
                <a16:creationId xmlns:a16="http://schemas.microsoft.com/office/drawing/2014/main" id="{AAFB3A16-F230-6E42-A55D-BCF9A72C5D69}"/>
              </a:ext>
            </a:extLst>
          </p:cNvPr>
          <p:cNvSpPr txBox="1"/>
          <p:nvPr/>
        </p:nvSpPr>
        <p:spPr>
          <a:xfrm>
            <a:off x="-22223" y="15389"/>
            <a:ext cx="1444306"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352291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b="1" dirty="0"/>
              <a:t>Git on the Server</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6393807"/>
          </a:xfrm>
        </p:spPr>
        <p:txBody>
          <a:bodyPr anchor="ctr">
            <a:normAutofit fontScale="92500" lnSpcReduction="20000"/>
          </a:bodyPr>
          <a:lstStyle/>
          <a:p>
            <a:pPr algn="l"/>
            <a:r>
              <a:rPr lang="en-US" sz="3200" dirty="0"/>
              <a:t>In order to do any collaboration in Git, we’ll need to have a remote Git repository. </a:t>
            </a:r>
          </a:p>
          <a:p>
            <a:pPr algn="l"/>
            <a:endParaRPr lang="en-US" sz="3200" dirty="0"/>
          </a:p>
          <a:p>
            <a:pPr algn="l"/>
            <a:r>
              <a:rPr lang="en-US" sz="3200" dirty="0"/>
              <a:t>Although we can technically push changes to and pull changes from individuals' repositories, doing so is discouraged because we can fairly easily confuse what they’re working on if we’re not careful. </a:t>
            </a:r>
          </a:p>
          <a:p>
            <a:pPr algn="l"/>
            <a:endParaRPr lang="en-US" sz="3200" dirty="0"/>
          </a:p>
          <a:p>
            <a:pPr algn="l"/>
            <a:r>
              <a:rPr lang="en-US" sz="3200" dirty="0"/>
              <a:t>Furthermore, we want our collaborators to be able to access the repository even if our computer is offline — having a more reliable common repository is often useful. </a:t>
            </a:r>
          </a:p>
          <a:p>
            <a:pPr algn="l"/>
            <a:endParaRPr lang="en-US" sz="3200" dirty="0"/>
          </a:p>
          <a:p>
            <a:pPr algn="l"/>
            <a:r>
              <a:rPr lang="en-US" sz="3200" dirty="0"/>
              <a:t>The preferred method for collaborating with someone is to set up an intermediate repository that we both have access to, and push to and pull from that.</a:t>
            </a:r>
          </a:p>
        </p:txBody>
      </p:sp>
      <p:sp>
        <p:nvSpPr>
          <p:cNvPr id="7" name="TextBox 6">
            <a:extLst>
              <a:ext uri="{FF2B5EF4-FFF2-40B4-BE49-F238E27FC236}">
                <a16:creationId xmlns:a16="http://schemas.microsoft.com/office/drawing/2014/main" id="{A94A7AE9-E690-6C46-AA47-C251F397846A}"/>
              </a:ext>
            </a:extLst>
          </p:cNvPr>
          <p:cNvSpPr txBox="1"/>
          <p:nvPr/>
        </p:nvSpPr>
        <p:spPr>
          <a:xfrm>
            <a:off x="-22223" y="15389"/>
            <a:ext cx="357630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 on the Server</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3050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686097" y="946672"/>
            <a:ext cx="11704322" cy="7777603"/>
          </a:xfrm>
        </p:spPr>
        <p:txBody>
          <a:bodyPr>
            <a:normAutofit/>
          </a:bodyPr>
          <a:lstStyle/>
          <a:p>
            <a:r>
              <a:rPr lang="en-US" sz="3200" dirty="0"/>
              <a:t>Running a Git server is fairly straightforward. </a:t>
            </a:r>
          </a:p>
          <a:p>
            <a:endParaRPr lang="en-US" sz="3200" dirty="0"/>
          </a:p>
          <a:p>
            <a:pPr marL="1057275" lvl="1" indent="-514350">
              <a:buFont typeface="+mj-lt"/>
              <a:buAutoNum type="arabicPeriod"/>
            </a:pPr>
            <a:r>
              <a:rPr lang="en-US" sz="3200" dirty="0"/>
              <a:t>We choose which protocols we want our server to communicate with. </a:t>
            </a:r>
          </a:p>
          <a:p>
            <a:pPr marL="1057275" lvl="1" indent="-514350">
              <a:buFont typeface="+mj-lt"/>
              <a:buAutoNum type="arabicPeriod"/>
            </a:pPr>
            <a:endParaRPr lang="en-US" sz="3200" dirty="0"/>
          </a:p>
          <a:p>
            <a:pPr marL="1057275" lvl="1" indent="-514350">
              <a:buFont typeface="+mj-lt"/>
              <a:buAutoNum type="arabicPeriod"/>
            </a:pPr>
            <a:r>
              <a:rPr lang="en-US" sz="3200" dirty="0"/>
              <a:t>We setup some options using those protocols and how to get our server running with them. </a:t>
            </a:r>
          </a:p>
          <a:p>
            <a:pPr marL="1057275" lvl="1" indent="-514350">
              <a:buFont typeface="+mj-lt"/>
              <a:buAutoNum type="arabicPeriod"/>
            </a:pPr>
            <a:endParaRPr lang="en-US" sz="3200" dirty="0"/>
          </a:p>
          <a:p>
            <a:pPr marL="1057275" lvl="1" indent="-514350">
              <a:buFont typeface="+mj-lt"/>
              <a:buAutoNum type="arabicPeriod"/>
            </a:pPr>
            <a:r>
              <a:rPr lang="en-US" sz="3200" dirty="0"/>
              <a:t>We’ll go over a few hosted options, if we don’t mind hosting our code on someone else’s server and don’t want to go through the hassle of setting up and maintaining our own server.</a:t>
            </a:r>
          </a:p>
        </p:txBody>
      </p:sp>
      <p:sp>
        <p:nvSpPr>
          <p:cNvPr id="7" name="TextBox 6">
            <a:extLst>
              <a:ext uri="{FF2B5EF4-FFF2-40B4-BE49-F238E27FC236}">
                <a16:creationId xmlns:a16="http://schemas.microsoft.com/office/drawing/2014/main" id="{DD698E12-B79F-8B42-B9AF-5666E47A40A7}"/>
              </a:ext>
            </a:extLst>
          </p:cNvPr>
          <p:cNvSpPr txBox="1"/>
          <p:nvPr/>
        </p:nvSpPr>
        <p:spPr>
          <a:xfrm>
            <a:off x="-22223" y="15389"/>
            <a:ext cx="357630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 on the Server</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4183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686097" y="946672"/>
            <a:ext cx="11704322" cy="7822574"/>
          </a:xfrm>
        </p:spPr>
        <p:txBody>
          <a:bodyPr>
            <a:normAutofit/>
          </a:bodyPr>
          <a:lstStyle/>
          <a:p>
            <a:r>
              <a:rPr lang="en-US" sz="3200" dirty="0"/>
              <a:t>A remote repository is generally a </a:t>
            </a:r>
            <a:r>
              <a:rPr lang="en-US" sz="3200" i="1" dirty="0"/>
              <a:t>bare repository</a:t>
            </a:r>
            <a:r>
              <a:rPr lang="en-US" sz="3200" dirty="0"/>
              <a:t> — a Git repository that has no working directory. </a:t>
            </a:r>
          </a:p>
          <a:p>
            <a:endParaRPr lang="en-US" sz="3200" dirty="0"/>
          </a:p>
          <a:p>
            <a:r>
              <a:rPr lang="en-US" sz="3200" dirty="0"/>
              <a:t>Because the repository is only used as a collaboration point, there is no reason to have a snapshot checked out on disk; it’s just the Git data. </a:t>
            </a:r>
          </a:p>
          <a:p>
            <a:endParaRPr lang="en-US" sz="3200" dirty="0"/>
          </a:p>
          <a:p>
            <a:r>
              <a:rPr lang="en-US" sz="3200" dirty="0"/>
              <a:t>A bare repository is the contents of our project’s </a:t>
            </a:r>
            <a:r>
              <a:rPr lang="en-US" sz="3200" dirty="0">
                <a:latin typeface="Courier" pitchFamily="2" charset="0"/>
              </a:rPr>
              <a:t>.git</a:t>
            </a:r>
            <a:r>
              <a:rPr lang="en-US" sz="3200" dirty="0"/>
              <a:t> directory and nothing else.</a:t>
            </a:r>
          </a:p>
        </p:txBody>
      </p:sp>
      <p:sp>
        <p:nvSpPr>
          <p:cNvPr id="8" name="TextBox 7">
            <a:extLst>
              <a:ext uri="{FF2B5EF4-FFF2-40B4-BE49-F238E27FC236}">
                <a16:creationId xmlns:a16="http://schemas.microsoft.com/office/drawing/2014/main" id="{B01FFC83-85E8-8646-93D8-1B81BDF629A3}"/>
              </a:ext>
            </a:extLst>
          </p:cNvPr>
          <p:cNvSpPr txBox="1"/>
          <p:nvPr/>
        </p:nvSpPr>
        <p:spPr>
          <a:xfrm>
            <a:off x="-22223" y="15389"/>
            <a:ext cx="357630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 on the Server</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65743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b="1" dirty="0"/>
              <a:t>GitLab</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8"/>
            <a:ext cx="11704322" cy="5897882"/>
          </a:xfrm>
        </p:spPr>
        <p:txBody>
          <a:bodyPr anchor="ctr">
            <a:normAutofit/>
          </a:bodyPr>
          <a:lstStyle/>
          <a:p>
            <a:pPr algn="l"/>
            <a:r>
              <a:rPr lang="en-US" sz="3200" dirty="0"/>
              <a:t>There are some several open source solutions out there that we can install instead. As GitLab is one of the more popular ones, we’ll cover installing and using it as an example. </a:t>
            </a:r>
          </a:p>
          <a:p>
            <a:pPr algn="l"/>
            <a:endParaRPr lang="en-US" sz="3200" dirty="0"/>
          </a:p>
          <a:p>
            <a:pPr algn="l"/>
            <a:r>
              <a:rPr lang="en-US" sz="3200" dirty="0"/>
              <a:t>This is a bit more complex than the </a:t>
            </a:r>
            <a:r>
              <a:rPr lang="en-US" sz="3200" dirty="0" err="1"/>
              <a:t>GitWeb</a:t>
            </a:r>
            <a:r>
              <a:rPr lang="en-US" sz="3200" dirty="0"/>
              <a:t> option and likely requires more maintenance, but it is a much more fully featured option.</a:t>
            </a:r>
          </a:p>
        </p:txBody>
      </p:sp>
      <p:sp>
        <p:nvSpPr>
          <p:cNvPr id="5" name="TextBox 4">
            <a:extLst>
              <a:ext uri="{FF2B5EF4-FFF2-40B4-BE49-F238E27FC236}">
                <a16:creationId xmlns:a16="http://schemas.microsoft.com/office/drawing/2014/main" id="{A934CF87-6A98-4246-8C8A-854BB36858B0}"/>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74617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3497584"/>
          </a:xfrm>
        </p:spPr>
        <p:txBody>
          <a:bodyPr anchor="ctr">
            <a:normAutofit/>
          </a:bodyPr>
          <a:lstStyle/>
          <a:p>
            <a:pPr algn="l"/>
            <a:r>
              <a:rPr lang="en-US" dirty="0"/>
              <a:t>GitLab is a database-backed web application, so its installation is a bit more involved than some other Git servers. Fortunately, this process is very well-documented and supported.</a:t>
            </a:r>
          </a:p>
        </p:txBody>
      </p:sp>
      <p:sp>
        <p:nvSpPr>
          <p:cNvPr id="5" name="TextBox 4">
            <a:extLst>
              <a:ext uri="{FF2B5EF4-FFF2-40B4-BE49-F238E27FC236}">
                <a16:creationId xmlns:a16="http://schemas.microsoft.com/office/drawing/2014/main" id="{9954A2E0-4B81-BC49-B7CA-62E092E0CFD9}"/>
              </a:ext>
            </a:extLst>
          </p:cNvPr>
          <p:cNvSpPr txBox="1"/>
          <p:nvPr/>
        </p:nvSpPr>
        <p:spPr>
          <a:xfrm>
            <a:off x="-22223" y="15389"/>
            <a:ext cx="252473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Server  &gt; </a:t>
            </a:r>
            <a:r>
              <a:rPr lang="en-US" altLang="ko-KR" sz="1800" i="1" dirty="0">
                <a:latin typeface="Century Gothic" panose="020B0502020202020204" pitchFamily="34" charset="0"/>
              </a:rPr>
              <a:t>GitLab</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100282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5142</TotalTime>
  <Words>1330</Words>
  <Application>Microsoft Macintosh PowerPoint</Application>
  <PresentationFormat>Custom</PresentationFormat>
  <Paragraphs>146</Paragraphs>
  <Slides>24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Nanum Gothic</vt:lpstr>
      <vt:lpstr>나눔고딕</vt:lpstr>
      <vt:lpstr>나눔고딕OTF</vt:lpstr>
      <vt:lpstr>나눔손글씨 펜</vt:lpstr>
      <vt:lpstr>American Typewriter</vt:lpstr>
      <vt:lpstr>Arial</vt:lpstr>
      <vt:lpstr>Century Gothic</vt:lpstr>
      <vt:lpstr>Courier</vt:lpstr>
      <vt:lpstr>Gill Sans MT</vt:lpstr>
      <vt:lpstr>Lucida Grande</vt:lpstr>
      <vt:lpstr>White</vt:lpstr>
      <vt:lpstr>PowerPoint Presentation</vt:lpstr>
      <vt:lpstr>What we will take a look in this series</vt:lpstr>
      <vt:lpstr>What we will take a look today</vt:lpstr>
      <vt:lpstr>What I will talk about in this section</vt:lpstr>
      <vt:lpstr>Git on the Server</vt:lpstr>
      <vt:lpstr>PowerPoint Presentation</vt:lpstr>
      <vt:lpstr>PowerPoint Presentation</vt:lpstr>
      <vt:lpstr>GitLab</vt:lpstr>
      <vt:lpstr>Installation</vt:lpstr>
      <vt:lpstr>PowerPoint Presentation</vt:lpstr>
      <vt:lpstr>Administration</vt:lpstr>
      <vt:lpstr>Users</vt:lpstr>
      <vt:lpstr>PowerPoint Presentation</vt:lpstr>
      <vt:lpstr>Groups</vt:lpstr>
      <vt:lpstr>PowerPoint Presentation</vt:lpstr>
      <vt:lpstr>Projects</vt:lpstr>
      <vt:lpstr>PowerPoint Presentation</vt:lpstr>
      <vt:lpstr>Hooks</vt:lpstr>
      <vt:lpstr>Basic Usage</vt:lpstr>
      <vt:lpstr>PowerPoint Presentation</vt:lpstr>
      <vt:lpstr>Working Together</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CS489: Computer Ethics &amp; Social Issues</dc:title>
  <dc:creator>Yoon Joon Lee</dc:creator>
  <cp:lastModifiedBy>Lee Yoon Joon</cp:lastModifiedBy>
  <cp:revision>309</cp:revision>
  <cp:lastPrinted>2018-10-06T04:27:23Z</cp:lastPrinted>
  <dcterms:modified xsi:type="dcterms:W3CDTF">2018-11-25T03:49:12Z</dcterms:modified>
</cp:coreProperties>
</file>