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48" r:id="rId3"/>
    <p:sldId id="349" r:id="rId4"/>
    <p:sldId id="340" r:id="rId5"/>
    <p:sldId id="374" r:id="rId6"/>
    <p:sldId id="398" r:id="rId7"/>
    <p:sldId id="399" r:id="rId8"/>
    <p:sldId id="400" r:id="rId9"/>
    <p:sldId id="375" r:id="rId10"/>
    <p:sldId id="402" r:id="rId11"/>
    <p:sldId id="401" r:id="rId12"/>
    <p:sldId id="376" r:id="rId13"/>
    <p:sldId id="377" r:id="rId14"/>
    <p:sldId id="378" r:id="rId15"/>
    <p:sldId id="403" r:id="rId16"/>
    <p:sldId id="404" r:id="rId17"/>
    <p:sldId id="405" r:id="rId18"/>
    <p:sldId id="406" r:id="rId19"/>
    <p:sldId id="407" r:id="rId20"/>
    <p:sldId id="409" r:id="rId21"/>
    <p:sldId id="408" r:id="rId22"/>
    <p:sldId id="379" r:id="rId23"/>
    <p:sldId id="380"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288" r:id="rId41"/>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2"/>
    <p:restoredTop sz="93209"/>
  </p:normalViewPr>
  <p:slideViewPr>
    <p:cSldViewPr snapToGrid="0">
      <p:cViewPr varScale="1">
        <p:scale>
          <a:sx n="85" d="100"/>
          <a:sy n="85" d="100"/>
        </p:scale>
        <p:origin x="720" y="200"/>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4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805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6596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00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346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40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11/19/18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11/19/18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11/19/18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Century Gothic" panose="020B0502020202020204" pitchFamily="34" charset="0"/>
                <a:ea typeface="나눔고딕"/>
                <a:cs typeface="나눔고딕"/>
                <a:sym typeface="나눔고딕"/>
              </a:rPr>
              <a:t>YoonJoon</a:t>
            </a:r>
            <a:r>
              <a:rPr lang="en-US" sz="4000" dirty="0">
                <a:solidFill>
                  <a:srgbClr val="000000"/>
                </a:solidFill>
                <a:latin typeface="Century Gothic" panose="020B0502020202020204" pitchFamily="34" charset="0"/>
                <a:ea typeface="나눔고딕"/>
                <a:cs typeface="나눔고딕"/>
                <a:sym typeface="나눔고딕"/>
              </a:rPr>
              <a:t> Lee</a:t>
            </a:r>
            <a:endParaRPr lang="en-US" sz="4000" dirty="0">
              <a:latin typeface="Century Gothic" panose="020B0502020202020204" pitchFamily="34" charset="0"/>
              <a:ea typeface="나눔고딕"/>
              <a:cs typeface="나눔고딕"/>
              <a:sym typeface="나눔고딕"/>
            </a:endParaRPr>
          </a:p>
          <a:p>
            <a:pPr lvl="0">
              <a:defRPr sz="1800">
                <a:solidFill>
                  <a:srgbClr val="000000"/>
                </a:solidFill>
              </a:defRPr>
            </a:pPr>
            <a:r>
              <a:rPr lang="en-US" sz="4200" dirty="0" err="1">
                <a:solidFill>
                  <a:srgbClr val="424242"/>
                </a:solidFill>
                <a:latin typeface="Century Gothic" panose="020B0502020202020204" pitchFamily="34" charset="0"/>
                <a:ea typeface="나눔고딕"/>
                <a:cs typeface="나눔고딕"/>
                <a:sym typeface="나눔고딕"/>
              </a:rPr>
              <a:t>SoC</a:t>
            </a:r>
            <a:r>
              <a:rPr sz="4200" dirty="0">
                <a:solidFill>
                  <a:srgbClr val="424242"/>
                </a:solidFill>
                <a:latin typeface="Century Gothic" panose="020B0502020202020204" pitchFamily="34" charset="0"/>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483961" y="5648545"/>
            <a:ext cx="1006685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394" y="1247012"/>
            <a:ext cx="10138081" cy="5028282"/>
          </a:xfrm>
          <a:prstGeom prst="rect">
            <a:avLst/>
          </a:prstGeom>
        </p:spPr>
      </p:pic>
    </p:spTree>
    <p:extLst>
      <p:ext uri="{BB962C8B-B14F-4D97-AF65-F5344CB8AC3E}">
        <p14:creationId xmlns:p14="http://schemas.microsoft.com/office/powerpoint/2010/main" val="416102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33" name="Group 32"/>
          <p:cNvGrpSpPr/>
          <p:nvPr/>
        </p:nvGrpSpPr>
        <p:grpSpPr>
          <a:xfrm>
            <a:off x="661235" y="6102653"/>
            <a:ext cx="3028015" cy="1111625"/>
            <a:chOff x="914199" y="6102653"/>
            <a:chExt cx="3028015" cy="1111625"/>
          </a:xfrm>
        </p:grpSpPr>
        <p:sp>
          <p:nvSpPr>
            <p:cNvPr id="23" name="Rectangle 22"/>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5" name="TextBox 24"/>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A</a:t>
              </a:r>
            </a:p>
          </p:txBody>
        </p:sp>
      </p:grpSp>
      <p:grpSp>
        <p:nvGrpSpPr>
          <p:cNvPr id="26" name="Group 25"/>
          <p:cNvGrpSpPr/>
          <p:nvPr/>
        </p:nvGrpSpPr>
        <p:grpSpPr>
          <a:xfrm>
            <a:off x="375689" y="1853989"/>
            <a:ext cx="3566525" cy="3221646"/>
            <a:chOff x="375689" y="1853989"/>
            <a:chExt cx="4105033" cy="3221646"/>
          </a:xfrm>
        </p:grpSpPr>
        <p:sp>
          <p:nvSpPr>
            <p:cNvPr id="27" name="Rectangle 26"/>
            <p:cNvSpPr/>
            <p:nvPr/>
          </p:nvSpPr>
          <p:spPr>
            <a:xfrm>
              <a:off x="375689" y="2292243"/>
              <a:ext cx="4105033" cy="2783392"/>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986900" y="1853989"/>
              <a:ext cx="609968"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d8</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29" name="TextBox 28"/>
            <p:cNvSpPr txBox="1"/>
            <p:nvPr/>
          </p:nvSpPr>
          <p:spPr>
            <a:xfrm>
              <a:off x="598811" y="2401537"/>
              <a:ext cx="3595354" cy="25648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commit</a:t>
              </a:r>
              <a:r>
                <a:rPr lang="en-US" sz="2000" dirty="0">
                  <a:solidFill>
                    <a:schemeClr val="tx1"/>
                  </a:solidFill>
                  <a:latin typeface="Century Gothic" panose="020B0502020202020204" pitchFamily="34" charset="0"/>
                </a:rPr>
                <a:t> size</a:t>
              </a:r>
            </a:p>
            <a:p>
              <a:pPr rtl="0" latinLnBrk="1" hangingPunct="0"/>
              <a:r>
                <a:rPr lang="en-US" sz="2000" b="1" dirty="0">
                  <a:solidFill>
                    <a:schemeClr val="tx1"/>
                  </a:solidFill>
                  <a:latin typeface="Century Gothic" panose="020B0502020202020204" pitchFamily="34" charset="0"/>
                </a:rPr>
                <a:t>Tree</a:t>
              </a:r>
              <a:r>
                <a:rPr lang="en-US" sz="2000" dirty="0">
                  <a:solidFill>
                    <a:schemeClr val="tx1"/>
                  </a:solidFill>
                  <a:latin typeface="Century Gothic" panose="020B0502020202020204" pitchFamily="34" charset="0"/>
                </a:rPr>
                <a:t> e6</a:t>
              </a:r>
            </a:p>
            <a:p>
              <a:pPr rtl="0" latinLnBrk="1" hangingPunct="0"/>
              <a:r>
                <a:rPr lang="en-US" sz="2000" b="1" dirty="0">
                  <a:solidFill>
                    <a:schemeClr val="tx1"/>
                  </a:solidFill>
                  <a:latin typeface="Century Gothic" panose="020B0502020202020204" pitchFamily="34" charset="0"/>
                </a:rPr>
                <a:t>Parent</a:t>
              </a:r>
              <a:r>
                <a:rPr lang="en-US" sz="2000" dirty="0">
                  <a:solidFill>
                    <a:schemeClr val="tx1"/>
                  </a:solidFill>
                  <a:latin typeface="Century Gothic" panose="020B0502020202020204" pitchFamily="34" charset="0"/>
                </a:rPr>
                <a:t> </a:t>
              </a:r>
            </a:p>
            <a:p>
              <a:pPr rtl="0" latinLnBrk="1" hangingPunct="0"/>
              <a:r>
                <a:rPr lang="en-US" sz="2000" b="1" dirty="0">
                  <a:solidFill>
                    <a:schemeClr val="tx1"/>
                  </a:solidFill>
                  <a:latin typeface="Century Gothic" panose="020B0502020202020204" pitchFamily="34" charset="0"/>
                </a:rPr>
                <a:t>Author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endParaRPr lang="en-US" sz="2000" dirty="0">
                <a:solidFill>
                  <a:schemeClr val="tx1"/>
                </a:solidFill>
                <a:latin typeface="Century Gothic" panose="020B0502020202020204" pitchFamily="34" charset="0"/>
              </a:endParaRPr>
            </a:p>
            <a:p>
              <a:pPr rtl="0" latinLnBrk="1" hangingPunct="0"/>
              <a:r>
                <a:rPr lang="en-US" sz="2000" b="1" dirty="0">
                  <a:solidFill>
                    <a:schemeClr val="tx1"/>
                  </a:solidFill>
                  <a:latin typeface="Century Gothic" panose="020B0502020202020204" pitchFamily="34" charset="0"/>
                </a:rPr>
                <a:t>Committer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r>
                <a:rPr lang="en-US" sz="2000" dirty="0">
                  <a:solidFill>
                    <a:schemeClr val="tx1"/>
                  </a:solidFill>
                  <a:latin typeface="Century Gothic" panose="020B0502020202020204" pitchFamily="34" charset="0"/>
                </a:rPr>
                <a:t> </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latin typeface="Century Gothic" panose="020B0502020202020204" pitchFamily="34" charset="0"/>
                </a:rPr>
                <a:t> The initial commit of my project</a:t>
              </a:r>
              <a:endParaRPr lang="en-US" sz="2000" dirty="0">
                <a:solidFill>
                  <a:schemeClr val="tx1"/>
                </a:solidFill>
                <a:latin typeface="Century Gothic" panose="020B0502020202020204" pitchFamily="34" charset="0"/>
                <a:ea typeface="맑은 고딕" panose="020B0503020000020004" pitchFamily="34" charset="-127"/>
              </a:endParaRPr>
            </a:p>
          </p:txBody>
        </p:sp>
      </p:grpSp>
      <p:cxnSp>
        <p:nvCxnSpPr>
          <p:cNvPr id="32" name="Straight Arrow Connector 31"/>
          <p:cNvCxnSpPr>
            <a:stCxn id="70" idx="1"/>
          </p:cNvCxnSpPr>
          <p:nvPr/>
        </p:nvCxnSpPr>
        <p:spPr>
          <a:xfrm flipH="1">
            <a:off x="3887101" y="3683939"/>
            <a:ext cx="855516" cy="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p:cNvCxnSpPr>
            <a:stCxn id="27" idx="2"/>
            <a:endCxn id="23" idx="0"/>
          </p:cNvCxnSpPr>
          <p:nvPr/>
        </p:nvCxnSpPr>
        <p:spPr>
          <a:xfrm>
            <a:off x="2158952" y="5075635"/>
            <a:ext cx="16291" cy="102701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66" name="Group 65"/>
          <p:cNvGrpSpPr/>
          <p:nvPr/>
        </p:nvGrpSpPr>
        <p:grpSpPr>
          <a:xfrm>
            <a:off x="5028163" y="6102653"/>
            <a:ext cx="3028015" cy="1111625"/>
            <a:chOff x="914199" y="6102653"/>
            <a:chExt cx="3028015" cy="1111625"/>
          </a:xfrm>
        </p:grpSpPr>
        <p:sp>
          <p:nvSpPr>
            <p:cNvPr id="67" name="Rectangle 66"/>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68" name="TextBox 67"/>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B</a:t>
              </a:r>
            </a:p>
          </p:txBody>
        </p:sp>
      </p:grpSp>
      <p:grpSp>
        <p:nvGrpSpPr>
          <p:cNvPr id="69" name="Group 68"/>
          <p:cNvGrpSpPr/>
          <p:nvPr/>
        </p:nvGrpSpPr>
        <p:grpSpPr>
          <a:xfrm>
            <a:off x="4742617" y="1853989"/>
            <a:ext cx="3566525" cy="3221646"/>
            <a:chOff x="375689" y="1853989"/>
            <a:chExt cx="4105033" cy="3221646"/>
          </a:xfrm>
        </p:grpSpPr>
        <p:sp>
          <p:nvSpPr>
            <p:cNvPr id="70" name="Rectangle 69"/>
            <p:cNvSpPr/>
            <p:nvPr/>
          </p:nvSpPr>
          <p:spPr>
            <a:xfrm>
              <a:off x="375689" y="2292243"/>
              <a:ext cx="4105033" cy="2783392"/>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71" name="TextBox 70"/>
            <p:cNvSpPr txBox="1"/>
            <p:nvPr/>
          </p:nvSpPr>
          <p:spPr>
            <a:xfrm>
              <a:off x="1986900" y="1853989"/>
              <a:ext cx="609968"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20</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72" name="TextBox 71"/>
            <p:cNvSpPr txBox="1"/>
            <p:nvPr/>
          </p:nvSpPr>
          <p:spPr>
            <a:xfrm>
              <a:off x="598811" y="2555425"/>
              <a:ext cx="3595354" cy="22570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commit</a:t>
              </a:r>
              <a:r>
                <a:rPr lang="en-US" sz="2000" dirty="0">
                  <a:solidFill>
                    <a:schemeClr val="tx1"/>
                  </a:solidFill>
                  <a:latin typeface="Century Gothic" panose="020B0502020202020204" pitchFamily="34" charset="0"/>
                </a:rPr>
                <a:t> size</a:t>
              </a:r>
            </a:p>
            <a:p>
              <a:pPr rtl="0" latinLnBrk="1" hangingPunct="0"/>
              <a:r>
                <a:rPr lang="en-US" sz="2000" b="1" dirty="0">
                  <a:solidFill>
                    <a:schemeClr val="tx1"/>
                  </a:solidFill>
                  <a:latin typeface="Century Gothic" panose="020B0502020202020204" pitchFamily="34" charset="0"/>
                </a:rPr>
                <a:t>Tree</a:t>
              </a:r>
              <a:r>
                <a:rPr lang="en-US" sz="2000" dirty="0">
                  <a:solidFill>
                    <a:schemeClr val="tx1"/>
                  </a:solidFill>
                  <a:latin typeface="Century Gothic" panose="020B0502020202020204" pitchFamily="34" charset="0"/>
                </a:rPr>
                <a:t> 6f</a:t>
              </a:r>
            </a:p>
            <a:p>
              <a:pPr rtl="0" latinLnBrk="1" hangingPunct="0"/>
              <a:r>
                <a:rPr lang="en-US" sz="2000" b="1" dirty="0">
                  <a:solidFill>
                    <a:schemeClr val="tx1"/>
                  </a:solidFill>
                  <a:latin typeface="Century Gothic" panose="020B0502020202020204" pitchFamily="34" charset="0"/>
                </a:rPr>
                <a:t>Parent </a:t>
              </a:r>
              <a:r>
                <a:rPr lang="en-US" sz="2000" dirty="0">
                  <a:solidFill>
                    <a:schemeClr val="tx1"/>
                  </a:solidFill>
                  <a:latin typeface="Century Gothic" panose="020B0502020202020204" pitchFamily="34" charset="0"/>
                </a:rPr>
                <a:t>d8 </a:t>
              </a:r>
            </a:p>
            <a:p>
              <a:pPr rtl="0" latinLnBrk="1" hangingPunct="0"/>
              <a:r>
                <a:rPr lang="en-US" sz="2000" b="1" dirty="0">
                  <a:solidFill>
                    <a:schemeClr val="tx1"/>
                  </a:solidFill>
                  <a:latin typeface="Century Gothic" panose="020B0502020202020204" pitchFamily="34" charset="0"/>
                </a:rPr>
                <a:t>Author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endParaRPr lang="en-US" sz="2000" dirty="0">
                <a:solidFill>
                  <a:schemeClr val="tx1"/>
                </a:solidFill>
                <a:latin typeface="Century Gothic" panose="020B0502020202020204" pitchFamily="34" charset="0"/>
              </a:endParaRPr>
            </a:p>
            <a:p>
              <a:pPr rtl="0" latinLnBrk="1" hangingPunct="0"/>
              <a:r>
                <a:rPr lang="en-US" sz="2000" b="1" dirty="0">
                  <a:solidFill>
                    <a:schemeClr val="tx1"/>
                  </a:solidFill>
                  <a:latin typeface="Century Gothic" panose="020B0502020202020204" pitchFamily="34" charset="0"/>
                </a:rPr>
                <a:t>Committer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r>
                <a:rPr lang="en-US" sz="2000" dirty="0">
                  <a:solidFill>
                    <a:schemeClr val="tx1"/>
                  </a:solidFill>
                  <a:latin typeface="Century Gothic" panose="020B0502020202020204" pitchFamily="34" charset="0"/>
                </a:rPr>
                <a:t> </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latin typeface="Century Gothic" panose="020B0502020202020204" pitchFamily="34" charset="0"/>
                </a:rPr>
                <a:t> Fixed bug #1328</a:t>
              </a:r>
              <a:endParaRPr lang="en-US" sz="2000" dirty="0">
                <a:solidFill>
                  <a:schemeClr val="tx1"/>
                </a:solidFill>
                <a:latin typeface="Century Gothic" panose="020B0502020202020204" pitchFamily="34" charset="0"/>
                <a:ea typeface="맑은 고딕" panose="020B0503020000020004" pitchFamily="34" charset="-127"/>
              </a:endParaRPr>
            </a:p>
          </p:txBody>
        </p:sp>
      </p:grpSp>
      <p:cxnSp>
        <p:nvCxnSpPr>
          <p:cNvPr id="73" name="Straight Arrow Connector 72"/>
          <p:cNvCxnSpPr>
            <a:stCxn id="70" idx="2"/>
            <a:endCxn id="67" idx="0"/>
          </p:cNvCxnSpPr>
          <p:nvPr/>
        </p:nvCxnSpPr>
        <p:spPr>
          <a:xfrm>
            <a:off x="6525880" y="5075635"/>
            <a:ext cx="16291" cy="102701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74" name="Group 73"/>
          <p:cNvGrpSpPr/>
          <p:nvPr/>
        </p:nvGrpSpPr>
        <p:grpSpPr>
          <a:xfrm>
            <a:off x="9285559" y="6102653"/>
            <a:ext cx="3028015" cy="1111625"/>
            <a:chOff x="914199" y="6102653"/>
            <a:chExt cx="3028015" cy="1111625"/>
          </a:xfrm>
        </p:grpSpPr>
        <p:sp>
          <p:nvSpPr>
            <p:cNvPr id="75" name="Rectangle 74"/>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76" name="TextBox 75"/>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C</a:t>
              </a:r>
            </a:p>
          </p:txBody>
        </p:sp>
      </p:grpSp>
      <p:grpSp>
        <p:nvGrpSpPr>
          <p:cNvPr id="77" name="Group 76"/>
          <p:cNvGrpSpPr/>
          <p:nvPr/>
        </p:nvGrpSpPr>
        <p:grpSpPr>
          <a:xfrm>
            <a:off x="9000013" y="1853989"/>
            <a:ext cx="3566525" cy="3221646"/>
            <a:chOff x="375689" y="1853989"/>
            <a:chExt cx="4105033" cy="3221646"/>
          </a:xfrm>
        </p:grpSpPr>
        <p:sp>
          <p:nvSpPr>
            <p:cNvPr id="78" name="Rectangle 77"/>
            <p:cNvSpPr/>
            <p:nvPr/>
          </p:nvSpPr>
          <p:spPr>
            <a:xfrm>
              <a:off x="375689" y="2292243"/>
              <a:ext cx="4105033" cy="2783392"/>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79" name="TextBox 78"/>
            <p:cNvSpPr txBox="1"/>
            <p:nvPr/>
          </p:nvSpPr>
          <p:spPr>
            <a:xfrm>
              <a:off x="1986900" y="1853989"/>
              <a:ext cx="609968"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0f</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80" name="TextBox 79"/>
            <p:cNvSpPr txBox="1"/>
            <p:nvPr/>
          </p:nvSpPr>
          <p:spPr>
            <a:xfrm>
              <a:off x="598811" y="2555425"/>
              <a:ext cx="3595354" cy="22570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commit</a:t>
              </a:r>
              <a:r>
                <a:rPr lang="en-US" sz="2000" dirty="0">
                  <a:solidFill>
                    <a:schemeClr val="tx1"/>
                  </a:solidFill>
                  <a:latin typeface="Century Gothic" panose="020B0502020202020204" pitchFamily="34" charset="0"/>
                </a:rPr>
                <a:t> size</a:t>
              </a:r>
            </a:p>
            <a:p>
              <a:pPr rtl="0" latinLnBrk="1" hangingPunct="0"/>
              <a:r>
                <a:rPr lang="en-US" sz="2000" b="1" dirty="0">
                  <a:solidFill>
                    <a:schemeClr val="tx1"/>
                  </a:solidFill>
                  <a:latin typeface="Century Gothic" panose="020B0502020202020204" pitchFamily="34" charset="0"/>
                </a:rPr>
                <a:t>Tree</a:t>
              </a:r>
              <a:r>
                <a:rPr lang="en-US" sz="2000" dirty="0">
                  <a:solidFill>
                    <a:schemeClr val="tx1"/>
                  </a:solidFill>
                  <a:latin typeface="Century Gothic" panose="020B0502020202020204" pitchFamily="34" charset="0"/>
                </a:rPr>
                <a:t> cd</a:t>
              </a:r>
            </a:p>
            <a:p>
              <a:pPr rtl="0" latinLnBrk="1" hangingPunct="0"/>
              <a:r>
                <a:rPr lang="en-US" sz="2000" b="1" dirty="0">
                  <a:solidFill>
                    <a:schemeClr val="tx1"/>
                  </a:solidFill>
                  <a:latin typeface="Century Gothic" panose="020B0502020202020204" pitchFamily="34" charset="0"/>
                </a:rPr>
                <a:t>Parent</a:t>
              </a:r>
              <a:r>
                <a:rPr lang="en-US" sz="2000" dirty="0">
                  <a:solidFill>
                    <a:schemeClr val="tx1"/>
                  </a:solidFill>
                  <a:latin typeface="Century Gothic" panose="020B0502020202020204" pitchFamily="34" charset="0"/>
                </a:rPr>
                <a:t> 20 </a:t>
              </a:r>
            </a:p>
            <a:p>
              <a:pPr rtl="0" latinLnBrk="1" hangingPunct="0"/>
              <a:r>
                <a:rPr lang="en-US" sz="2000" b="1" dirty="0">
                  <a:solidFill>
                    <a:schemeClr val="tx1"/>
                  </a:solidFill>
                  <a:latin typeface="Century Gothic" panose="020B0502020202020204" pitchFamily="34" charset="0"/>
                </a:rPr>
                <a:t>Author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endParaRPr lang="en-US" sz="2000" dirty="0">
                <a:solidFill>
                  <a:schemeClr val="tx1"/>
                </a:solidFill>
                <a:latin typeface="Century Gothic" panose="020B0502020202020204" pitchFamily="34" charset="0"/>
              </a:endParaRPr>
            </a:p>
            <a:p>
              <a:pPr rtl="0" latinLnBrk="1" hangingPunct="0"/>
              <a:r>
                <a:rPr lang="en-US" sz="2000" b="1" dirty="0">
                  <a:solidFill>
                    <a:schemeClr val="tx1"/>
                  </a:solidFill>
                  <a:latin typeface="Century Gothic" panose="020B0502020202020204" pitchFamily="34" charset="0"/>
                </a:rPr>
                <a:t>Committer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r>
                <a:rPr lang="en-US" sz="2000" dirty="0">
                  <a:solidFill>
                    <a:schemeClr val="tx1"/>
                  </a:solidFill>
                  <a:latin typeface="Century Gothic" panose="020B0502020202020204" pitchFamily="34" charset="0"/>
                </a:rPr>
                <a:t> </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latin typeface="Century Gothic" panose="020B0502020202020204" pitchFamily="34" charset="0"/>
                </a:rPr>
                <a:t> add features #32</a:t>
              </a:r>
              <a:endParaRPr lang="en-US" sz="2000" dirty="0">
                <a:solidFill>
                  <a:schemeClr val="tx1"/>
                </a:solidFill>
                <a:latin typeface="Century Gothic" panose="020B0502020202020204" pitchFamily="34" charset="0"/>
                <a:ea typeface="맑은 고딕" panose="020B0503020000020004" pitchFamily="34" charset="-127"/>
              </a:endParaRPr>
            </a:p>
          </p:txBody>
        </p:sp>
      </p:grpSp>
      <p:cxnSp>
        <p:nvCxnSpPr>
          <p:cNvPr id="81" name="Straight Arrow Connector 80"/>
          <p:cNvCxnSpPr>
            <a:stCxn id="78" idx="2"/>
            <a:endCxn id="75" idx="0"/>
          </p:cNvCxnSpPr>
          <p:nvPr/>
        </p:nvCxnSpPr>
        <p:spPr>
          <a:xfrm>
            <a:off x="10783276" y="5075635"/>
            <a:ext cx="16291" cy="102701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3" name="Straight Arrow Connector 82"/>
          <p:cNvCxnSpPr>
            <a:stCxn id="78" idx="1"/>
            <a:endCxn id="70" idx="3"/>
          </p:cNvCxnSpPr>
          <p:nvPr/>
        </p:nvCxnSpPr>
        <p:spPr>
          <a:xfrm flipH="1">
            <a:off x="8309142" y="3683939"/>
            <a:ext cx="690871"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6985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1E31F-52E1-364B-90F0-1A6DBCD50143}"/>
              </a:ext>
            </a:extLst>
          </p:cNvPr>
          <p:cNvSpPr>
            <a:spLocks noGrp="1"/>
          </p:cNvSpPr>
          <p:nvPr>
            <p:ph idx="1"/>
          </p:nvPr>
        </p:nvSpPr>
        <p:spPr>
          <a:xfrm>
            <a:off x="650239" y="785307"/>
            <a:ext cx="11704322" cy="3266740"/>
          </a:xfrm>
        </p:spPr>
        <p:txBody>
          <a:bodyPr>
            <a:normAutofit fontScale="92500" lnSpcReduction="10000"/>
          </a:bodyPr>
          <a:lstStyle/>
          <a:p>
            <a:r>
              <a:rPr lang="en-US" dirty="0"/>
              <a:t> A branch in </a:t>
            </a:r>
            <a:r>
              <a:rPr lang="en-US" dirty="0" err="1"/>
              <a:t>Git</a:t>
            </a:r>
            <a:r>
              <a:rPr lang="en-US" dirty="0"/>
              <a:t> is simply a lightweight movable pointer to one of these commits. The default branch name in </a:t>
            </a:r>
            <a:r>
              <a:rPr lang="en-US" dirty="0" err="1"/>
              <a:t>Git</a:t>
            </a:r>
            <a:r>
              <a:rPr lang="en-US" dirty="0"/>
              <a:t> is </a:t>
            </a:r>
            <a:r>
              <a:rPr lang="en-US" dirty="0">
                <a:latin typeface="Courier New" panose="02070309020205020404" pitchFamily="49" charset="0"/>
                <a:cs typeface="Courier New" panose="02070309020205020404" pitchFamily="49" charset="0"/>
              </a:rPr>
              <a:t>master</a:t>
            </a:r>
            <a:r>
              <a:rPr lang="en-US" dirty="0"/>
              <a:t>. As we start making commits, we’re given a </a:t>
            </a:r>
            <a:r>
              <a:rPr lang="en-US" dirty="0">
                <a:latin typeface="Courier New" panose="02070309020205020404" pitchFamily="49" charset="0"/>
                <a:cs typeface="Courier New" panose="02070309020205020404" pitchFamily="49" charset="0"/>
              </a:rPr>
              <a:t>master</a:t>
            </a:r>
            <a:r>
              <a:rPr lang="en-US" dirty="0"/>
              <a:t> branch that points to the last commit we made. Every time we commit, the </a:t>
            </a:r>
            <a:r>
              <a:rPr lang="en-US" dirty="0">
                <a:latin typeface="Courier New" panose="02070309020205020404" pitchFamily="49" charset="0"/>
                <a:cs typeface="Courier New" panose="02070309020205020404" pitchFamily="49" charset="0"/>
              </a:rPr>
              <a:t>master</a:t>
            </a:r>
            <a:r>
              <a:rPr lang="en-US" dirty="0"/>
              <a:t> branch pointer moves forward automatically.</a:t>
            </a:r>
          </a:p>
        </p:txBody>
      </p:sp>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10" name="Group 9"/>
          <p:cNvGrpSpPr/>
          <p:nvPr/>
        </p:nvGrpSpPr>
        <p:grpSpPr>
          <a:xfrm>
            <a:off x="2222552" y="8306210"/>
            <a:ext cx="2210478" cy="945364"/>
            <a:chOff x="914199" y="6102653"/>
            <a:chExt cx="3028015" cy="1111625"/>
          </a:xfrm>
        </p:grpSpPr>
        <p:sp>
          <p:nvSpPr>
            <p:cNvPr id="11" name="Rectangle 10"/>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2" name="TextBox 11"/>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A</a:t>
              </a:r>
            </a:p>
          </p:txBody>
        </p:sp>
      </p:grpSp>
      <p:grpSp>
        <p:nvGrpSpPr>
          <p:cNvPr id="13" name="Group 12"/>
          <p:cNvGrpSpPr/>
          <p:nvPr/>
        </p:nvGrpSpPr>
        <p:grpSpPr>
          <a:xfrm>
            <a:off x="2222551" y="6633879"/>
            <a:ext cx="2210479" cy="1165412"/>
            <a:chOff x="375689" y="3252042"/>
            <a:chExt cx="3795124" cy="1689213"/>
          </a:xfrm>
        </p:grpSpPr>
        <p:sp>
          <p:nvSpPr>
            <p:cNvPr id="14" name="Rectangle 13"/>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6" name="TextBox 15"/>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cxnSp>
        <p:nvCxnSpPr>
          <p:cNvPr id="17" name="Straight Arrow Connector 16"/>
          <p:cNvCxnSpPr>
            <a:stCxn id="14" idx="2"/>
            <a:endCxn id="11" idx="0"/>
          </p:cNvCxnSpPr>
          <p:nvPr/>
        </p:nvCxnSpPr>
        <p:spPr>
          <a:xfrm>
            <a:off x="3327791" y="7799291"/>
            <a:ext cx="0" cy="50691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4968008" y="8306210"/>
            <a:ext cx="2210478" cy="945364"/>
            <a:chOff x="914199" y="6102653"/>
            <a:chExt cx="3028015" cy="1111625"/>
          </a:xfrm>
        </p:grpSpPr>
        <p:sp>
          <p:nvSpPr>
            <p:cNvPr id="23" name="Rectangle 22"/>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A</a:t>
              </a:r>
            </a:p>
          </p:txBody>
        </p:sp>
      </p:grpSp>
      <p:grpSp>
        <p:nvGrpSpPr>
          <p:cNvPr id="25" name="Group 24"/>
          <p:cNvGrpSpPr/>
          <p:nvPr/>
        </p:nvGrpSpPr>
        <p:grpSpPr>
          <a:xfrm>
            <a:off x="4968007" y="6633879"/>
            <a:ext cx="2210479" cy="1165412"/>
            <a:chOff x="375689" y="3252042"/>
            <a:chExt cx="3795124" cy="1689213"/>
          </a:xfrm>
        </p:grpSpPr>
        <p:sp>
          <p:nvSpPr>
            <p:cNvPr id="26" name="Rectangle 2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7" name="TextBox 2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cxnSp>
        <p:nvCxnSpPr>
          <p:cNvPr id="28" name="Straight Arrow Connector 27"/>
          <p:cNvCxnSpPr>
            <a:stCxn id="26" idx="2"/>
            <a:endCxn id="23" idx="0"/>
          </p:cNvCxnSpPr>
          <p:nvPr/>
        </p:nvCxnSpPr>
        <p:spPr>
          <a:xfrm>
            <a:off x="6073247" y="7799291"/>
            <a:ext cx="0" cy="50691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9" name="Group 28"/>
          <p:cNvGrpSpPr/>
          <p:nvPr/>
        </p:nvGrpSpPr>
        <p:grpSpPr>
          <a:xfrm>
            <a:off x="7713464" y="8306210"/>
            <a:ext cx="2210478" cy="945364"/>
            <a:chOff x="914199" y="6102653"/>
            <a:chExt cx="3028015" cy="1111625"/>
          </a:xfrm>
        </p:grpSpPr>
        <p:sp>
          <p:nvSpPr>
            <p:cNvPr id="30" name="Rectangle 29"/>
            <p:cNvSpPr/>
            <p:nvPr/>
          </p:nvSpPr>
          <p:spPr>
            <a:xfrm>
              <a:off x="914199" y="6102653"/>
              <a:ext cx="3028015" cy="111162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1" name="TextBox 30"/>
            <p:cNvSpPr txBox="1"/>
            <p:nvPr/>
          </p:nvSpPr>
          <p:spPr>
            <a:xfrm>
              <a:off x="1202530" y="6453282"/>
              <a:ext cx="236705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Snapshot A</a:t>
              </a:r>
            </a:p>
          </p:txBody>
        </p:sp>
      </p:grpSp>
      <p:grpSp>
        <p:nvGrpSpPr>
          <p:cNvPr id="32" name="Group 31"/>
          <p:cNvGrpSpPr/>
          <p:nvPr/>
        </p:nvGrpSpPr>
        <p:grpSpPr>
          <a:xfrm>
            <a:off x="7713463" y="6633879"/>
            <a:ext cx="2210479" cy="1165412"/>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35" name="Straight Arrow Connector 34"/>
          <p:cNvCxnSpPr>
            <a:stCxn id="33" idx="2"/>
            <a:endCxn id="30" idx="0"/>
          </p:cNvCxnSpPr>
          <p:nvPr/>
        </p:nvCxnSpPr>
        <p:spPr>
          <a:xfrm>
            <a:off x="8818703" y="7799291"/>
            <a:ext cx="0" cy="50691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p:cNvCxnSpPr>
            <a:stCxn id="26" idx="1"/>
            <a:endCxn id="14" idx="3"/>
          </p:cNvCxnSpPr>
          <p:nvPr/>
        </p:nvCxnSpPr>
        <p:spPr>
          <a:xfrm flipH="1">
            <a:off x="4433030" y="7216585"/>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p:cNvCxnSpPr>
            <a:stCxn id="33" idx="1"/>
            <a:endCxn id="26" idx="3"/>
          </p:cNvCxnSpPr>
          <p:nvPr/>
        </p:nvCxnSpPr>
        <p:spPr>
          <a:xfrm flipH="1">
            <a:off x="7178486" y="7216585"/>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2" name="Group 41"/>
          <p:cNvGrpSpPr/>
          <p:nvPr/>
        </p:nvGrpSpPr>
        <p:grpSpPr>
          <a:xfrm>
            <a:off x="6114929" y="5303580"/>
            <a:ext cx="2210478" cy="945364"/>
            <a:chOff x="914199" y="6102653"/>
            <a:chExt cx="3028015" cy="1111625"/>
          </a:xfrm>
        </p:grpSpPr>
        <p:sp>
          <p:nvSpPr>
            <p:cNvPr id="43" name="Rectangle 42"/>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4" name="TextBox 43"/>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V1.0</a:t>
              </a:r>
            </a:p>
          </p:txBody>
        </p:sp>
      </p:grpSp>
      <p:grpSp>
        <p:nvGrpSpPr>
          <p:cNvPr id="45" name="Group 44"/>
          <p:cNvGrpSpPr/>
          <p:nvPr/>
        </p:nvGrpSpPr>
        <p:grpSpPr>
          <a:xfrm>
            <a:off x="9182821" y="5306299"/>
            <a:ext cx="2210478" cy="945364"/>
            <a:chOff x="914199" y="6102653"/>
            <a:chExt cx="3028015" cy="1111625"/>
          </a:xfrm>
        </p:grpSpPr>
        <p:sp>
          <p:nvSpPr>
            <p:cNvPr id="46" name="Rectangle 45"/>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7" name="TextBox 46"/>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grpSp>
        <p:nvGrpSpPr>
          <p:cNvPr id="48" name="Group 47"/>
          <p:cNvGrpSpPr/>
          <p:nvPr/>
        </p:nvGrpSpPr>
        <p:grpSpPr>
          <a:xfrm>
            <a:off x="9152050" y="4086284"/>
            <a:ext cx="2210478" cy="945364"/>
            <a:chOff x="914199" y="6102653"/>
            <a:chExt cx="3028015" cy="1111625"/>
          </a:xfrm>
          <a:solidFill>
            <a:schemeClr val="accent3"/>
          </a:solidFill>
        </p:grpSpPr>
        <p:sp>
          <p:nvSpPr>
            <p:cNvPr id="49" name="Rectangle 48"/>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50" name="TextBox 49"/>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51" name="Straight Arrow Connector 50"/>
          <p:cNvCxnSpPr>
            <a:stCxn id="46" idx="2"/>
          </p:cNvCxnSpPr>
          <p:nvPr/>
        </p:nvCxnSpPr>
        <p:spPr>
          <a:xfrm flipH="1">
            <a:off x="9393305" y="6251663"/>
            <a:ext cx="894755" cy="382216"/>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4" name="Straight Arrow Connector 53"/>
          <p:cNvCxnSpPr>
            <a:stCxn id="43" idx="2"/>
          </p:cNvCxnSpPr>
          <p:nvPr/>
        </p:nvCxnSpPr>
        <p:spPr>
          <a:xfrm>
            <a:off x="7220168" y="6248944"/>
            <a:ext cx="905126" cy="382216"/>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7" name="Straight Arrow Connector 56"/>
          <p:cNvCxnSpPr>
            <a:stCxn id="49" idx="2"/>
            <a:endCxn id="46" idx="0"/>
          </p:cNvCxnSpPr>
          <p:nvPr/>
        </p:nvCxnSpPr>
        <p:spPr>
          <a:xfrm>
            <a:off x="10257289" y="5031648"/>
            <a:ext cx="30771" cy="27465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5395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F1A7-EC02-DF41-BCE7-04714F6F754F}"/>
              </a:ext>
            </a:extLst>
          </p:cNvPr>
          <p:cNvSpPr>
            <a:spLocks noGrp="1"/>
          </p:cNvSpPr>
          <p:nvPr>
            <p:ph type="title"/>
          </p:nvPr>
        </p:nvSpPr>
        <p:spPr/>
        <p:txBody>
          <a:bodyPr/>
          <a:lstStyle/>
          <a:p>
            <a:r>
              <a:rPr lang="en-US" dirty="0"/>
              <a:t>Creating a New Branch</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87" y="1990581"/>
            <a:ext cx="11240025" cy="1523584"/>
          </a:xfrm>
          <a:prstGeom prst="rect">
            <a:avLst/>
          </a:prstGeom>
        </p:spPr>
      </p:pic>
      <p:grpSp>
        <p:nvGrpSpPr>
          <p:cNvPr id="11" name="Group 10"/>
          <p:cNvGrpSpPr/>
          <p:nvPr/>
        </p:nvGrpSpPr>
        <p:grpSpPr>
          <a:xfrm>
            <a:off x="2222551" y="5755337"/>
            <a:ext cx="2210479" cy="1165412"/>
            <a:chOff x="375689" y="3252042"/>
            <a:chExt cx="3795124" cy="1689213"/>
          </a:xfrm>
        </p:grpSpPr>
        <p:sp>
          <p:nvSpPr>
            <p:cNvPr id="12" name="Rectangle 11"/>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3" name="TextBox 12"/>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8" name="Group 17"/>
          <p:cNvGrpSpPr/>
          <p:nvPr/>
        </p:nvGrpSpPr>
        <p:grpSpPr>
          <a:xfrm>
            <a:off x="4968007" y="5755337"/>
            <a:ext cx="2210479" cy="1165412"/>
            <a:chOff x="375689" y="3252042"/>
            <a:chExt cx="3795124" cy="1689213"/>
          </a:xfrm>
        </p:grpSpPr>
        <p:sp>
          <p:nvSpPr>
            <p:cNvPr id="19" name="Rectangle 18"/>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0" name="TextBox 19"/>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25" name="Group 24"/>
          <p:cNvGrpSpPr/>
          <p:nvPr/>
        </p:nvGrpSpPr>
        <p:grpSpPr>
          <a:xfrm>
            <a:off x="7713463" y="5755337"/>
            <a:ext cx="2210479" cy="1165412"/>
            <a:chOff x="375689" y="3252042"/>
            <a:chExt cx="3795124" cy="1689213"/>
          </a:xfrm>
        </p:grpSpPr>
        <p:sp>
          <p:nvSpPr>
            <p:cNvPr id="26" name="Rectangle 2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7" name="TextBox 2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29" name="Straight Arrow Connector 28"/>
          <p:cNvCxnSpPr>
            <a:stCxn id="19" idx="1"/>
            <a:endCxn id="12" idx="3"/>
          </p:cNvCxnSpPr>
          <p:nvPr/>
        </p:nvCxnSpPr>
        <p:spPr>
          <a:xfrm flipH="1">
            <a:off x="4433030" y="6338043"/>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p:cNvCxnSpPr>
            <a:stCxn id="26" idx="1"/>
            <a:endCxn id="19" idx="3"/>
          </p:cNvCxnSpPr>
          <p:nvPr/>
        </p:nvCxnSpPr>
        <p:spPr>
          <a:xfrm flipH="1">
            <a:off x="7178486" y="6338043"/>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34" name="Group 33"/>
          <p:cNvGrpSpPr/>
          <p:nvPr/>
        </p:nvGrpSpPr>
        <p:grpSpPr>
          <a:xfrm>
            <a:off x="7713464" y="4193645"/>
            <a:ext cx="2210478" cy="945364"/>
            <a:chOff x="914199" y="6102653"/>
            <a:chExt cx="3028015" cy="1111625"/>
          </a:xfrm>
        </p:grpSpPr>
        <p:sp>
          <p:nvSpPr>
            <p:cNvPr id="35" name="Rectangle 34"/>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40" name="Straight Arrow Connector 39"/>
          <p:cNvCxnSpPr>
            <a:stCxn id="35" idx="2"/>
            <a:endCxn id="26" idx="0"/>
          </p:cNvCxnSpPr>
          <p:nvPr/>
        </p:nvCxnSpPr>
        <p:spPr>
          <a:xfrm>
            <a:off x="8818703" y="5139009"/>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50" name="Group 49"/>
          <p:cNvGrpSpPr/>
          <p:nvPr/>
        </p:nvGrpSpPr>
        <p:grpSpPr>
          <a:xfrm>
            <a:off x="7713464" y="6920749"/>
            <a:ext cx="2210478" cy="1570654"/>
            <a:chOff x="7713464" y="6920749"/>
            <a:chExt cx="2210478" cy="1570654"/>
          </a:xfrm>
        </p:grpSpPr>
        <p:grpSp>
          <p:nvGrpSpPr>
            <p:cNvPr id="44" name="Group 43"/>
            <p:cNvGrpSpPr/>
            <p:nvPr/>
          </p:nvGrpSpPr>
          <p:grpSpPr>
            <a:xfrm>
              <a:off x="7713464" y="7546039"/>
              <a:ext cx="2210478" cy="945364"/>
              <a:chOff x="914199" y="6102653"/>
              <a:chExt cx="3028015" cy="1111625"/>
            </a:xfrm>
          </p:grpSpPr>
          <p:sp>
            <p:nvSpPr>
              <p:cNvPr id="45" name="Rectangle 44"/>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6" name="TextBox 45"/>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grpSp>
        <p:cxnSp>
          <p:nvCxnSpPr>
            <p:cNvPr id="47" name="Straight Arrow Connector 46"/>
            <p:cNvCxnSpPr>
              <a:stCxn id="26" idx="2"/>
              <a:endCxn id="45" idx="0"/>
            </p:cNvCxnSpPr>
            <p:nvPr/>
          </p:nvCxnSpPr>
          <p:spPr>
            <a:xfrm>
              <a:off x="8818703" y="6920749"/>
              <a:ext cx="0" cy="625290"/>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22279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2000" fill="hold"/>
                                        <p:tgtEl>
                                          <p:spTgt spid="50"/>
                                        </p:tgtEl>
                                        <p:attrNameLst>
                                          <p:attrName>ppt_x</p:attrName>
                                        </p:attrNameLst>
                                      </p:cBhvr>
                                      <p:tavLst>
                                        <p:tav tm="0">
                                          <p:val>
                                            <p:strVal val="#ppt_x"/>
                                          </p:val>
                                        </p:tav>
                                        <p:tav tm="100000">
                                          <p:val>
                                            <p:strVal val="#ppt_x"/>
                                          </p:val>
                                        </p:tav>
                                      </p:tavLst>
                                    </p:anim>
                                    <p:anim calcmode="lin" valueType="num">
                                      <p:cBhvr additive="base">
                                        <p:cTn id="14" dur="20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2262694"/>
          </a:xfrm>
        </p:spPr>
        <p:txBody>
          <a:bodyPr>
            <a:normAutofit fontScale="92500" lnSpcReduction="10000"/>
          </a:bodyPr>
          <a:lstStyle/>
          <a:p>
            <a:r>
              <a:rPr lang="en-US" sz="3200" dirty="0"/>
              <a:t>How does </a:t>
            </a:r>
            <a:r>
              <a:rPr lang="en-US" sz="3200" dirty="0" err="1"/>
              <a:t>Git</a:t>
            </a:r>
            <a:r>
              <a:rPr lang="en-US" sz="3200" dirty="0"/>
              <a:t> know what branch we’re currently on? It keeps a special pointer called </a:t>
            </a:r>
            <a:r>
              <a:rPr lang="en-US" sz="3200" dirty="0">
                <a:latin typeface="Courier New" panose="02070309020205020404" pitchFamily="49" charset="0"/>
                <a:cs typeface="Courier New" panose="02070309020205020404" pitchFamily="49" charset="0"/>
              </a:rPr>
              <a:t>HEAD</a:t>
            </a:r>
            <a:r>
              <a:rPr lang="en-US" sz="3200" dirty="0"/>
              <a:t>. In </a:t>
            </a:r>
            <a:r>
              <a:rPr lang="en-US" sz="3200" dirty="0" err="1"/>
              <a:t>Git</a:t>
            </a:r>
            <a:r>
              <a:rPr lang="en-US" sz="3200" dirty="0"/>
              <a:t>, this is a pointer to the local branch we’re currently on. In this case, we’re still on master. The </a:t>
            </a:r>
            <a:r>
              <a:rPr lang="en-US" sz="3200" dirty="0" err="1">
                <a:latin typeface="Courier New" panose="02070309020205020404" pitchFamily="49" charset="0"/>
                <a:cs typeface="Courier New" panose="02070309020205020404" pitchFamily="49" charset="0"/>
              </a:rPr>
              <a:t>git</a:t>
            </a:r>
            <a:r>
              <a:rPr lang="en-US" sz="3200" dirty="0">
                <a:latin typeface="Courier New" panose="02070309020205020404" pitchFamily="49" charset="0"/>
                <a:cs typeface="Courier New" panose="02070309020205020404" pitchFamily="49" charset="0"/>
              </a:rPr>
              <a:t> branch</a:t>
            </a:r>
            <a:r>
              <a:rPr lang="en-US" sz="3200" dirty="0"/>
              <a:t> command only </a:t>
            </a:r>
            <a:r>
              <a:rPr lang="en-US" sz="3200" i="1" dirty="0"/>
              <a:t>created</a:t>
            </a:r>
            <a:r>
              <a:rPr lang="en-US" sz="3200" dirty="0"/>
              <a:t> a new branch — it didn’t switch to that branch.</a:t>
            </a:r>
          </a:p>
        </p:txBody>
      </p:sp>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9" name="Group 8"/>
          <p:cNvGrpSpPr/>
          <p:nvPr/>
        </p:nvGrpSpPr>
        <p:grpSpPr>
          <a:xfrm>
            <a:off x="2581139" y="6598019"/>
            <a:ext cx="2210479" cy="1165412"/>
            <a:chOff x="375689" y="3252042"/>
            <a:chExt cx="3795124" cy="1689213"/>
          </a:xfrm>
        </p:grpSpPr>
        <p:sp>
          <p:nvSpPr>
            <p:cNvPr id="10" name="Rectangle 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2" name="Group 11"/>
          <p:cNvGrpSpPr/>
          <p:nvPr/>
        </p:nvGrpSpPr>
        <p:grpSpPr>
          <a:xfrm>
            <a:off x="5326595" y="6598019"/>
            <a:ext cx="2210479" cy="1165412"/>
            <a:chOff x="375689" y="3252042"/>
            <a:chExt cx="3795124" cy="1689213"/>
          </a:xfrm>
        </p:grpSpPr>
        <p:sp>
          <p:nvSpPr>
            <p:cNvPr id="13" name="Rectangle 1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4" name="TextBox 1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15" name="Group 14"/>
          <p:cNvGrpSpPr/>
          <p:nvPr/>
        </p:nvGrpSpPr>
        <p:grpSpPr>
          <a:xfrm>
            <a:off x="8072051" y="6598019"/>
            <a:ext cx="2210479" cy="1165412"/>
            <a:chOff x="375689" y="3252042"/>
            <a:chExt cx="3795124" cy="1689213"/>
          </a:xfrm>
        </p:grpSpPr>
        <p:sp>
          <p:nvSpPr>
            <p:cNvPr id="16" name="Rectangle 1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7" name="TextBox 1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18" name="Straight Arrow Connector 17"/>
          <p:cNvCxnSpPr>
            <a:stCxn id="13" idx="1"/>
            <a:endCxn id="10" idx="3"/>
          </p:cNvCxnSpPr>
          <p:nvPr/>
        </p:nvCxnSpPr>
        <p:spPr>
          <a:xfrm flipH="1">
            <a:off x="4791618" y="7180725"/>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p:cNvCxnSpPr>
            <a:stCxn id="16" idx="1"/>
            <a:endCxn id="13" idx="3"/>
          </p:cNvCxnSpPr>
          <p:nvPr/>
        </p:nvCxnSpPr>
        <p:spPr>
          <a:xfrm flipH="1">
            <a:off x="7537074" y="7180725"/>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8072052" y="5036327"/>
            <a:ext cx="2210478" cy="945364"/>
            <a:chOff x="914199" y="6102653"/>
            <a:chExt cx="3028015" cy="1111625"/>
          </a:xfrm>
        </p:grpSpPr>
        <p:sp>
          <p:nvSpPr>
            <p:cNvPr id="21" name="Rectangle 20"/>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23" name="Straight Arrow Connector 22"/>
          <p:cNvCxnSpPr>
            <a:stCxn id="21" idx="2"/>
            <a:endCxn id="16" idx="0"/>
          </p:cNvCxnSpPr>
          <p:nvPr/>
        </p:nvCxnSpPr>
        <p:spPr>
          <a:xfrm>
            <a:off x="9177291" y="5981691"/>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4" name="Group 23"/>
          <p:cNvGrpSpPr/>
          <p:nvPr/>
        </p:nvGrpSpPr>
        <p:grpSpPr>
          <a:xfrm>
            <a:off x="8072052" y="7763431"/>
            <a:ext cx="2210478" cy="1499451"/>
            <a:chOff x="7713464" y="6991952"/>
            <a:chExt cx="2210478" cy="1499451"/>
          </a:xfrm>
        </p:grpSpPr>
        <p:grpSp>
          <p:nvGrpSpPr>
            <p:cNvPr id="25" name="Group 24"/>
            <p:cNvGrpSpPr/>
            <p:nvPr/>
          </p:nvGrpSpPr>
          <p:grpSpPr>
            <a:xfrm>
              <a:off x="7713464" y="7546039"/>
              <a:ext cx="2210478" cy="945364"/>
              <a:chOff x="914199" y="6102653"/>
              <a:chExt cx="3028015" cy="1111625"/>
            </a:xfrm>
          </p:grpSpPr>
          <p:sp>
            <p:nvSpPr>
              <p:cNvPr id="27" name="Rectangle 26"/>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grpSp>
        <p:cxnSp>
          <p:nvCxnSpPr>
            <p:cNvPr id="26" name="Straight Arrow Connector 25"/>
            <p:cNvCxnSpPr>
              <a:stCxn id="16" idx="2"/>
              <a:endCxn id="27" idx="0"/>
            </p:cNvCxnSpPr>
            <p:nvPr/>
          </p:nvCxnSpPr>
          <p:spPr>
            <a:xfrm>
              <a:off x="8818703" y="6991952"/>
              <a:ext cx="0" cy="554087"/>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grpSp>
        <p:nvGrpSpPr>
          <p:cNvPr id="29" name="Group 28"/>
          <p:cNvGrpSpPr/>
          <p:nvPr/>
        </p:nvGrpSpPr>
        <p:grpSpPr>
          <a:xfrm>
            <a:off x="8072052" y="3463036"/>
            <a:ext cx="2210478" cy="945364"/>
            <a:chOff x="914199" y="6102653"/>
            <a:chExt cx="3028015" cy="1111625"/>
          </a:xfrm>
          <a:solidFill>
            <a:schemeClr val="accent3"/>
          </a:solidFill>
        </p:grpSpPr>
        <p:sp>
          <p:nvSpPr>
            <p:cNvPr id="30" name="Rectangle 29"/>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1" name="TextBox 30"/>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2" name="Straight Arrow Connector 31"/>
          <p:cNvCxnSpPr>
            <a:stCxn id="30" idx="2"/>
          </p:cNvCxnSpPr>
          <p:nvPr/>
        </p:nvCxnSpPr>
        <p:spPr>
          <a:xfrm>
            <a:off x="9177291" y="4408400"/>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766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1888437"/>
          </a:xfrm>
        </p:spPr>
        <p:txBody>
          <a:bodyPr>
            <a:normAutofit/>
          </a:bodyPr>
          <a:lstStyle/>
          <a:p>
            <a:r>
              <a:rPr lang="en-US" sz="3200" dirty="0"/>
              <a:t>We can easily see this by running a simple </a:t>
            </a:r>
            <a:r>
              <a:rPr lang="en-US" sz="3200" dirty="0" err="1">
                <a:latin typeface="Courier New" panose="02070309020205020404" pitchFamily="49" charset="0"/>
                <a:cs typeface="Courier New" panose="02070309020205020404" pitchFamily="49" charset="0"/>
              </a:rPr>
              <a:t>git</a:t>
            </a:r>
            <a:r>
              <a:rPr lang="en-US" sz="3200" dirty="0">
                <a:latin typeface="Courier New" panose="02070309020205020404" pitchFamily="49" charset="0"/>
                <a:cs typeface="Courier New" panose="02070309020205020404" pitchFamily="49" charset="0"/>
              </a:rPr>
              <a:t> log</a:t>
            </a:r>
            <a:r>
              <a:rPr lang="en-US" sz="3200" dirty="0"/>
              <a:t> command that shows us where the branch pointers are pointing. This option is called </a:t>
            </a:r>
            <a:r>
              <a:rPr lang="en-US" sz="3200" dirty="0">
                <a:latin typeface="Courier New" panose="02070309020205020404" pitchFamily="49" charset="0"/>
                <a:cs typeface="Courier New" panose="02070309020205020404" pitchFamily="49" charset="0"/>
              </a:rPr>
              <a:t>--decorate</a:t>
            </a:r>
            <a:r>
              <a:rPr lang="en-US" sz="3200" dirty="0"/>
              <a:t>.</a:t>
            </a:r>
          </a:p>
        </p:txBody>
      </p:sp>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97" y="2835109"/>
            <a:ext cx="11794503" cy="2413547"/>
          </a:xfrm>
          <a:prstGeom prst="rect">
            <a:avLst/>
          </a:prstGeom>
        </p:spPr>
      </p:pic>
    </p:spTree>
    <p:extLst>
      <p:ext uri="{BB962C8B-B14F-4D97-AF65-F5344CB8AC3E}">
        <p14:creationId xmlns:p14="http://schemas.microsoft.com/office/powerpoint/2010/main" val="19919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F1A7-EC02-DF41-BCE7-04714F6F754F}"/>
              </a:ext>
            </a:extLst>
          </p:cNvPr>
          <p:cNvSpPr>
            <a:spLocks noGrp="1"/>
          </p:cNvSpPr>
          <p:nvPr>
            <p:ph type="title"/>
          </p:nvPr>
        </p:nvSpPr>
        <p:spPr/>
        <p:txBody>
          <a:bodyPr/>
          <a:lstStyle/>
          <a:p>
            <a:r>
              <a:rPr lang="en-US" dirty="0"/>
              <a:t>Switching Branches</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2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50239" y="3031710"/>
            <a:ext cx="11704322" cy="1191834"/>
          </a:xfrm>
        </p:spPr>
        <p:txBody>
          <a:bodyPr>
            <a:normAutofit/>
          </a:bodyPr>
          <a:lstStyle/>
          <a:p>
            <a:r>
              <a:rPr lang="en-US" sz="3200" dirty="0"/>
              <a:t>To switch to an existing branch, we run the </a:t>
            </a:r>
            <a:r>
              <a:rPr lang="en-US" sz="3200" dirty="0" err="1">
                <a:latin typeface="Courier New" panose="02070309020205020404" pitchFamily="49" charset="0"/>
                <a:cs typeface="Courier New" panose="02070309020205020404" pitchFamily="49" charset="0"/>
              </a:rPr>
              <a:t>git</a:t>
            </a:r>
            <a:r>
              <a:rPr lang="en-US" sz="3200" dirty="0">
                <a:latin typeface="Courier New" panose="02070309020205020404" pitchFamily="49" charset="0"/>
                <a:cs typeface="Courier New" panose="02070309020205020404" pitchFamily="49" charset="0"/>
              </a:rPr>
              <a:t> checkout</a:t>
            </a:r>
            <a:r>
              <a:rPr lang="en-US" sz="3200" dirty="0"/>
              <a:t> command. Let’s switch to the new testing branch: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859" y="4353750"/>
            <a:ext cx="9808502" cy="1511884"/>
          </a:xfrm>
          <a:prstGeom prst="rect">
            <a:avLst/>
          </a:prstGeom>
        </p:spPr>
      </p:pic>
    </p:spTree>
    <p:extLst>
      <p:ext uri="{BB962C8B-B14F-4D97-AF65-F5344CB8AC3E}">
        <p14:creationId xmlns:p14="http://schemas.microsoft.com/office/powerpoint/2010/main" val="412530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9" name="Group 8"/>
          <p:cNvGrpSpPr/>
          <p:nvPr/>
        </p:nvGrpSpPr>
        <p:grpSpPr>
          <a:xfrm>
            <a:off x="2581139" y="4165715"/>
            <a:ext cx="2210479" cy="1165412"/>
            <a:chOff x="375689" y="3252042"/>
            <a:chExt cx="3795124" cy="1689213"/>
          </a:xfrm>
        </p:grpSpPr>
        <p:sp>
          <p:nvSpPr>
            <p:cNvPr id="10" name="Rectangle 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2" name="Group 11"/>
          <p:cNvGrpSpPr/>
          <p:nvPr/>
        </p:nvGrpSpPr>
        <p:grpSpPr>
          <a:xfrm>
            <a:off x="5326595" y="4165715"/>
            <a:ext cx="2210479" cy="1165412"/>
            <a:chOff x="375689" y="3252042"/>
            <a:chExt cx="3795124" cy="1689213"/>
          </a:xfrm>
        </p:grpSpPr>
        <p:sp>
          <p:nvSpPr>
            <p:cNvPr id="13" name="Rectangle 1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4" name="TextBox 1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15" name="Group 14"/>
          <p:cNvGrpSpPr/>
          <p:nvPr/>
        </p:nvGrpSpPr>
        <p:grpSpPr>
          <a:xfrm>
            <a:off x="8072051" y="4165715"/>
            <a:ext cx="2210479" cy="1165412"/>
            <a:chOff x="375689" y="3252042"/>
            <a:chExt cx="3795124" cy="1689213"/>
          </a:xfrm>
        </p:grpSpPr>
        <p:sp>
          <p:nvSpPr>
            <p:cNvPr id="16" name="Rectangle 1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7" name="TextBox 1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18" name="Straight Arrow Connector 17"/>
          <p:cNvCxnSpPr>
            <a:stCxn id="13" idx="1"/>
            <a:endCxn id="10" idx="3"/>
          </p:cNvCxnSpPr>
          <p:nvPr/>
        </p:nvCxnSpPr>
        <p:spPr>
          <a:xfrm flipH="1">
            <a:off x="4791618" y="4748421"/>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p:cNvCxnSpPr>
            <a:stCxn id="16" idx="1"/>
            <a:endCxn id="13" idx="3"/>
          </p:cNvCxnSpPr>
          <p:nvPr/>
        </p:nvCxnSpPr>
        <p:spPr>
          <a:xfrm flipH="1">
            <a:off x="7537074" y="4748421"/>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8072052" y="2604023"/>
            <a:ext cx="2210478" cy="945364"/>
            <a:chOff x="914199" y="6102653"/>
            <a:chExt cx="3028015" cy="1111625"/>
          </a:xfrm>
        </p:grpSpPr>
        <p:sp>
          <p:nvSpPr>
            <p:cNvPr id="21" name="Rectangle 20"/>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23" name="Straight Arrow Connector 22"/>
          <p:cNvCxnSpPr>
            <a:stCxn id="21" idx="2"/>
            <a:endCxn id="16" idx="0"/>
          </p:cNvCxnSpPr>
          <p:nvPr/>
        </p:nvCxnSpPr>
        <p:spPr>
          <a:xfrm>
            <a:off x="9177291" y="3549387"/>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4" name="Group 23"/>
          <p:cNvGrpSpPr/>
          <p:nvPr/>
        </p:nvGrpSpPr>
        <p:grpSpPr>
          <a:xfrm>
            <a:off x="8072052" y="5331127"/>
            <a:ext cx="2210478" cy="1499451"/>
            <a:chOff x="7713464" y="6991952"/>
            <a:chExt cx="2210478" cy="1499451"/>
          </a:xfrm>
        </p:grpSpPr>
        <p:grpSp>
          <p:nvGrpSpPr>
            <p:cNvPr id="25" name="Group 24"/>
            <p:cNvGrpSpPr/>
            <p:nvPr/>
          </p:nvGrpSpPr>
          <p:grpSpPr>
            <a:xfrm>
              <a:off x="7713464" y="7546039"/>
              <a:ext cx="2210478" cy="945364"/>
              <a:chOff x="914199" y="6102653"/>
              <a:chExt cx="3028015" cy="1111625"/>
            </a:xfrm>
          </p:grpSpPr>
          <p:sp>
            <p:nvSpPr>
              <p:cNvPr id="27" name="Rectangle 26"/>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grpSp>
        <p:cxnSp>
          <p:nvCxnSpPr>
            <p:cNvPr id="26" name="Straight Arrow Connector 25"/>
            <p:cNvCxnSpPr>
              <a:stCxn id="16" idx="2"/>
              <a:endCxn id="27" idx="0"/>
            </p:cNvCxnSpPr>
            <p:nvPr/>
          </p:nvCxnSpPr>
          <p:spPr>
            <a:xfrm>
              <a:off x="8818703" y="6991952"/>
              <a:ext cx="0" cy="554087"/>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grpSp>
        <p:nvGrpSpPr>
          <p:cNvPr id="7" name="Group 6"/>
          <p:cNvGrpSpPr/>
          <p:nvPr/>
        </p:nvGrpSpPr>
        <p:grpSpPr>
          <a:xfrm>
            <a:off x="8072052" y="1030732"/>
            <a:ext cx="2210478" cy="1561692"/>
            <a:chOff x="8072052" y="1030732"/>
            <a:chExt cx="2210478" cy="1561692"/>
          </a:xfrm>
        </p:grpSpPr>
        <p:grpSp>
          <p:nvGrpSpPr>
            <p:cNvPr id="29" name="Group 28"/>
            <p:cNvGrpSpPr/>
            <p:nvPr/>
          </p:nvGrpSpPr>
          <p:grpSpPr>
            <a:xfrm>
              <a:off x="8072052" y="1030732"/>
              <a:ext cx="2210478" cy="945364"/>
              <a:chOff x="914199" y="6102653"/>
              <a:chExt cx="3028015" cy="1111625"/>
            </a:xfrm>
            <a:solidFill>
              <a:schemeClr val="accent3"/>
            </a:solidFill>
          </p:grpSpPr>
          <p:sp>
            <p:nvSpPr>
              <p:cNvPr id="30" name="Rectangle 29"/>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1" name="TextBox 30"/>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2" name="Straight Arrow Connector 31"/>
            <p:cNvCxnSpPr>
              <a:stCxn id="30" idx="2"/>
            </p:cNvCxnSpPr>
            <p:nvPr/>
          </p:nvCxnSpPr>
          <p:spPr>
            <a:xfrm>
              <a:off x="9177291" y="1976096"/>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grpSp>
        <p:nvGrpSpPr>
          <p:cNvPr id="8" name="Group 7"/>
          <p:cNvGrpSpPr/>
          <p:nvPr/>
        </p:nvGrpSpPr>
        <p:grpSpPr>
          <a:xfrm>
            <a:off x="8087055" y="6830578"/>
            <a:ext cx="2210478" cy="1635532"/>
            <a:chOff x="8087055" y="6830578"/>
            <a:chExt cx="2210478" cy="1635532"/>
          </a:xfrm>
        </p:grpSpPr>
        <p:grpSp>
          <p:nvGrpSpPr>
            <p:cNvPr id="33" name="Group 32"/>
            <p:cNvGrpSpPr/>
            <p:nvPr/>
          </p:nvGrpSpPr>
          <p:grpSpPr>
            <a:xfrm>
              <a:off x="8087055" y="7520746"/>
              <a:ext cx="2210478" cy="945364"/>
              <a:chOff x="914199" y="6102653"/>
              <a:chExt cx="3028015" cy="1111625"/>
            </a:xfrm>
            <a:solidFill>
              <a:schemeClr val="accent3"/>
            </a:solidFill>
          </p:grpSpPr>
          <p:sp>
            <p:nvSpPr>
              <p:cNvPr id="34" name="Rectangle 33"/>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5" name="TextBox 34"/>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6" name="Straight Arrow Connector 35"/>
            <p:cNvCxnSpPr>
              <a:endCxn id="34" idx="0"/>
            </p:cNvCxnSpPr>
            <p:nvPr/>
          </p:nvCxnSpPr>
          <p:spPr>
            <a:xfrm>
              <a:off x="9177291" y="6830578"/>
              <a:ext cx="15003" cy="690168"/>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75856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9" name="Group 8"/>
          <p:cNvGrpSpPr/>
          <p:nvPr/>
        </p:nvGrpSpPr>
        <p:grpSpPr>
          <a:xfrm>
            <a:off x="788915" y="5295837"/>
            <a:ext cx="2210479" cy="1165412"/>
            <a:chOff x="375689" y="3252042"/>
            <a:chExt cx="3795124" cy="1689213"/>
          </a:xfrm>
        </p:grpSpPr>
        <p:sp>
          <p:nvSpPr>
            <p:cNvPr id="10" name="Rectangle 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2" name="Group 11"/>
          <p:cNvGrpSpPr/>
          <p:nvPr/>
        </p:nvGrpSpPr>
        <p:grpSpPr>
          <a:xfrm>
            <a:off x="3534371" y="5295837"/>
            <a:ext cx="2210479" cy="1165412"/>
            <a:chOff x="375689" y="3252042"/>
            <a:chExt cx="3795124" cy="1689213"/>
          </a:xfrm>
        </p:grpSpPr>
        <p:sp>
          <p:nvSpPr>
            <p:cNvPr id="13" name="Rectangle 1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4" name="TextBox 1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15" name="Group 14"/>
          <p:cNvGrpSpPr/>
          <p:nvPr/>
        </p:nvGrpSpPr>
        <p:grpSpPr>
          <a:xfrm>
            <a:off x="6279827" y="5295837"/>
            <a:ext cx="2210479" cy="1165412"/>
            <a:chOff x="375689" y="3252042"/>
            <a:chExt cx="3795124" cy="1689213"/>
          </a:xfrm>
        </p:grpSpPr>
        <p:sp>
          <p:nvSpPr>
            <p:cNvPr id="16" name="Rectangle 1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7" name="TextBox 1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18" name="Straight Arrow Connector 17"/>
          <p:cNvCxnSpPr>
            <a:stCxn id="13" idx="1"/>
            <a:endCxn id="10" idx="3"/>
          </p:cNvCxnSpPr>
          <p:nvPr/>
        </p:nvCxnSpPr>
        <p:spPr>
          <a:xfrm flipH="1">
            <a:off x="2999394" y="5878543"/>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p:cNvCxnSpPr>
            <a:stCxn id="16" idx="1"/>
            <a:endCxn id="13" idx="3"/>
          </p:cNvCxnSpPr>
          <p:nvPr/>
        </p:nvCxnSpPr>
        <p:spPr>
          <a:xfrm flipH="1">
            <a:off x="5744850" y="5878543"/>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6279828" y="3734145"/>
            <a:ext cx="2210478" cy="945364"/>
            <a:chOff x="914199" y="6102653"/>
            <a:chExt cx="3028015" cy="1111625"/>
          </a:xfrm>
        </p:grpSpPr>
        <p:sp>
          <p:nvSpPr>
            <p:cNvPr id="21" name="Rectangle 20"/>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23" name="Straight Arrow Connector 22"/>
          <p:cNvCxnSpPr>
            <a:stCxn id="21" idx="2"/>
            <a:endCxn id="16" idx="0"/>
          </p:cNvCxnSpPr>
          <p:nvPr/>
        </p:nvCxnSpPr>
        <p:spPr>
          <a:xfrm>
            <a:off x="7385067" y="4679509"/>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4" name="Group 23"/>
          <p:cNvGrpSpPr/>
          <p:nvPr/>
        </p:nvGrpSpPr>
        <p:grpSpPr>
          <a:xfrm>
            <a:off x="9041316" y="6461249"/>
            <a:ext cx="2210478" cy="1499451"/>
            <a:chOff x="7713464" y="6991952"/>
            <a:chExt cx="2210478" cy="1499451"/>
          </a:xfrm>
        </p:grpSpPr>
        <p:grpSp>
          <p:nvGrpSpPr>
            <p:cNvPr id="25" name="Group 24"/>
            <p:cNvGrpSpPr/>
            <p:nvPr/>
          </p:nvGrpSpPr>
          <p:grpSpPr>
            <a:xfrm>
              <a:off x="7713464" y="7546039"/>
              <a:ext cx="2210478" cy="945364"/>
              <a:chOff x="914199" y="6102653"/>
              <a:chExt cx="3028015" cy="1111625"/>
            </a:xfrm>
          </p:grpSpPr>
          <p:sp>
            <p:nvSpPr>
              <p:cNvPr id="27" name="Rectangle 26"/>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grpSp>
        <p:cxnSp>
          <p:nvCxnSpPr>
            <p:cNvPr id="26" name="Straight Arrow Connector 25"/>
            <p:cNvCxnSpPr>
              <a:stCxn id="16" idx="2"/>
              <a:endCxn id="27" idx="0"/>
            </p:cNvCxnSpPr>
            <p:nvPr/>
          </p:nvCxnSpPr>
          <p:spPr>
            <a:xfrm>
              <a:off x="8818703" y="6991952"/>
              <a:ext cx="0" cy="554087"/>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grpSp>
        <p:nvGrpSpPr>
          <p:cNvPr id="8" name="Group 7"/>
          <p:cNvGrpSpPr/>
          <p:nvPr/>
        </p:nvGrpSpPr>
        <p:grpSpPr>
          <a:xfrm>
            <a:off x="9056319" y="7960700"/>
            <a:ext cx="2210478" cy="1635532"/>
            <a:chOff x="8087055" y="6830578"/>
            <a:chExt cx="2210478" cy="1635532"/>
          </a:xfrm>
        </p:grpSpPr>
        <p:grpSp>
          <p:nvGrpSpPr>
            <p:cNvPr id="33" name="Group 32"/>
            <p:cNvGrpSpPr/>
            <p:nvPr/>
          </p:nvGrpSpPr>
          <p:grpSpPr>
            <a:xfrm>
              <a:off x="8087055" y="7520746"/>
              <a:ext cx="2210478" cy="945364"/>
              <a:chOff x="914199" y="6102653"/>
              <a:chExt cx="3028015" cy="1111625"/>
            </a:xfrm>
            <a:solidFill>
              <a:schemeClr val="accent3"/>
            </a:solidFill>
          </p:grpSpPr>
          <p:sp>
            <p:nvSpPr>
              <p:cNvPr id="34" name="Rectangle 33"/>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5" name="TextBox 34"/>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6" name="Straight Arrow Connector 35"/>
            <p:cNvCxnSpPr>
              <a:endCxn id="34" idx="0"/>
            </p:cNvCxnSpPr>
            <p:nvPr/>
          </p:nvCxnSpPr>
          <p:spPr>
            <a:xfrm>
              <a:off x="9177291" y="6830578"/>
              <a:ext cx="15003" cy="690168"/>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43" y="449211"/>
            <a:ext cx="11343681" cy="3230703"/>
          </a:xfrm>
          <a:prstGeom prst="rect">
            <a:avLst/>
          </a:prstGeom>
        </p:spPr>
      </p:pic>
      <p:grpSp>
        <p:nvGrpSpPr>
          <p:cNvPr id="37" name="Group 36"/>
          <p:cNvGrpSpPr/>
          <p:nvPr/>
        </p:nvGrpSpPr>
        <p:grpSpPr>
          <a:xfrm>
            <a:off x="9025283" y="5295837"/>
            <a:ext cx="2210479" cy="1165412"/>
            <a:chOff x="375689" y="3252042"/>
            <a:chExt cx="3795124" cy="1689213"/>
          </a:xfrm>
        </p:grpSpPr>
        <p:sp>
          <p:nvSpPr>
            <p:cNvPr id="38" name="Rectangle 3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9" name="TextBox 38"/>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a8</a:t>
              </a:r>
            </a:p>
          </p:txBody>
        </p:sp>
      </p:grpSp>
      <p:cxnSp>
        <p:nvCxnSpPr>
          <p:cNvPr id="40" name="Straight Arrow Connector 39"/>
          <p:cNvCxnSpPr>
            <a:stCxn id="38" idx="1"/>
          </p:cNvCxnSpPr>
          <p:nvPr/>
        </p:nvCxnSpPr>
        <p:spPr>
          <a:xfrm flipH="1">
            <a:off x="8490306" y="5878543"/>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2766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7" name="Group 6"/>
          <p:cNvGrpSpPr/>
          <p:nvPr/>
        </p:nvGrpSpPr>
        <p:grpSpPr>
          <a:xfrm>
            <a:off x="1883507" y="2671786"/>
            <a:ext cx="7644541" cy="3419856"/>
            <a:chOff x="880355" y="3577577"/>
            <a:chExt cx="10462879" cy="5809587"/>
          </a:xfrm>
        </p:grpSpPr>
        <p:grpSp>
          <p:nvGrpSpPr>
            <p:cNvPr id="9" name="Group 8"/>
            <p:cNvGrpSpPr/>
            <p:nvPr/>
          </p:nvGrpSpPr>
          <p:grpSpPr>
            <a:xfrm>
              <a:off x="880355" y="6722301"/>
              <a:ext cx="2210479" cy="1165412"/>
              <a:chOff x="375689" y="3252042"/>
              <a:chExt cx="3795124" cy="1689213"/>
            </a:xfrm>
          </p:grpSpPr>
          <p:sp>
            <p:nvSpPr>
              <p:cNvPr id="10" name="Rectangle 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2" name="Group 11"/>
            <p:cNvGrpSpPr/>
            <p:nvPr/>
          </p:nvGrpSpPr>
          <p:grpSpPr>
            <a:xfrm>
              <a:off x="3625811" y="6722301"/>
              <a:ext cx="2210479" cy="1165412"/>
              <a:chOff x="375689" y="3252042"/>
              <a:chExt cx="3795124" cy="1689213"/>
            </a:xfrm>
          </p:grpSpPr>
          <p:sp>
            <p:nvSpPr>
              <p:cNvPr id="13" name="Rectangle 1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4" name="TextBox 1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15" name="Group 14"/>
            <p:cNvGrpSpPr/>
            <p:nvPr/>
          </p:nvGrpSpPr>
          <p:grpSpPr>
            <a:xfrm>
              <a:off x="6371267" y="6722301"/>
              <a:ext cx="2210479" cy="1165412"/>
              <a:chOff x="375689" y="3252042"/>
              <a:chExt cx="3795124" cy="1689213"/>
            </a:xfrm>
          </p:grpSpPr>
          <p:sp>
            <p:nvSpPr>
              <p:cNvPr id="16" name="Rectangle 1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7" name="TextBox 1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18" name="Straight Arrow Connector 17"/>
            <p:cNvCxnSpPr>
              <a:stCxn id="13" idx="1"/>
              <a:endCxn id="10" idx="3"/>
            </p:cNvCxnSpPr>
            <p:nvPr/>
          </p:nvCxnSpPr>
          <p:spPr>
            <a:xfrm flipH="1">
              <a:off x="3090834" y="7305007"/>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p:cNvCxnSpPr>
              <a:stCxn id="16" idx="1"/>
              <a:endCxn id="13" idx="3"/>
            </p:cNvCxnSpPr>
            <p:nvPr/>
          </p:nvCxnSpPr>
          <p:spPr>
            <a:xfrm flipH="1">
              <a:off x="5836290" y="7305007"/>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6371268" y="5160609"/>
              <a:ext cx="2210478" cy="945364"/>
              <a:chOff x="914199" y="6102653"/>
              <a:chExt cx="3028015" cy="1111625"/>
            </a:xfrm>
          </p:grpSpPr>
          <p:sp>
            <p:nvSpPr>
              <p:cNvPr id="21" name="Rectangle 20"/>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23" name="Straight Arrow Connector 22"/>
            <p:cNvCxnSpPr>
              <a:stCxn id="21" idx="2"/>
              <a:endCxn id="16" idx="0"/>
            </p:cNvCxnSpPr>
            <p:nvPr/>
          </p:nvCxnSpPr>
          <p:spPr>
            <a:xfrm>
              <a:off x="7476507" y="6105973"/>
              <a:ext cx="0"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4" name="Group 23"/>
            <p:cNvGrpSpPr/>
            <p:nvPr/>
          </p:nvGrpSpPr>
          <p:grpSpPr>
            <a:xfrm>
              <a:off x="9132756" y="7887713"/>
              <a:ext cx="2210478" cy="1499451"/>
              <a:chOff x="7713464" y="6991952"/>
              <a:chExt cx="2210478" cy="1499451"/>
            </a:xfrm>
          </p:grpSpPr>
          <p:grpSp>
            <p:nvGrpSpPr>
              <p:cNvPr id="25" name="Group 24"/>
              <p:cNvGrpSpPr/>
              <p:nvPr/>
            </p:nvGrpSpPr>
            <p:grpSpPr>
              <a:xfrm>
                <a:off x="7713464" y="7546039"/>
                <a:ext cx="2210478" cy="945364"/>
                <a:chOff x="914199" y="6102653"/>
                <a:chExt cx="3028015" cy="1111625"/>
              </a:xfrm>
            </p:grpSpPr>
            <p:sp>
              <p:nvSpPr>
                <p:cNvPr id="27" name="Rectangle 26"/>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grpSp>
          <p:cxnSp>
            <p:nvCxnSpPr>
              <p:cNvPr id="26" name="Straight Arrow Connector 25"/>
              <p:cNvCxnSpPr>
                <a:stCxn id="16" idx="2"/>
                <a:endCxn id="27" idx="0"/>
              </p:cNvCxnSpPr>
              <p:nvPr/>
            </p:nvCxnSpPr>
            <p:spPr>
              <a:xfrm>
                <a:off x="8818703" y="6991952"/>
                <a:ext cx="0" cy="554087"/>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grpSp>
          <p:nvGrpSpPr>
            <p:cNvPr id="33" name="Group 32"/>
            <p:cNvGrpSpPr/>
            <p:nvPr/>
          </p:nvGrpSpPr>
          <p:grpSpPr>
            <a:xfrm>
              <a:off x="6371268" y="3577577"/>
              <a:ext cx="2210478" cy="945364"/>
              <a:chOff x="914199" y="6102653"/>
              <a:chExt cx="3028015" cy="1111625"/>
            </a:xfrm>
            <a:solidFill>
              <a:schemeClr val="accent3"/>
            </a:solidFill>
          </p:grpSpPr>
          <p:sp>
            <p:nvSpPr>
              <p:cNvPr id="34" name="Rectangle 33"/>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5" name="TextBox 34"/>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6" name="Straight Arrow Connector 35"/>
            <p:cNvCxnSpPr>
              <a:stCxn id="21" idx="0"/>
              <a:endCxn id="34" idx="2"/>
            </p:cNvCxnSpPr>
            <p:nvPr/>
          </p:nvCxnSpPr>
          <p:spPr>
            <a:xfrm flipV="1">
              <a:off x="7476507" y="4522941"/>
              <a:ext cx="0" cy="637668"/>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nvGrpSpPr>
            <p:cNvPr id="37" name="Group 36"/>
            <p:cNvGrpSpPr/>
            <p:nvPr/>
          </p:nvGrpSpPr>
          <p:grpSpPr>
            <a:xfrm>
              <a:off x="9116723" y="6722301"/>
              <a:ext cx="2210479" cy="1165412"/>
              <a:chOff x="375689" y="3252042"/>
              <a:chExt cx="3795124" cy="1689213"/>
            </a:xfrm>
          </p:grpSpPr>
          <p:sp>
            <p:nvSpPr>
              <p:cNvPr id="38" name="Rectangle 3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9" name="TextBox 38"/>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a8</a:t>
                </a:r>
              </a:p>
            </p:txBody>
          </p:sp>
        </p:grpSp>
        <p:cxnSp>
          <p:nvCxnSpPr>
            <p:cNvPr id="40" name="Straight Arrow Connector 39"/>
            <p:cNvCxnSpPr>
              <a:stCxn id="38" idx="1"/>
            </p:cNvCxnSpPr>
            <p:nvPr/>
          </p:nvCxnSpPr>
          <p:spPr>
            <a:xfrm flipH="1">
              <a:off x="8581746" y="7305007"/>
              <a:ext cx="534977"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03" y="659598"/>
            <a:ext cx="11466966" cy="1717842"/>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54" y="6385987"/>
            <a:ext cx="11394715" cy="3110291"/>
          </a:xfrm>
          <a:prstGeom prst="rect">
            <a:avLst/>
          </a:prstGeom>
        </p:spPr>
      </p:pic>
    </p:spTree>
    <p:extLst>
      <p:ext uri="{BB962C8B-B14F-4D97-AF65-F5344CB8AC3E}">
        <p14:creationId xmlns:p14="http://schemas.microsoft.com/office/powerpoint/2010/main" val="31539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0" fill="hold"/>
                                        <p:tgtEl>
                                          <p:spTgt spid="29"/>
                                        </p:tgtEl>
                                        <p:attrNameLst>
                                          <p:attrName>ppt_x</p:attrName>
                                        </p:attrNameLst>
                                      </p:cBhvr>
                                      <p:tavLst>
                                        <p:tav tm="0">
                                          <p:val>
                                            <p:strVal val="#ppt_x"/>
                                          </p:val>
                                        </p:tav>
                                        <p:tav tm="100000">
                                          <p:val>
                                            <p:strVal val="#ppt_x"/>
                                          </p:val>
                                        </p:tav>
                                      </p:tavLst>
                                    </p:anim>
                                    <p:anim calcmode="lin" valueType="num">
                                      <p:cBhvr additive="base">
                                        <p:cTn id="8" dur="2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Century Gothic" panose="020B0502020202020204" pitchFamily="34" charset="0"/>
                <a:ea typeface="나눔고딕OTF"/>
                <a:cs typeface="나눔고딕OTF"/>
              </a:rPr>
              <a:t> Getting Started</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Branch</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9" name="Group 8"/>
          <p:cNvGrpSpPr/>
          <p:nvPr/>
        </p:nvGrpSpPr>
        <p:grpSpPr>
          <a:xfrm>
            <a:off x="2041497" y="6752077"/>
            <a:ext cx="1660450" cy="869233"/>
            <a:chOff x="375689" y="3252042"/>
            <a:chExt cx="3795124" cy="1689213"/>
          </a:xfrm>
        </p:grpSpPr>
        <p:sp>
          <p:nvSpPr>
            <p:cNvPr id="10" name="Rectangle 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1294179" y="3830609"/>
              <a:ext cx="1850479" cy="5767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d8</a:t>
              </a:r>
            </a:p>
          </p:txBody>
        </p:sp>
      </p:grpSp>
      <p:grpSp>
        <p:nvGrpSpPr>
          <p:cNvPr id="12" name="Group 11"/>
          <p:cNvGrpSpPr/>
          <p:nvPr/>
        </p:nvGrpSpPr>
        <p:grpSpPr>
          <a:xfrm>
            <a:off x="4201592" y="6740588"/>
            <a:ext cx="1851735" cy="869233"/>
            <a:chOff x="375689" y="3252042"/>
            <a:chExt cx="3795124" cy="1689213"/>
          </a:xfrm>
        </p:grpSpPr>
        <p:sp>
          <p:nvSpPr>
            <p:cNvPr id="13" name="Rectangle 1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4" name="TextBox 13"/>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20</a:t>
              </a:r>
            </a:p>
          </p:txBody>
        </p:sp>
      </p:grpSp>
      <p:grpSp>
        <p:nvGrpSpPr>
          <p:cNvPr id="15" name="Group 14"/>
          <p:cNvGrpSpPr/>
          <p:nvPr/>
        </p:nvGrpSpPr>
        <p:grpSpPr>
          <a:xfrm>
            <a:off x="6437937" y="6740589"/>
            <a:ext cx="1660450" cy="869233"/>
            <a:chOff x="375689" y="3252042"/>
            <a:chExt cx="3795124" cy="1689213"/>
          </a:xfrm>
        </p:grpSpPr>
        <p:sp>
          <p:nvSpPr>
            <p:cNvPr id="16" name="Rectangle 15"/>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7" name="TextBox 16"/>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0f</a:t>
              </a:r>
            </a:p>
          </p:txBody>
        </p:sp>
      </p:grpSp>
      <p:cxnSp>
        <p:nvCxnSpPr>
          <p:cNvPr id="18" name="Straight Arrow Connector 17"/>
          <p:cNvCxnSpPr>
            <a:stCxn id="13" idx="1"/>
          </p:cNvCxnSpPr>
          <p:nvPr/>
        </p:nvCxnSpPr>
        <p:spPr>
          <a:xfrm flipH="1" flipV="1">
            <a:off x="3666616" y="7175204"/>
            <a:ext cx="534976" cy="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p:cNvCxnSpPr>
            <a:stCxn id="16" idx="1"/>
            <a:endCxn id="13" idx="3"/>
          </p:cNvCxnSpPr>
          <p:nvPr/>
        </p:nvCxnSpPr>
        <p:spPr>
          <a:xfrm flipH="1" flipV="1">
            <a:off x="6053327" y="7175205"/>
            <a:ext cx="384610" cy="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9111452" y="4666619"/>
            <a:ext cx="1660449" cy="705108"/>
            <a:chOff x="914199" y="6102653"/>
            <a:chExt cx="3028015" cy="1111625"/>
          </a:xfrm>
        </p:grpSpPr>
        <p:sp>
          <p:nvSpPr>
            <p:cNvPr id="21" name="Rectangle 20"/>
            <p:cNvSpPr/>
            <p:nvPr/>
          </p:nvSpPr>
          <p:spPr>
            <a:xfrm>
              <a:off x="914199" y="6102653"/>
              <a:ext cx="3028015" cy="1111625"/>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1202530" y="6417197"/>
              <a:ext cx="2367050" cy="482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master</a:t>
              </a:r>
            </a:p>
          </p:txBody>
        </p:sp>
      </p:grpSp>
      <p:cxnSp>
        <p:nvCxnSpPr>
          <p:cNvPr id="23" name="Straight Arrow Connector 22"/>
          <p:cNvCxnSpPr>
            <a:stCxn id="21" idx="2"/>
          </p:cNvCxnSpPr>
          <p:nvPr/>
        </p:nvCxnSpPr>
        <p:spPr>
          <a:xfrm flipH="1">
            <a:off x="9941675" y="5371727"/>
            <a:ext cx="2" cy="46090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
        <p:nvSpPr>
          <p:cNvPr id="27" name="Rectangle 26"/>
          <p:cNvSpPr/>
          <p:nvPr/>
        </p:nvSpPr>
        <p:spPr>
          <a:xfrm>
            <a:off x="9250177" y="8828134"/>
            <a:ext cx="1660449" cy="705108"/>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9449900" y="9027649"/>
            <a:ext cx="1298001" cy="3060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testing</a:t>
            </a:r>
          </a:p>
        </p:txBody>
      </p:sp>
      <p:cxnSp>
        <p:nvCxnSpPr>
          <p:cNvPr id="26" name="Straight Arrow Connector 25"/>
          <p:cNvCxnSpPr/>
          <p:nvPr/>
        </p:nvCxnSpPr>
        <p:spPr>
          <a:xfrm>
            <a:off x="10080401" y="8479055"/>
            <a:ext cx="0" cy="413271"/>
          </a:xfrm>
          <a:prstGeom prst="straightConnector1">
            <a:avLst/>
          </a:prstGeom>
          <a:noFill/>
          <a:ln w="28575" cap="flat">
            <a:solidFill>
              <a:schemeClr val="bg1"/>
            </a:solidFill>
            <a:prstDash val="solid"/>
            <a:miter lim="400000"/>
            <a:headEnd type="triangle" w="med" len="med"/>
            <a:tailEnd type="none" w="med" len="med"/>
          </a:ln>
          <a:effectLst/>
        </p:spPr>
        <p:style>
          <a:lnRef idx="0">
            <a:scrgbClr r="0" g="0" b="0"/>
          </a:lnRef>
          <a:fillRef idx="0">
            <a:scrgbClr r="0" g="0" b="0"/>
          </a:fillRef>
          <a:effectRef idx="0">
            <a:scrgbClr r="0" g="0" b="0"/>
          </a:effectRef>
          <a:fontRef idx="none"/>
        </p:style>
      </p:cxnSp>
      <p:grpSp>
        <p:nvGrpSpPr>
          <p:cNvPr id="33" name="Group 32"/>
          <p:cNvGrpSpPr/>
          <p:nvPr/>
        </p:nvGrpSpPr>
        <p:grpSpPr>
          <a:xfrm>
            <a:off x="9111451" y="3614347"/>
            <a:ext cx="1660449" cy="705108"/>
            <a:chOff x="914199" y="6102653"/>
            <a:chExt cx="3028015" cy="1111625"/>
          </a:xfrm>
          <a:solidFill>
            <a:schemeClr val="accent3"/>
          </a:solidFill>
        </p:grpSpPr>
        <p:sp>
          <p:nvSpPr>
            <p:cNvPr id="34" name="Rectangle 33"/>
            <p:cNvSpPr/>
            <p:nvPr/>
          </p:nvSpPr>
          <p:spPr>
            <a:xfrm>
              <a:off x="914199" y="6102653"/>
              <a:ext cx="3028015" cy="1111625"/>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5" name="TextBox 34"/>
            <p:cNvSpPr txBox="1"/>
            <p:nvPr/>
          </p:nvSpPr>
          <p:spPr>
            <a:xfrm>
              <a:off x="1202530" y="6417197"/>
              <a:ext cx="2367050" cy="482541"/>
            </a:xfrm>
            <a:prstGeom prst="rect">
              <a:avLst/>
            </a:prstGeom>
            <a:gr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dirty="0">
                  <a:solidFill>
                    <a:schemeClr val="tx1"/>
                  </a:solidFill>
                  <a:latin typeface="Century Gothic" panose="020B0502020202020204" pitchFamily="34" charset="0"/>
                </a:rPr>
                <a:t>HEAD</a:t>
              </a:r>
            </a:p>
          </p:txBody>
        </p:sp>
      </p:grpSp>
      <p:cxnSp>
        <p:nvCxnSpPr>
          <p:cNvPr id="36" name="Straight Arrow Connector 35"/>
          <p:cNvCxnSpPr>
            <a:stCxn id="34" idx="2"/>
            <a:endCxn id="21" idx="0"/>
          </p:cNvCxnSpPr>
          <p:nvPr/>
        </p:nvCxnSpPr>
        <p:spPr>
          <a:xfrm>
            <a:off x="9941676" y="4319455"/>
            <a:ext cx="1" cy="347164"/>
          </a:xfrm>
          <a:prstGeom prst="straightConnector1">
            <a:avLst/>
          </a:prstGeom>
          <a:noFill/>
          <a:ln w="28575" cap="flat">
            <a:solidFill>
              <a:schemeClr val="bg1"/>
            </a:solidFill>
            <a:prstDash val="solid"/>
            <a:miter lim="400000"/>
            <a:headEnd type="none" w="med" len="med"/>
            <a:tailEnd type="triangle" w="med" len="med"/>
          </a:ln>
          <a:effectLst/>
        </p:spPr>
        <p:style>
          <a:lnRef idx="0">
            <a:scrgbClr r="0" g="0" b="0"/>
          </a:lnRef>
          <a:fillRef idx="0">
            <a:scrgbClr r="0" g="0" b="0"/>
          </a:fillRef>
          <a:effectRef idx="0">
            <a:scrgbClr r="0" g="0" b="0"/>
          </a:effectRef>
          <a:fontRef idx="none"/>
        </p:style>
      </p:cxnSp>
      <p:grpSp>
        <p:nvGrpSpPr>
          <p:cNvPr id="37" name="Group 36"/>
          <p:cNvGrpSpPr/>
          <p:nvPr/>
        </p:nvGrpSpPr>
        <p:grpSpPr>
          <a:xfrm>
            <a:off x="9250176" y="7609822"/>
            <a:ext cx="1660450" cy="869233"/>
            <a:chOff x="375689" y="3252042"/>
            <a:chExt cx="3795124" cy="1689213"/>
          </a:xfrm>
        </p:grpSpPr>
        <p:sp>
          <p:nvSpPr>
            <p:cNvPr id="38" name="Rectangle 3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9" name="TextBox 38"/>
            <p:cNvSpPr txBox="1"/>
            <p:nvPr/>
          </p:nvSpPr>
          <p:spPr>
            <a:xfrm>
              <a:off x="1294180" y="3687738"/>
              <a:ext cx="1850479" cy="862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a8</a:t>
              </a:r>
            </a:p>
          </p:txBody>
        </p:sp>
      </p:grpSp>
      <p:cxnSp>
        <p:nvCxnSpPr>
          <p:cNvPr id="40" name="Straight Arrow Connector 39"/>
          <p:cNvCxnSpPr>
            <a:stCxn id="38" idx="1"/>
          </p:cNvCxnSpPr>
          <p:nvPr/>
        </p:nvCxnSpPr>
        <p:spPr>
          <a:xfrm flipH="1" flipV="1">
            <a:off x="8098387" y="7260743"/>
            <a:ext cx="1151789" cy="783696"/>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15" y="513853"/>
            <a:ext cx="11394795" cy="2761047"/>
          </a:xfrm>
          <a:prstGeom prst="rect">
            <a:avLst/>
          </a:prstGeom>
        </p:spPr>
      </p:pic>
      <p:grpSp>
        <p:nvGrpSpPr>
          <p:cNvPr id="41" name="Group 40"/>
          <p:cNvGrpSpPr/>
          <p:nvPr/>
        </p:nvGrpSpPr>
        <p:grpSpPr>
          <a:xfrm>
            <a:off x="9135005" y="5832629"/>
            <a:ext cx="1660450" cy="869233"/>
            <a:chOff x="375689" y="3252042"/>
            <a:chExt cx="3795124" cy="1689213"/>
          </a:xfrm>
        </p:grpSpPr>
        <p:sp>
          <p:nvSpPr>
            <p:cNvPr id="42" name="Rectangle 41"/>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3" name="TextBox 42"/>
            <p:cNvSpPr txBox="1"/>
            <p:nvPr/>
          </p:nvSpPr>
          <p:spPr>
            <a:xfrm>
              <a:off x="1294180" y="3540801"/>
              <a:ext cx="1850479" cy="11563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dirty="0">
                  <a:solidFill>
                    <a:schemeClr val="bg1"/>
                  </a:solidFill>
                  <a:latin typeface="Century Gothic" panose="020B0502020202020204" pitchFamily="34" charset="0"/>
                  <a:ea typeface="맑은 고딕" panose="020B0503020000020004" pitchFamily="34" charset="-127"/>
                </a:rPr>
                <a:t>09</a:t>
              </a:r>
            </a:p>
          </p:txBody>
        </p:sp>
      </p:grpSp>
      <p:cxnSp>
        <p:nvCxnSpPr>
          <p:cNvPr id="44" name="Straight Arrow Connector 43"/>
          <p:cNvCxnSpPr>
            <a:stCxn id="42" idx="1"/>
            <a:endCxn id="16" idx="3"/>
          </p:cNvCxnSpPr>
          <p:nvPr/>
        </p:nvCxnSpPr>
        <p:spPr>
          <a:xfrm flipH="1">
            <a:off x="8098387" y="6267246"/>
            <a:ext cx="1036618" cy="90796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4757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96" y="1014262"/>
            <a:ext cx="11422446" cy="3246842"/>
          </a:xfrm>
          <a:prstGeom prst="rect">
            <a:avLst/>
          </a:prstGeom>
        </p:spPr>
      </p:pic>
    </p:spTree>
    <p:extLst>
      <p:ext uri="{BB962C8B-B14F-4D97-AF65-F5344CB8AC3E}">
        <p14:creationId xmlns:p14="http://schemas.microsoft.com/office/powerpoint/2010/main" val="304775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105C-3CA4-AD45-952B-0E64057E7F7A}"/>
              </a:ext>
            </a:extLst>
          </p:cNvPr>
          <p:cNvSpPr>
            <a:spLocks noGrp="1"/>
          </p:cNvSpPr>
          <p:nvPr>
            <p:ph type="title"/>
          </p:nvPr>
        </p:nvSpPr>
        <p:spPr/>
        <p:txBody>
          <a:bodyPr>
            <a:normAutofit/>
          </a:bodyPr>
          <a:lstStyle/>
          <a:p>
            <a:r>
              <a:rPr lang="en-US" b="1" dirty="0"/>
              <a:t>Basic Branching and Merging</a:t>
            </a:r>
            <a:endParaRPr lang="en-US" dirty="0"/>
          </a:p>
        </p:txBody>
      </p:sp>
      <p:sp>
        <p:nvSpPr>
          <p:cNvPr id="3" name="Content Placeholder 2">
            <a:extLst>
              <a:ext uri="{FF2B5EF4-FFF2-40B4-BE49-F238E27FC236}">
                <a16:creationId xmlns:a16="http://schemas.microsoft.com/office/drawing/2014/main" id="{1870B1D0-6F64-1942-91B3-A49F15CD0A41}"/>
              </a:ext>
            </a:extLst>
          </p:cNvPr>
          <p:cNvSpPr>
            <a:spLocks noGrp="1"/>
          </p:cNvSpPr>
          <p:nvPr>
            <p:ph idx="1"/>
          </p:nvPr>
        </p:nvSpPr>
        <p:spPr/>
        <p:txBody>
          <a:bodyPr>
            <a:normAutofit fontScale="62500" lnSpcReduction="20000"/>
          </a:bodyPr>
          <a:lstStyle/>
          <a:p>
            <a:r>
              <a:rPr lang="en-US" dirty="0"/>
              <a:t>Let’s go through a simple example of branching and merging with a workflow that we might use in the real world. We’ll follow these steps:</a:t>
            </a:r>
          </a:p>
          <a:p>
            <a:pPr marL="571500" indent="-571500">
              <a:buFont typeface="Arial" panose="020B0604020202020204" pitchFamily="34" charset="0"/>
              <a:buChar char="•"/>
            </a:pPr>
            <a:endParaRPr lang="en-US" dirty="0"/>
          </a:p>
          <a:p>
            <a:pPr marL="1285875" lvl="1" indent="-742950">
              <a:buFont typeface="+mj-lt"/>
              <a:buAutoNum type="arabicPeriod"/>
            </a:pPr>
            <a:r>
              <a:rPr lang="en-US" dirty="0"/>
              <a:t>Do some work on a website.</a:t>
            </a:r>
          </a:p>
          <a:p>
            <a:pPr marL="1285875" lvl="1" indent="-742950">
              <a:buFont typeface="+mj-lt"/>
              <a:buAutoNum type="arabicPeriod"/>
            </a:pPr>
            <a:endParaRPr lang="en-US" dirty="0"/>
          </a:p>
          <a:p>
            <a:pPr marL="1285875" lvl="1" indent="-742950">
              <a:buFont typeface="+mj-lt"/>
              <a:buAutoNum type="arabicPeriod"/>
            </a:pPr>
            <a:r>
              <a:rPr lang="en-US" dirty="0"/>
              <a:t>Create a branch for a new story we’re working on.</a:t>
            </a:r>
          </a:p>
          <a:p>
            <a:pPr marL="1285875" lvl="1" indent="-742950">
              <a:buFont typeface="+mj-lt"/>
              <a:buAutoNum type="arabicPeriod"/>
            </a:pPr>
            <a:endParaRPr lang="en-US" dirty="0"/>
          </a:p>
          <a:p>
            <a:pPr marL="1285875" lvl="1" indent="-742950">
              <a:buFont typeface="+mj-lt"/>
              <a:buAutoNum type="arabicPeriod"/>
            </a:pPr>
            <a:r>
              <a:rPr lang="en-US" dirty="0"/>
              <a:t>Do some work in that branch.</a:t>
            </a:r>
          </a:p>
          <a:p>
            <a:pPr marL="571500" indent="-571500">
              <a:buFont typeface="Arial" panose="020B0604020202020204" pitchFamily="34" charset="0"/>
              <a:buChar char="•"/>
            </a:pPr>
            <a:endParaRPr lang="en-US" dirty="0"/>
          </a:p>
          <a:p>
            <a:r>
              <a:rPr lang="en-US" dirty="0"/>
              <a:t>At this stage, we’ll receive a call that another issue is critical and we need a hotfix. We’ll do the following:</a:t>
            </a:r>
          </a:p>
          <a:p>
            <a:pPr marL="571500" indent="-571500">
              <a:buFont typeface="Arial" panose="020B0604020202020204" pitchFamily="34" charset="0"/>
              <a:buChar char="•"/>
            </a:pPr>
            <a:endParaRPr lang="en-US" dirty="0"/>
          </a:p>
          <a:p>
            <a:pPr marL="1285875" lvl="1" indent="-742950">
              <a:buFont typeface="+mj-lt"/>
              <a:buAutoNum type="arabicPeriod"/>
            </a:pPr>
            <a:r>
              <a:rPr lang="en-US" dirty="0"/>
              <a:t>Switch to our production branch.</a:t>
            </a:r>
          </a:p>
          <a:p>
            <a:pPr marL="1285875" lvl="1" indent="-742950">
              <a:buFont typeface="+mj-lt"/>
              <a:buAutoNum type="arabicPeriod"/>
            </a:pPr>
            <a:endParaRPr lang="en-US" dirty="0"/>
          </a:p>
          <a:p>
            <a:pPr marL="1285875" lvl="1" indent="-742950">
              <a:buFont typeface="+mj-lt"/>
              <a:buAutoNum type="arabicPeriod"/>
            </a:pPr>
            <a:r>
              <a:rPr lang="en-US" dirty="0"/>
              <a:t>Create a branch to add the hotfix.</a:t>
            </a:r>
          </a:p>
          <a:p>
            <a:pPr marL="1285875" lvl="1" indent="-742950">
              <a:buFont typeface="+mj-lt"/>
              <a:buAutoNum type="arabicPeriod"/>
            </a:pPr>
            <a:endParaRPr lang="en-US" dirty="0"/>
          </a:p>
          <a:p>
            <a:pPr marL="1285875" lvl="1" indent="-742950">
              <a:buFont typeface="+mj-lt"/>
              <a:buAutoNum type="arabicPeriod"/>
            </a:pPr>
            <a:r>
              <a:rPr lang="en-US" dirty="0"/>
              <a:t>After it’s tested, merge the hotfix branch, and push to production.</a:t>
            </a:r>
          </a:p>
          <a:p>
            <a:pPr marL="1285875" lvl="1" indent="-742950">
              <a:buFont typeface="+mj-lt"/>
              <a:buAutoNum type="arabicPeriod"/>
            </a:pPr>
            <a:endParaRPr lang="en-US" dirty="0"/>
          </a:p>
          <a:p>
            <a:pPr marL="1285875" lvl="1" indent="-742950">
              <a:buFont typeface="+mj-lt"/>
              <a:buAutoNum type="arabicPeriod"/>
            </a:pPr>
            <a:r>
              <a:rPr lang="en-US" dirty="0"/>
              <a:t>Switch back to our original story and continue working.</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92099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 calcmode="lin" valueType="num">
                                      <p:cBhvr additive="base">
                                        <p:cTn id="37" dur="20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 calcmode="lin" valueType="num">
                                      <p:cBhvr additive="base">
                                        <p:cTn id="41" dur="20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F4CC-5FDD-D54B-9AA9-9F9929F80CB8}"/>
              </a:ext>
            </a:extLst>
          </p:cNvPr>
          <p:cNvSpPr>
            <a:spLocks noGrp="1"/>
          </p:cNvSpPr>
          <p:nvPr>
            <p:ph type="title"/>
          </p:nvPr>
        </p:nvSpPr>
        <p:spPr/>
        <p:txBody>
          <a:bodyPr/>
          <a:lstStyle/>
          <a:p>
            <a:r>
              <a:rPr lang="en-US" dirty="0"/>
              <a:t>Basic Branching</a:t>
            </a:r>
          </a:p>
        </p:txBody>
      </p:sp>
      <p:sp>
        <p:nvSpPr>
          <p:cNvPr id="3" name="Content Placeholder 2">
            <a:extLst>
              <a:ext uri="{FF2B5EF4-FFF2-40B4-BE49-F238E27FC236}">
                <a16:creationId xmlns:a16="http://schemas.microsoft.com/office/drawing/2014/main" id="{98E6FB71-1D0D-0143-AC41-053565DA82BB}"/>
              </a:ext>
            </a:extLst>
          </p:cNvPr>
          <p:cNvSpPr>
            <a:spLocks noGrp="1"/>
          </p:cNvSpPr>
          <p:nvPr>
            <p:ph idx="1"/>
          </p:nvPr>
        </p:nvSpPr>
        <p:spPr>
          <a:xfrm>
            <a:off x="650239" y="2255518"/>
            <a:ext cx="11704322" cy="1939964"/>
          </a:xfrm>
        </p:spPr>
        <p:txBody>
          <a:bodyPr/>
          <a:lstStyle/>
          <a:p>
            <a:r>
              <a:rPr lang="en-US" dirty="0"/>
              <a:t>First, let’s say we’re working on our project and have a couple of commits already on the </a:t>
            </a:r>
            <a:r>
              <a:rPr lang="en-US" dirty="0">
                <a:latin typeface="Courier New" panose="02070309020205020404" pitchFamily="49" charset="0"/>
                <a:cs typeface="Courier New" panose="02070309020205020404" pitchFamily="49" charset="0"/>
              </a:rPr>
              <a:t>master</a:t>
            </a:r>
            <a:r>
              <a:rPr lang="en-US" dirty="0"/>
              <a:t> branch.</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7" name="Group 6"/>
          <p:cNvGrpSpPr/>
          <p:nvPr/>
        </p:nvGrpSpPr>
        <p:grpSpPr>
          <a:xfrm>
            <a:off x="2545976" y="5755337"/>
            <a:ext cx="1488142" cy="895628"/>
            <a:chOff x="375689" y="3252042"/>
            <a:chExt cx="3795124" cy="1689213"/>
          </a:xfrm>
        </p:grpSpPr>
        <p:sp>
          <p:nvSpPr>
            <p:cNvPr id="8" name="Rectangle 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9" name="TextBox 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16" name="Straight Arrow Connector 15"/>
          <p:cNvCxnSpPr>
            <a:stCxn id="11" idx="1"/>
            <a:endCxn id="8" idx="3"/>
          </p:cNvCxnSpPr>
          <p:nvPr/>
        </p:nvCxnSpPr>
        <p:spPr>
          <a:xfrm flipH="1">
            <a:off x="4034118" y="6203151"/>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31" idx="1"/>
            <a:endCxn id="11" idx="3"/>
          </p:cNvCxnSpPr>
          <p:nvPr/>
        </p:nvCxnSpPr>
        <p:spPr>
          <a:xfrm flipH="1">
            <a:off x="6436660" y="6203151"/>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35" name="Group 34"/>
          <p:cNvGrpSpPr/>
          <p:nvPr/>
        </p:nvGrpSpPr>
        <p:grpSpPr>
          <a:xfrm>
            <a:off x="7008614" y="4193645"/>
            <a:ext cx="2210478" cy="945364"/>
            <a:chOff x="7008614" y="4193645"/>
            <a:chExt cx="2210478" cy="945364"/>
          </a:xfrm>
        </p:grpSpPr>
        <p:sp>
          <p:nvSpPr>
            <p:cNvPr id="19" name="Rectangle 1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0" name="TextBox 19"/>
            <p:cNvSpPr txBox="1"/>
            <p:nvPr/>
          </p:nvSpPr>
          <p:spPr>
            <a:xfrm>
              <a:off x="7314348" y="4368812"/>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21" name="Straight Arrow Connector 20"/>
          <p:cNvCxnSpPr>
            <a:stCxn id="19" idx="2"/>
            <a:endCxn id="31" idx="0"/>
          </p:cNvCxnSpPr>
          <p:nvPr/>
        </p:nvCxnSpPr>
        <p:spPr>
          <a:xfrm>
            <a:off x="8113853" y="5139009"/>
            <a:ext cx="8221"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7" name="Group 26"/>
          <p:cNvGrpSpPr/>
          <p:nvPr/>
        </p:nvGrpSpPr>
        <p:grpSpPr>
          <a:xfrm>
            <a:off x="4921660" y="5755337"/>
            <a:ext cx="1488142" cy="895628"/>
            <a:chOff x="375689" y="3252042"/>
            <a:chExt cx="3795124" cy="1689213"/>
          </a:xfrm>
        </p:grpSpPr>
        <p:sp>
          <p:nvSpPr>
            <p:cNvPr id="28" name="Rectangle 2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9" name="TextBox 2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30" name="Group 29"/>
          <p:cNvGrpSpPr/>
          <p:nvPr/>
        </p:nvGrpSpPr>
        <p:grpSpPr>
          <a:xfrm>
            <a:off x="7378003" y="5755337"/>
            <a:ext cx="1488142" cy="895628"/>
            <a:chOff x="375689" y="3252042"/>
            <a:chExt cx="3795124" cy="1689213"/>
          </a:xfrm>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spTree>
    <p:extLst>
      <p:ext uri="{BB962C8B-B14F-4D97-AF65-F5344CB8AC3E}">
        <p14:creationId xmlns:p14="http://schemas.microsoft.com/office/powerpoint/2010/main" val="118176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4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740539" y="788977"/>
            <a:ext cx="11704322" cy="1939964"/>
          </a:xfrm>
        </p:spPr>
        <p:txBody>
          <a:bodyPr>
            <a:normAutofit fontScale="92500" lnSpcReduction="20000"/>
          </a:bodyPr>
          <a:lstStyle/>
          <a:p>
            <a:r>
              <a:rPr lang="en-US" dirty="0"/>
              <a:t>We’ve decided that we’re going to work on issue #53. To create a new branch and switch to it at the same time, we can run the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checkout</a:t>
            </a:r>
            <a:r>
              <a:rPr lang="en-US" dirty="0"/>
              <a:t> command with the </a:t>
            </a:r>
            <a:r>
              <a:rPr lang="en-US" dirty="0">
                <a:latin typeface="Courier New" panose="02070309020205020404" pitchFamily="49" charset="0"/>
                <a:cs typeface="Courier New" panose="02070309020205020404" pitchFamily="49" charset="0"/>
              </a:rPr>
              <a:t>-b</a:t>
            </a:r>
            <a:r>
              <a:rPr lang="en-US" dirty="0"/>
              <a:t> switch: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39" y="4426017"/>
            <a:ext cx="5758636" cy="909259"/>
          </a:xfrm>
          <a:prstGeom prst="rect">
            <a:avLst/>
          </a:prstGeom>
        </p:spPr>
      </p:pic>
      <p:grpSp>
        <p:nvGrpSpPr>
          <p:cNvPr id="47" name="Group 46"/>
          <p:cNvGrpSpPr/>
          <p:nvPr/>
        </p:nvGrpSpPr>
        <p:grpSpPr>
          <a:xfrm>
            <a:off x="3841376" y="6896968"/>
            <a:ext cx="1488142" cy="895628"/>
            <a:chOff x="375689" y="3252042"/>
            <a:chExt cx="3795124" cy="1689213"/>
          </a:xfrm>
        </p:grpSpPr>
        <p:sp>
          <p:nvSpPr>
            <p:cNvPr id="48" name="Rectangle 4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9" name="TextBox 4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50" name="Straight Arrow Connector 49"/>
          <p:cNvCxnSpPr>
            <a:endCxn id="48" idx="3"/>
          </p:cNvCxnSpPr>
          <p:nvPr/>
        </p:nvCxnSpPr>
        <p:spPr>
          <a:xfrm flipH="1">
            <a:off x="5329518" y="7344782"/>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1" name="Straight Arrow Connector 50"/>
          <p:cNvCxnSpPr>
            <a:stCxn id="60" idx="1"/>
          </p:cNvCxnSpPr>
          <p:nvPr/>
        </p:nvCxnSpPr>
        <p:spPr>
          <a:xfrm flipH="1">
            <a:off x="7732060" y="7344782"/>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52" name="Group 51"/>
          <p:cNvGrpSpPr/>
          <p:nvPr/>
        </p:nvGrpSpPr>
        <p:grpSpPr>
          <a:xfrm>
            <a:off x="8304014" y="5335276"/>
            <a:ext cx="2210478" cy="945364"/>
            <a:chOff x="7008614" y="4193645"/>
            <a:chExt cx="2210478" cy="945364"/>
          </a:xfrm>
        </p:grpSpPr>
        <p:sp>
          <p:nvSpPr>
            <p:cNvPr id="53" name="Rectangle 52"/>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54" name="TextBox 53"/>
            <p:cNvSpPr txBox="1"/>
            <p:nvPr/>
          </p:nvSpPr>
          <p:spPr>
            <a:xfrm>
              <a:off x="7314348" y="4368812"/>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55" name="Straight Arrow Connector 54"/>
          <p:cNvCxnSpPr>
            <a:stCxn id="53" idx="2"/>
            <a:endCxn id="60" idx="0"/>
          </p:cNvCxnSpPr>
          <p:nvPr/>
        </p:nvCxnSpPr>
        <p:spPr>
          <a:xfrm>
            <a:off x="9409253" y="6280640"/>
            <a:ext cx="8221"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56" name="Group 55"/>
          <p:cNvGrpSpPr/>
          <p:nvPr/>
        </p:nvGrpSpPr>
        <p:grpSpPr>
          <a:xfrm>
            <a:off x="6217060" y="6896968"/>
            <a:ext cx="1488142" cy="895628"/>
            <a:chOff x="375689" y="3252042"/>
            <a:chExt cx="3795124" cy="1689213"/>
          </a:xfrm>
        </p:grpSpPr>
        <p:sp>
          <p:nvSpPr>
            <p:cNvPr id="57" name="Rectangle 5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58" name="TextBox 5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59" name="Group 58"/>
          <p:cNvGrpSpPr/>
          <p:nvPr/>
        </p:nvGrpSpPr>
        <p:grpSpPr>
          <a:xfrm>
            <a:off x="8673403" y="6896968"/>
            <a:ext cx="1488142" cy="895628"/>
            <a:chOff x="375689" y="3252042"/>
            <a:chExt cx="3795124" cy="1689213"/>
          </a:xfrm>
        </p:grpSpPr>
        <p:sp>
          <p:nvSpPr>
            <p:cNvPr id="60" name="Rectangle 5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61" name="TextBox 60"/>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62" name="Group 61"/>
          <p:cNvGrpSpPr/>
          <p:nvPr/>
        </p:nvGrpSpPr>
        <p:grpSpPr>
          <a:xfrm>
            <a:off x="8321956" y="8414293"/>
            <a:ext cx="2210478" cy="945364"/>
            <a:chOff x="7008614" y="4193645"/>
            <a:chExt cx="2210478" cy="945364"/>
          </a:xfrm>
        </p:grpSpPr>
        <p:sp>
          <p:nvSpPr>
            <p:cNvPr id="63" name="Rectangle 62"/>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64" name="TextBox 63"/>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65" name="Straight Arrow Connector 64"/>
          <p:cNvCxnSpPr>
            <a:stCxn id="63" idx="0"/>
            <a:endCxn id="60" idx="2"/>
          </p:cNvCxnSpPr>
          <p:nvPr/>
        </p:nvCxnSpPr>
        <p:spPr>
          <a:xfrm flipH="1" flipV="1">
            <a:off x="9417474" y="7792596"/>
            <a:ext cx="9721" cy="621697"/>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9" y="2728941"/>
            <a:ext cx="9733227" cy="1536825"/>
          </a:xfrm>
          <a:prstGeom prst="rect">
            <a:avLst/>
          </a:prstGeom>
        </p:spPr>
      </p:pic>
    </p:spTree>
    <p:extLst>
      <p:ext uri="{BB962C8B-B14F-4D97-AF65-F5344CB8AC3E}">
        <p14:creationId xmlns:p14="http://schemas.microsoft.com/office/powerpoint/2010/main" val="2608041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4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740539" y="788977"/>
            <a:ext cx="11704322" cy="1939964"/>
          </a:xfrm>
        </p:spPr>
        <p:txBody>
          <a:bodyPr>
            <a:normAutofit fontScale="92500" lnSpcReduction="20000"/>
          </a:bodyPr>
          <a:lstStyle/>
          <a:p>
            <a:r>
              <a:rPr lang="en-US" dirty="0"/>
              <a:t>We work on our website and do some commits. Doing so moves the iss53 branch forward, because we have it checked out (that is, our HEAD is pointing to it):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39" y="2728941"/>
            <a:ext cx="9129886" cy="2599821"/>
          </a:xfrm>
          <a:prstGeom prst="rect">
            <a:avLst/>
          </a:prstGeom>
        </p:spPr>
      </p:pic>
      <p:grpSp>
        <p:nvGrpSpPr>
          <p:cNvPr id="7" name="Group 6"/>
          <p:cNvGrpSpPr/>
          <p:nvPr/>
        </p:nvGrpSpPr>
        <p:grpSpPr>
          <a:xfrm>
            <a:off x="1725708" y="5424921"/>
            <a:ext cx="9088595" cy="4024381"/>
            <a:chOff x="1725708" y="5424921"/>
            <a:chExt cx="9088595" cy="4024381"/>
          </a:xfrm>
        </p:grpSpPr>
        <p:grpSp>
          <p:nvGrpSpPr>
            <p:cNvPr id="47" name="Group 46"/>
            <p:cNvGrpSpPr/>
            <p:nvPr/>
          </p:nvGrpSpPr>
          <p:grpSpPr>
            <a:xfrm>
              <a:off x="1725708" y="6986613"/>
              <a:ext cx="1488142" cy="895628"/>
              <a:chOff x="375689" y="3252042"/>
              <a:chExt cx="3795124" cy="1689213"/>
            </a:xfrm>
          </p:grpSpPr>
          <p:sp>
            <p:nvSpPr>
              <p:cNvPr id="48" name="Rectangle 4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9" name="TextBox 4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50" name="Straight Arrow Connector 49"/>
            <p:cNvCxnSpPr>
              <a:endCxn id="48" idx="3"/>
            </p:cNvCxnSpPr>
            <p:nvPr/>
          </p:nvCxnSpPr>
          <p:spPr>
            <a:xfrm flipH="1">
              <a:off x="3213850" y="7434427"/>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1" name="Straight Arrow Connector 50"/>
            <p:cNvCxnSpPr>
              <a:stCxn id="60" idx="1"/>
            </p:cNvCxnSpPr>
            <p:nvPr/>
          </p:nvCxnSpPr>
          <p:spPr>
            <a:xfrm flipH="1">
              <a:off x="5616392" y="7434427"/>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52" name="Group 51"/>
            <p:cNvGrpSpPr/>
            <p:nvPr/>
          </p:nvGrpSpPr>
          <p:grpSpPr>
            <a:xfrm>
              <a:off x="6188346" y="5424921"/>
              <a:ext cx="2210478" cy="945364"/>
              <a:chOff x="7008614" y="4193645"/>
              <a:chExt cx="2210478" cy="945364"/>
            </a:xfrm>
          </p:grpSpPr>
          <p:sp>
            <p:nvSpPr>
              <p:cNvPr id="53" name="Rectangle 52"/>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54" name="TextBox 53"/>
              <p:cNvSpPr txBox="1"/>
              <p:nvPr/>
            </p:nvSpPr>
            <p:spPr>
              <a:xfrm>
                <a:off x="7314348" y="4368812"/>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55" name="Straight Arrow Connector 54"/>
            <p:cNvCxnSpPr>
              <a:stCxn id="53" idx="2"/>
              <a:endCxn id="60" idx="0"/>
            </p:cNvCxnSpPr>
            <p:nvPr/>
          </p:nvCxnSpPr>
          <p:spPr>
            <a:xfrm>
              <a:off x="7293585" y="6370285"/>
              <a:ext cx="8221" cy="61632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56" name="Group 55"/>
            <p:cNvGrpSpPr/>
            <p:nvPr/>
          </p:nvGrpSpPr>
          <p:grpSpPr>
            <a:xfrm>
              <a:off x="4101392" y="6986613"/>
              <a:ext cx="1488142" cy="895628"/>
              <a:chOff x="375689" y="3252042"/>
              <a:chExt cx="3795124" cy="1689213"/>
            </a:xfrm>
          </p:grpSpPr>
          <p:sp>
            <p:nvSpPr>
              <p:cNvPr id="57" name="Rectangle 5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58" name="TextBox 5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59" name="Group 58"/>
            <p:cNvGrpSpPr/>
            <p:nvPr/>
          </p:nvGrpSpPr>
          <p:grpSpPr>
            <a:xfrm>
              <a:off x="6557735" y="6986613"/>
              <a:ext cx="1488142" cy="895628"/>
              <a:chOff x="375689" y="3252042"/>
              <a:chExt cx="3795124" cy="1689213"/>
            </a:xfrm>
          </p:grpSpPr>
          <p:sp>
            <p:nvSpPr>
              <p:cNvPr id="60" name="Rectangle 59"/>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61" name="TextBox 60"/>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62" name="Group 61"/>
            <p:cNvGrpSpPr/>
            <p:nvPr/>
          </p:nvGrpSpPr>
          <p:grpSpPr>
            <a:xfrm>
              <a:off x="8603825" y="8503938"/>
              <a:ext cx="2210478" cy="945364"/>
              <a:chOff x="7008614" y="4193645"/>
              <a:chExt cx="2210478" cy="945364"/>
            </a:xfrm>
          </p:grpSpPr>
          <p:sp>
            <p:nvSpPr>
              <p:cNvPr id="63" name="Rectangle 62"/>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64" name="TextBox 63"/>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65" name="Straight Arrow Connector 64"/>
            <p:cNvCxnSpPr>
              <a:stCxn id="63" idx="0"/>
              <a:endCxn id="28" idx="2"/>
            </p:cNvCxnSpPr>
            <p:nvPr/>
          </p:nvCxnSpPr>
          <p:spPr>
            <a:xfrm flipH="1" flipV="1">
              <a:off x="9702188" y="7882241"/>
              <a:ext cx="6876" cy="621697"/>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p:cNvCxnSpPr>
              <a:stCxn id="28" idx="1"/>
            </p:cNvCxnSpPr>
            <p:nvPr/>
          </p:nvCxnSpPr>
          <p:spPr>
            <a:xfrm flipH="1">
              <a:off x="8016774" y="7434427"/>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7" name="Group 26"/>
            <p:cNvGrpSpPr/>
            <p:nvPr/>
          </p:nvGrpSpPr>
          <p:grpSpPr>
            <a:xfrm>
              <a:off x="8958117" y="6986613"/>
              <a:ext cx="1488142" cy="895628"/>
              <a:chOff x="375689" y="3252042"/>
              <a:chExt cx="3795124" cy="1689213"/>
            </a:xfrm>
          </p:grpSpPr>
          <p:sp>
            <p:nvSpPr>
              <p:cNvPr id="28" name="Rectangle 2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9" name="TextBox 2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grpSp>
    </p:spTree>
    <p:extLst>
      <p:ext uri="{BB962C8B-B14F-4D97-AF65-F5344CB8AC3E}">
        <p14:creationId xmlns:p14="http://schemas.microsoft.com/office/powerpoint/2010/main" val="287328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73" y="486525"/>
            <a:ext cx="10988558" cy="1718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73" y="2230144"/>
            <a:ext cx="10620222" cy="2610805"/>
          </a:xfrm>
          <a:prstGeom prst="rect">
            <a:avLst/>
          </a:prstGeom>
        </p:spPr>
      </p:pic>
      <p:grpSp>
        <p:nvGrpSpPr>
          <p:cNvPr id="43" name="Group 42"/>
          <p:cNvGrpSpPr/>
          <p:nvPr/>
        </p:nvGrpSpPr>
        <p:grpSpPr>
          <a:xfrm>
            <a:off x="1190793" y="4897858"/>
            <a:ext cx="9751988" cy="4817037"/>
            <a:chOff x="1190793" y="4897858"/>
            <a:chExt cx="9751988" cy="4817037"/>
          </a:xfrm>
        </p:grpSpPr>
        <p:grpSp>
          <p:nvGrpSpPr>
            <p:cNvPr id="8" name="Group 7"/>
            <p:cNvGrpSpPr/>
            <p:nvPr/>
          </p:nvGrpSpPr>
          <p:grpSpPr>
            <a:xfrm>
              <a:off x="1190793" y="6732265"/>
              <a:ext cx="1488142" cy="895628"/>
              <a:chOff x="375689" y="3252042"/>
              <a:chExt cx="3795124" cy="1689213"/>
            </a:xfrm>
          </p:grpSpPr>
          <p:sp>
            <p:nvSpPr>
              <p:cNvPr id="29" name="Rectangle 28"/>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29" idx="3"/>
            </p:cNvCxnSpPr>
            <p:nvPr/>
          </p:nvCxnSpPr>
          <p:spPr>
            <a:xfrm flipH="1">
              <a:off x="2678935" y="7180079"/>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23" idx="1"/>
            </p:cNvCxnSpPr>
            <p:nvPr/>
          </p:nvCxnSpPr>
          <p:spPr>
            <a:xfrm flipH="1">
              <a:off x="5081477" y="7180079"/>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5653431" y="5403650"/>
              <a:ext cx="2210478" cy="945364"/>
              <a:chOff x="7008614" y="4426722"/>
              <a:chExt cx="2210478" cy="945364"/>
            </a:xfrm>
          </p:grpSpPr>
          <p:sp>
            <p:nvSpPr>
              <p:cNvPr id="27" name="Rectangle 26"/>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27" idx="2"/>
              <a:endCxn id="23" idx="0"/>
            </p:cNvCxnSpPr>
            <p:nvPr/>
          </p:nvCxnSpPr>
          <p:spPr>
            <a:xfrm>
              <a:off x="6758670" y="6349014"/>
              <a:ext cx="8221" cy="38325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3566477" y="6732265"/>
              <a:ext cx="1488142" cy="895628"/>
              <a:chOff x="375689" y="3252042"/>
              <a:chExt cx="3795124" cy="1689213"/>
            </a:xfrm>
          </p:grpSpPr>
          <p:sp>
            <p:nvSpPr>
              <p:cNvPr id="25" name="Rectangle 24"/>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6" name="TextBox 25"/>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6022820" y="6732265"/>
              <a:ext cx="1488142" cy="895628"/>
              <a:chOff x="375689" y="3252042"/>
              <a:chExt cx="3795124" cy="1689213"/>
            </a:xfrm>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8732303" y="8769531"/>
              <a:ext cx="2210478" cy="945364"/>
              <a:chOff x="7008614" y="4193645"/>
              <a:chExt cx="2210478" cy="945364"/>
            </a:xfrm>
          </p:grpSpPr>
          <p:sp>
            <p:nvSpPr>
              <p:cNvPr id="21" name="Rectangle 20"/>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2" name="TextBox 21"/>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1" idx="0"/>
              <a:endCxn id="19" idx="2"/>
            </p:cNvCxnSpPr>
            <p:nvPr/>
          </p:nvCxnSpPr>
          <p:spPr>
            <a:xfrm flipH="1" flipV="1">
              <a:off x="9830666" y="8345053"/>
              <a:ext cx="6876" cy="42447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19" idx="1"/>
            </p:cNvCxnSpPr>
            <p:nvPr/>
          </p:nvCxnSpPr>
          <p:spPr>
            <a:xfrm flipH="1" flipV="1">
              <a:off x="7510963" y="7233866"/>
              <a:ext cx="1575632" cy="66337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9086595" y="7449425"/>
              <a:ext cx="1488142" cy="895628"/>
              <a:chOff x="375689" y="3252042"/>
              <a:chExt cx="3795124" cy="1689213"/>
            </a:xfrm>
          </p:grpSpPr>
          <p:sp>
            <p:nvSpPr>
              <p:cNvPr id="19" name="Rectangle 18"/>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0" name="TextBox 19"/>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33" name="Straight Arrow Connector 32"/>
            <p:cNvCxnSpPr>
              <a:stCxn id="39" idx="1"/>
              <a:endCxn id="23" idx="3"/>
            </p:cNvCxnSpPr>
            <p:nvPr/>
          </p:nvCxnSpPr>
          <p:spPr>
            <a:xfrm flipH="1">
              <a:off x="7510962" y="6674287"/>
              <a:ext cx="1545251" cy="50579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34" name="Group 33"/>
            <p:cNvGrpSpPr/>
            <p:nvPr/>
          </p:nvGrpSpPr>
          <p:grpSpPr>
            <a:xfrm>
              <a:off x="8686824" y="4897858"/>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57354"/>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hotfix</a:t>
                </a:r>
                <a:endParaRPr lang="en-US" sz="2400" b="1" dirty="0">
                  <a:solidFill>
                    <a:schemeClr val="tx1"/>
                  </a:solidFill>
                  <a:latin typeface="Century Gothic" panose="020B0502020202020204" pitchFamily="34" charset="0"/>
                </a:endParaRPr>
              </a:p>
            </p:txBody>
          </p:sp>
        </p:grpSp>
        <p:cxnSp>
          <p:nvCxnSpPr>
            <p:cNvPr id="37" name="Straight Arrow Connector 36"/>
            <p:cNvCxnSpPr>
              <a:stCxn id="35" idx="2"/>
              <a:endCxn id="39" idx="0"/>
            </p:cNvCxnSpPr>
            <p:nvPr/>
          </p:nvCxnSpPr>
          <p:spPr>
            <a:xfrm>
              <a:off x="9792063" y="5843222"/>
              <a:ext cx="8221" cy="38325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38" name="Group 37"/>
            <p:cNvGrpSpPr/>
            <p:nvPr/>
          </p:nvGrpSpPr>
          <p:grpSpPr>
            <a:xfrm>
              <a:off x="9056213" y="6226473"/>
              <a:ext cx="1488142" cy="895628"/>
              <a:chOff x="375689" y="3252042"/>
              <a:chExt cx="3795124" cy="1689213"/>
            </a:xfrm>
          </p:grpSpPr>
          <p:sp>
            <p:nvSpPr>
              <p:cNvPr id="39" name="Rectangle 38"/>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0" name="TextBox 39"/>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grpSp>
    </p:spTree>
    <p:extLst>
      <p:ext uri="{BB962C8B-B14F-4D97-AF65-F5344CB8AC3E}">
        <p14:creationId xmlns:p14="http://schemas.microsoft.com/office/powerpoint/2010/main" val="13772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63" y="521910"/>
            <a:ext cx="11002180" cy="2777102"/>
          </a:xfrm>
          <a:prstGeom prst="rect">
            <a:avLst/>
          </a:prstGeom>
        </p:spPr>
      </p:pic>
      <p:grpSp>
        <p:nvGrpSpPr>
          <p:cNvPr id="5" name="Group 4"/>
          <p:cNvGrpSpPr/>
          <p:nvPr/>
        </p:nvGrpSpPr>
        <p:grpSpPr>
          <a:xfrm>
            <a:off x="1190793" y="3399717"/>
            <a:ext cx="9751988" cy="6153814"/>
            <a:chOff x="1190793" y="3399717"/>
            <a:chExt cx="9751988" cy="6153814"/>
          </a:xfrm>
        </p:grpSpPr>
        <p:grpSp>
          <p:nvGrpSpPr>
            <p:cNvPr id="8" name="Group 7"/>
            <p:cNvGrpSpPr/>
            <p:nvPr/>
          </p:nvGrpSpPr>
          <p:grpSpPr>
            <a:xfrm>
              <a:off x="1190793" y="6570901"/>
              <a:ext cx="1488142" cy="895628"/>
              <a:chOff x="375689" y="3252042"/>
              <a:chExt cx="3795124" cy="1689213"/>
            </a:xfrm>
          </p:grpSpPr>
          <p:sp>
            <p:nvSpPr>
              <p:cNvPr id="37" name="Rectangle 3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8" name="TextBox 3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37" idx="3"/>
            </p:cNvCxnSpPr>
            <p:nvPr/>
          </p:nvCxnSpPr>
          <p:spPr>
            <a:xfrm flipH="1">
              <a:off x="2678935" y="7018715"/>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31" idx="1"/>
            </p:cNvCxnSpPr>
            <p:nvPr/>
          </p:nvCxnSpPr>
          <p:spPr>
            <a:xfrm flipH="1">
              <a:off x="5081477" y="7018715"/>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8686824" y="3399717"/>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35" idx="2"/>
            </p:cNvCxnSpPr>
            <p:nvPr/>
          </p:nvCxnSpPr>
          <p:spPr>
            <a:xfrm>
              <a:off x="9792063" y="4345081"/>
              <a:ext cx="8221" cy="38325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3566477" y="6570901"/>
              <a:ext cx="1488142" cy="895628"/>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6022820" y="6570901"/>
              <a:ext cx="1488142" cy="895628"/>
              <a:chOff x="375689" y="3252042"/>
              <a:chExt cx="3795124" cy="1689213"/>
            </a:xfrm>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8732303" y="8608167"/>
              <a:ext cx="2210478" cy="945364"/>
              <a:chOff x="7008614" y="4193645"/>
              <a:chExt cx="2210478" cy="945364"/>
            </a:xfrm>
          </p:grpSpPr>
          <p:sp>
            <p:nvSpPr>
              <p:cNvPr id="29" name="Rectangle 2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9" idx="0"/>
              <a:endCxn id="27" idx="2"/>
            </p:cNvCxnSpPr>
            <p:nvPr/>
          </p:nvCxnSpPr>
          <p:spPr>
            <a:xfrm flipH="1" flipV="1">
              <a:off x="9830666" y="8183689"/>
              <a:ext cx="6876" cy="42447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27" idx="1"/>
            </p:cNvCxnSpPr>
            <p:nvPr/>
          </p:nvCxnSpPr>
          <p:spPr>
            <a:xfrm flipH="1" flipV="1">
              <a:off x="7510963" y="7072502"/>
              <a:ext cx="1575632" cy="66337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9086595" y="7288061"/>
              <a:ext cx="1488142" cy="895628"/>
              <a:chOff x="375689" y="3252042"/>
              <a:chExt cx="3795124" cy="1689213"/>
            </a:xfrm>
          </p:grpSpPr>
          <p:sp>
            <p:nvSpPr>
              <p:cNvPr id="27" name="Rectangle 2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19" name="Straight Arrow Connector 18"/>
            <p:cNvCxnSpPr>
              <a:stCxn id="23" idx="1"/>
              <a:endCxn id="31" idx="3"/>
            </p:cNvCxnSpPr>
            <p:nvPr/>
          </p:nvCxnSpPr>
          <p:spPr>
            <a:xfrm flipH="1">
              <a:off x="7510962" y="6512923"/>
              <a:ext cx="1545251" cy="50579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 name="Group 19"/>
            <p:cNvGrpSpPr/>
            <p:nvPr/>
          </p:nvGrpSpPr>
          <p:grpSpPr>
            <a:xfrm>
              <a:off x="8686824" y="4736494"/>
              <a:ext cx="2210478" cy="945364"/>
              <a:chOff x="7008614" y="4426722"/>
              <a:chExt cx="2210478" cy="945364"/>
            </a:xfrm>
          </p:grpSpPr>
          <p:sp>
            <p:nvSpPr>
              <p:cNvPr id="25" name="Rectangle 2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6" name="TextBox 25"/>
              <p:cNvSpPr txBox="1"/>
              <p:nvPr/>
            </p:nvSpPr>
            <p:spPr>
              <a:xfrm>
                <a:off x="7260287" y="4557354"/>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hotfix</a:t>
                </a:r>
                <a:endParaRPr lang="en-US" sz="2400" b="1" dirty="0">
                  <a:solidFill>
                    <a:schemeClr val="tx1"/>
                  </a:solidFill>
                  <a:latin typeface="Century Gothic" panose="020B0502020202020204" pitchFamily="34" charset="0"/>
                </a:endParaRPr>
              </a:p>
            </p:txBody>
          </p:sp>
        </p:grpSp>
        <p:cxnSp>
          <p:nvCxnSpPr>
            <p:cNvPr id="21" name="Straight Arrow Connector 20"/>
            <p:cNvCxnSpPr>
              <a:stCxn id="25" idx="2"/>
              <a:endCxn id="23" idx="0"/>
            </p:cNvCxnSpPr>
            <p:nvPr/>
          </p:nvCxnSpPr>
          <p:spPr>
            <a:xfrm>
              <a:off x="9792063" y="5681858"/>
              <a:ext cx="8221" cy="383251"/>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9056213" y="6065109"/>
              <a:ext cx="1488142" cy="895628"/>
              <a:chOff x="375689" y="3252042"/>
              <a:chExt cx="3795124" cy="1689213"/>
            </a:xfrm>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grpSp>
    </p:spTree>
    <p:extLst>
      <p:ext uri="{BB962C8B-B14F-4D97-AF65-F5344CB8AC3E}">
        <p14:creationId xmlns:p14="http://schemas.microsoft.com/office/powerpoint/2010/main" val="247131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39" name="Group 38"/>
          <p:cNvGrpSpPr/>
          <p:nvPr/>
        </p:nvGrpSpPr>
        <p:grpSpPr>
          <a:xfrm>
            <a:off x="1194392" y="3233520"/>
            <a:ext cx="9751988" cy="4813941"/>
            <a:chOff x="1190793" y="4739590"/>
            <a:chExt cx="9751988" cy="4813941"/>
          </a:xfrm>
        </p:grpSpPr>
        <p:grpSp>
          <p:nvGrpSpPr>
            <p:cNvPr id="8" name="Group 7"/>
            <p:cNvGrpSpPr/>
            <p:nvPr/>
          </p:nvGrpSpPr>
          <p:grpSpPr>
            <a:xfrm>
              <a:off x="1190793" y="6570901"/>
              <a:ext cx="1488142" cy="895628"/>
              <a:chOff x="375689" y="3252042"/>
              <a:chExt cx="3795124" cy="1689213"/>
            </a:xfrm>
          </p:grpSpPr>
          <p:sp>
            <p:nvSpPr>
              <p:cNvPr id="37" name="Rectangle 3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8" name="TextBox 3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37" idx="3"/>
            </p:cNvCxnSpPr>
            <p:nvPr/>
          </p:nvCxnSpPr>
          <p:spPr>
            <a:xfrm flipH="1">
              <a:off x="2678935" y="7018715"/>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31" idx="1"/>
            </p:cNvCxnSpPr>
            <p:nvPr/>
          </p:nvCxnSpPr>
          <p:spPr>
            <a:xfrm flipH="1">
              <a:off x="5081477" y="7018715"/>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8689569" y="4739590"/>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35" idx="2"/>
              <a:endCxn id="23" idx="0"/>
            </p:cNvCxnSpPr>
            <p:nvPr/>
          </p:nvCxnSpPr>
          <p:spPr>
            <a:xfrm>
              <a:off x="9794808" y="5684954"/>
              <a:ext cx="5476" cy="380155"/>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3566477" y="6570901"/>
              <a:ext cx="1488142" cy="895628"/>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6022820" y="6570901"/>
              <a:ext cx="1488142" cy="895628"/>
              <a:chOff x="375689" y="3252042"/>
              <a:chExt cx="3795124" cy="1689213"/>
            </a:xfrm>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8732303" y="8608167"/>
              <a:ext cx="2210478" cy="945364"/>
              <a:chOff x="7008614" y="4193645"/>
              <a:chExt cx="2210478" cy="945364"/>
            </a:xfrm>
          </p:grpSpPr>
          <p:sp>
            <p:nvSpPr>
              <p:cNvPr id="29" name="Rectangle 2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9" idx="0"/>
              <a:endCxn id="27" idx="2"/>
            </p:cNvCxnSpPr>
            <p:nvPr/>
          </p:nvCxnSpPr>
          <p:spPr>
            <a:xfrm flipH="1" flipV="1">
              <a:off x="9830666" y="8183689"/>
              <a:ext cx="6876" cy="424478"/>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27" idx="1"/>
            </p:cNvCxnSpPr>
            <p:nvPr/>
          </p:nvCxnSpPr>
          <p:spPr>
            <a:xfrm flipH="1" flipV="1">
              <a:off x="7510963" y="7072502"/>
              <a:ext cx="1575632" cy="66337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9086595" y="7288061"/>
              <a:ext cx="1488142" cy="895628"/>
              <a:chOff x="375689" y="3252042"/>
              <a:chExt cx="3795124" cy="1689213"/>
            </a:xfrm>
          </p:grpSpPr>
          <p:sp>
            <p:nvSpPr>
              <p:cNvPr id="27" name="Rectangle 2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19" name="Straight Arrow Connector 18"/>
            <p:cNvCxnSpPr>
              <a:stCxn id="23" idx="1"/>
              <a:endCxn id="31" idx="3"/>
            </p:cNvCxnSpPr>
            <p:nvPr/>
          </p:nvCxnSpPr>
          <p:spPr>
            <a:xfrm flipH="1">
              <a:off x="7510962" y="6512923"/>
              <a:ext cx="1545251" cy="50579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9056213" y="6065109"/>
              <a:ext cx="1488142" cy="895628"/>
              <a:chOff x="375689" y="3252042"/>
              <a:chExt cx="3795124" cy="1689213"/>
            </a:xfrm>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35" y="1489778"/>
            <a:ext cx="11920665" cy="1016618"/>
          </a:xfrm>
          <a:prstGeom prst="rect">
            <a:avLst/>
          </a:prstGeom>
        </p:spPr>
      </p:pic>
    </p:spTree>
    <p:extLst>
      <p:ext uri="{BB962C8B-B14F-4D97-AF65-F5344CB8AC3E}">
        <p14:creationId xmlns:p14="http://schemas.microsoft.com/office/powerpoint/2010/main" val="365281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8" name="Group 7"/>
          <p:cNvGrpSpPr/>
          <p:nvPr/>
        </p:nvGrpSpPr>
        <p:grpSpPr>
          <a:xfrm>
            <a:off x="706706" y="5835805"/>
            <a:ext cx="1488142" cy="895628"/>
            <a:chOff x="375689" y="3252042"/>
            <a:chExt cx="3795124" cy="1689213"/>
          </a:xfrm>
        </p:grpSpPr>
        <p:sp>
          <p:nvSpPr>
            <p:cNvPr id="37" name="Rectangle 3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8" name="TextBox 3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37" idx="3"/>
          </p:cNvCxnSpPr>
          <p:nvPr/>
        </p:nvCxnSpPr>
        <p:spPr>
          <a:xfrm flipH="1">
            <a:off x="2194848" y="6283619"/>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31" idx="1"/>
          </p:cNvCxnSpPr>
          <p:nvPr/>
        </p:nvCxnSpPr>
        <p:spPr>
          <a:xfrm flipH="1">
            <a:off x="4597390" y="6283619"/>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8205482" y="4004494"/>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35" idx="2"/>
            <a:endCxn id="23" idx="0"/>
          </p:cNvCxnSpPr>
          <p:nvPr/>
        </p:nvCxnSpPr>
        <p:spPr>
          <a:xfrm>
            <a:off x="9310721" y="4949858"/>
            <a:ext cx="5476" cy="380155"/>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3082390" y="5835805"/>
            <a:ext cx="1488142" cy="895628"/>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5538733" y="5835805"/>
            <a:ext cx="1488142" cy="895628"/>
            <a:chOff x="375689" y="3252042"/>
            <a:chExt cx="3795124" cy="1689213"/>
          </a:xfrm>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10578972" y="7871643"/>
            <a:ext cx="2210478" cy="945364"/>
            <a:chOff x="7008614" y="4193645"/>
            <a:chExt cx="2210478" cy="945364"/>
          </a:xfrm>
        </p:grpSpPr>
        <p:sp>
          <p:nvSpPr>
            <p:cNvPr id="29" name="Rectangle 2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9" idx="0"/>
            <a:endCxn id="41" idx="2"/>
          </p:cNvCxnSpPr>
          <p:nvPr/>
        </p:nvCxnSpPr>
        <p:spPr>
          <a:xfrm flipH="1" flipV="1">
            <a:off x="11666282" y="7448593"/>
            <a:ext cx="17929" cy="42305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27" idx="1"/>
          </p:cNvCxnSpPr>
          <p:nvPr/>
        </p:nvCxnSpPr>
        <p:spPr>
          <a:xfrm flipH="1" flipV="1">
            <a:off x="7026876" y="6337406"/>
            <a:ext cx="1575632" cy="66337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8602508" y="6552965"/>
            <a:ext cx="1488142" cy="895628"/>
            <a:chOff x="375689" y="3252042"/>
            <a:chExt cx="3795124" cy="1689213"/>
          </a:xfrm>
        </p:grpSpPr>
        <p:sp>
          <p:nvSpPr>
            <p:cNvPr id="27" name="Rectangle 2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19" name="Straight Arrow Connector 18"/>
          <p:cNvCxnSpPr>
            <a:stCxn id="23" idx="1"/>
            <a:endCxn id="31" idx="3"/>
          </p:cNvCxnSpPr>
          <p:nvPr/>
        </p:nvCxnSpPr>
        <p:spPr>
          <a:xfrm flipH="1">
            <a:off x="7026875" y="5777827"/>
            <a:ext cx="1545251" cy="50579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8572126" y="5330013"/>
            <a:ext cx="1488142" cy="895628"/>
            <a:chOff x="375689" y="3252042"/>
            <a:chExt cx="3795124" cy="1689213"/>
          </a:xfrm>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40" y="533438"/>
            <a:ext cx="10408607" cy="2920710"/>
          </a:xfrm>
          <a:prstGeom prst="rect">
            <a:avLst/>
          </a:prstGeom>
        </p:spPr>
      </p:pic>
      <p:cxnSp>
        <p:nvCxnSpPr>
          <p:cNvPr id="39" name="Straight Arrow Connector 38"/>
          <p:cNvCxnSpPr/>
          <p:nvPr/>
        </p:nvCxnSpPr>
        <p:spPr>
          <a:xfrm flipH="1">
            <a:off x="10034669" y="7000779"/>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0" name="Group 39"/>
          <p:cNvGrpSpPr/>
          <p:nvPr/>
        </p:nvGrpSpPr>
        <p:grpSpPr>
          <a:xfrm>
            <a:off x="10922211" y="6552965"/>
            <a:ext cx="1488142" cy="895628"/>
            <a:chOff x="375689" y="3252042"/>
            <a:chExt cx="3795124" cy="1689213"/>
          </a:xfrm>
        </p:grpSpPr>
        <p:sp>
          <p:nvSpPr>
            <p:cNvPr id="41" name="Rectangle 4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2" name="TextBox 4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C5</a:t>
              </a:r>
            </a:p>
          </p:txBody>
        </p:sp>
      </p:grpSp>
    </p:spTree>
    <p:extLst>
      <p:ext uri="{BB962C8B-B14F-4D97-AF65-F5344CB8AC3E}">
        <p14:creationId xmlns:p14="http://schemas.microsoft.com/office/powerpoint/2010/main" val="365247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tx2">
                    <a:lumMod val="75000"/>
                  </a:schemeClr>
                </a:solidFill>
                <a:latin typeface="Century Gothic" panose="020B0502020202020204" pitchFamily="34" charset="0"/>
                <a:ea typeface="나눔고딕OTF"/>
                <a:cs typeface="나눔고딕OTF"/>
              </a:rPr>
              <a:t>Getting Started</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a:t>
            </a:r>
            <a:r>
              <a:rPr lang="en-US" sz="6000" dirty="0">
                <a:solidFill>
                  <a:schemeClr val="bg1"/>
                </a:solidFill>
                <a:latin typeface="Century Gothic" panose="020B0502020202020204" pitchFamily="34" charset="0"/>
                <a:ea typeface="나눔고딕OTF"/>
                <a:cs typeface="나눔고딕OTF"/>
              </a:rPr>
              <a:t>Git Branch</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6" name="TextBox 5">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75" y="984056"/>
            <a:ext cx="10877141" cy="20639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5" y="3737517"/>
            <a:ext cx="10877141" cy="2007626"/>
          </a:xfrm>
          <a:prstGeom prst="rect">
            <a:avLst/>
          </a:prstGeom>
        </p:spPr>
      </p:pic>
    </p:spTree>
    <p:extLst>
      <p:ext uri="{BB962C8B-B14F-4D97-AF65-F5344CB8AC3E}">
        <p14:creationId xmlns:p14="http://schemas.microsoft.com/office/powerpoint/2010/main" val="273986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F4CC-5FDD-D54B-9AA9-9F9929F80CB8}"/>
              </a:ext>
            </a:extLst>
          </p:cNvPr>
          <p:cNvSpPr>
            <a:spLocks noGrp="1"/>
          </p:cNvSpPr>
          <p:nvPr>
            <p:ph type="title"/>
          </p:nvPr>
        </p:nvSpPr>
        <p:spPr/>
        <p:txBody>
          <a:bodyPr/>
          <a:lstStyle/>
          <a:p>
            <a:r>
              <a:rPr lang="en-US" dirty="0"/>
              <a:t>Basic Merging</a:t>
            </a:r>
          </a:p>
        </p:txBody>
      </p:sp>
      <p:sp>
        <p:nvSpPr>
          <p:cNvPr id="3" name="Content Placeholder 2">
            <a:extLst>
              <a:ext uri="{FF2B5EF4-FFF2-40B4-BE49-F238E27FC236}">
                <a16:creationId xmlns:a16="http://schemas.microsoft.com/office/drawing/2014/main" id="{98E6FB71-1D0D-0143-AC41-053565DA82BB}"/>
              </a:ext>
            </a:extLst>
          </p:cNvPr>
          <p:cNvSpPr>
            <a:spLocks noGrp="1"/>
          </p:cNvSpPr>
          <p:nvPr>
            <p:ph idx="1"/>
          </p:nvPr>
        </p:nvSpPr>
        <p:spPr>
          <a:xfrm>
            <a:off x="650239" y="2255518"/>
            <a:ext cx="11704322" cy="5974082"/>
          </a:xfrm>
        </p:spPr>
        <p:txBody>
          <a:bodyPr>
            <a:normAutofit/>
          </a:bodyPr>
          <a:lstStyle/>
          <a:p>
            <a:r>
              <a:rPr lang="en-US" dirty="0"/>
              <a:t>Suppose we’ve decided that our issue #53 work is complete and ready to be merged into our </a:t>
            </a:r>
            <a:r>
              <a:rPr lang="en-US" dirty="0">
                <a:latin typeface="Courier New" panose="02070309020205020404" pitchFamily="49" charset="0"/>
                <a:cs typeface="Courier New" panose="02070309020205020404" pitchFamily="49" charset="0"/>
              </a:rPr>
              <a:t>master</a:t>
            </a:r>
            <a:r>
              <a:rPr lang="en-US" dirty="0"/>
              <a:t> branch. In order to do that, we’ll merge our </a:t>
            </a:r>
            <a:r>
              <a:rPr lang="en-US" dirty="0">
                <a:latin typeface="Courier New" panose="02070309020205020404" pitchFamily="49" charset="0"/>
                <a:cs typeface="Courier New" panose="02070309020205020404" pitchFamily="49" charset="0"/>
              </a:rPr>
              <a:t>iss53</a:t>
            </a:r>
            <a:r>
              <a:rPr lang="en-US" dirty="0"/>
              <a:t> branch into </a:t>
            </a:r>
            <a:r>
              <a:rPr lang="en-US" dirty="0">
                <a:latin typeface="Courier New" panose="02070309020205020404" pitchFamily="49" charset="0"/>
                <a:cs typeface="Courier New" panose="02070309020205020404" pitchFamily="49" charset="0"/>
              </a:rPr>
              <a:t>master</a:t>
            </a:r>
            <a:r>
              <a:rPr lang="en-US" dirty="0"/>
              <a:t>, much like we merged our </a:t>
            </a:r>
            <a:r>
              <a:rPr lang="en-US" dirty="0">
                <a:latin typeface="Courier New" panose="02070309020205020404" pitchFamily="49" charset="0"/>
                <a:cs typeface="Courier New" panose="02070309020205020404" pitchFamily="49" charset="0"/>
              </a:rPr>
              <a:t>hotfix</a:t>
            </a:r>
            <a:r>
              <a:rPr lang="en-US" dirty="0"/>
              <a:t> branch earlier. All we have to do is check out the branch we wish to merge into and then run the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merge</a:t>
            </a:r>
            <a:r>
              <a:rPr lang="en-US" dirty="0"/>
              <a:t> command:</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536" y="6795872"/>
            <a:ext cx="9082339" cy="2634999"/>
          </a:xfrm>
          <a:prstGeom prst="rect">
            <a:avLst/>
          </a:prstGeom>
        </p:spPr>
      </p:pic>
    </p:spTree>
    <p:extLst>
      <p:ext uri="{BB962C8B-B14F-4D97-AF65-F5344CB8AC3E}">
        <p14:creationId xmlns:p14="http://schemas.microsoft.com/office/powerpoint/2010/main" val="1195101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8" name="Group 7"/>
          <p:cNvGrpSpPr/>
          <p:nvPr/>
        </p:nvGrpSpPr>
        <p:grpSpPr>
          <a:xfrm>
            <a:off x="634988" y="4509029"/>
            <a:ext cx="1488142" cy="895628"/>
            <a:chOff x="375689" y="3252042"/>
            <a:chExt cx="3795124" cy="1689213"/>
          </a:xfrm>
        </p:grpSpPr>
        <p:sp>
          <p:nvSpPr>
            <p:cNvPr id="37" name="Rectangle 3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8" name="TextBox 3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37" idx="3"/>
          </p:cNvCxnSpPr>
          <p:nvPr/>
        </p:nvCxnSpPr>
        <p:spPr>
          <a:xfrm flipH="1">
            <a:off x="2123130" y="4956843"/>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31" idx="1"/>
          </p:cNvCxnSpPr>
          <p:nvPr/>
        </p:nvCxnSpPr>
        <p:spPr>
          <a:xfrm flipH="1">
            <a:off x="4525672" y="4956843"/>
            <a:ext cx="94134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8133764" y="2677718"/>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35" idx="2"/>
            <a:endCxn id="23" idx="0"/>
          </p:cNvCxnSpPr>
          <p:nvPr/>
        </p:nvCxnSpPr>
        <p:spPr>
          <a:xfrm>
            <a:off x="9239003" y="3623082"/>
            <a:ext cx="5476" cy="380155"/>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3010672" y="4509029"/>
            <a:ext cx="1488142" cy="895628"/>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5467015" y="4509029"/>
            <a:ext cx="1488142" cy="895628"/>
            <a:chOff x="375689" y="3252042"/>
            <a:chExt cx="3795124" cy="1689213"/>
          </a:xfrm>
          <a:effectLst>
            <a:glow rad="139700">
              <a:schemeClr val="accent1">
                <a:satMod val="175000"/>
                <a:alpha val="40000"/>
              </a:schemeClr>
            </a:glow>
          </a:effectLst>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solidFill>
                <a:schemeClr val="accent1">
                  <a:lumMod val="75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10507254" y="6544867"/>
            <a:ext cx="2210478" cy="945364"/>
            <a:chOff x="7008614" y="4193645"/>
            <a:chExt cx="2210478" cy="945364"/>
          </a:xfrm>
        </p:grpSpPr>
        <p:sp>
          <p:nvSpPr>
            <p:cNvPr id="29" name="Rectangle 2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9" idx="0"/>
            <a:endCxn id="41" idx="2"/>
          </p:cNvCxnSpPr>
          <p:nvPr/>
        </p:nvCxnSpPr>
        <p:spPr>
          <a:xfrm flipH="1" flipV="1">
            <a:off x="11594564" y="6121817"/>
            <a:ext cx="17929" cy="42305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27" idx="1"/>
          </p:cNvCxnSpPr>
          <p:nvPr/>
        </p:nvCxnSpPr>
        <p:spPr>
          <a:xfrm flipH="1" flipV="1">
            <a:off x="6955158" y="5010630"/>
            <a:ext cx="1575632" cy="66337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8530790" y="5226189"/>
            <a:ext cx="1488142" cy="895628"/>
            <a:chOff x="375689" y="3252042"/>
            <a:chExt cx="3795124" cy="1689213"/>
          </a:xfrm>
        </p:grpSpPr>
        <p:sp>
          <p:nvSpPr>
            <p:cNvPr id="27" name="Rectangle 2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19" name="Straight Arrow Connector 18"/>
          <p:cNvCxnSpPr>
            <a:stCxn id="23" idx="1"/>
            <a:endCxn id="31" idx="3"/>
          </p:cNvCxnSpPr>
          <p:nvPr/>
        </p:nvCxnSpPr>
        <p:spPr>
          <a:xfrm flipH="1">
            <a:off x="6955157" y="4451051"/>
            <a:ext cx="1545251" cy="505792"/>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8500408" y="4003237"/>
            <a:ext cx="1488142" cy="895628"/>
            <a:chOff x="375689" y="3252042"/>
            <a:chExt cx="3795124" cy="1689213"/>
          </a:xfrm>
          <a:effectLst>
            <a:glow rad="139700">
              <a:schemeClr val="accent1">
                <a:satMod val="175000"/>
                <a:alpha val="40000"/>
              </a:schemeClr>
            </a:glow>
          </a:effectLst>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cxnSp>
        <p:nvCxnSpPr>
          <p:cNvPr id="39" name="Straight Arrow Connector 38"/>
          <p:cNvCxnSpPr/>
          <p:nvPr/>
        </p:nvCxnSpPr>
        <p:spPr>
          <a:xfrm flipH="1">
            <a:off x="9962951" y="5674003"/>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0" name="Group 39"/>
          <p:cNvGrpSpPr/>
          <p:nvPr/>
        </p:nvGrpSpPr>
        <p:grpSpPr>
          <a:xfrm>
            <a:off x="10850493" y="5226189"/>
            <a:ext cx="1488142" cy="895628"/>
            <a:chOff x="375689" y="3252042"/>
            <a:chExt cx="3795124" cy="1689213"/>
          </a:xfrm>
          <a:effectLst>
            <a:glow rad="139700">
              <a:schemeClr val="accent1">
                <a:satMod val="175000"/>
                <a:alpha val="40000"/>
              </a:schemeClr>
            </a:glow>
          </a:effectLst>
        </p:grpSpPr>
        <p:sp>
          <p:nvSpPr>
            <p:cNvPr id="41" name="Rectangle 4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2" name="TextBox 4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C5</a:t>
              </a:r>
            </a:p>
          </p:txBody>
        </p:sp>
      </p:grpSp>
      <p:sp>
        <p:nvSpPr>
          <p:cNvPr id="2" name="TextBox 1"/>
          <p:cNvSpPr txBox="1"/>
          <p:nvPr/>
        </p:nvSpPr>
        <p:spPr>
          <a:xfrm>
            <a:off x="5578701" y="3623082"/>
            <a:ext cx="1264770"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rPr>
              <a:t>Common</a:t>
            </a:r>
          </a:p>
          <a:p>
            <a:pPr marL="0" marR="0" indent="0" algn="ctr" defTabSz="584200" rtl="0" fontAlgn="auto" latinLnBrk="1" hangingPunct="0">
              <a:lnSpc>
                <a:spcPct val="100000"/>
              </a:lnSpc>
              <a:spcBef>
                <a:spcPts val="0"/>
              </a:spcBef>
              <a:spcAft>
                <a:spcPts val="0"/>
              </a:spcAft>
              <a:buClrTx/>
              <a:buSzTx/>
              <a:buFontTx/>
              <a:buNone/>
              <a:tabLst/>
            </a:pPr>
            <a:r>
              <a:rPr lang="en-US" sz="2000" b="1" dirty="0" err="1">
                <a:solidFill>
                  <a:schemeClr val="bg1"/>
                </a:solidFill>
                <a:latin typeface="Century Gothic" panose="020B0502020202020204" pitchFamily="34" charset="0"/>
              </a:rPr>
              <a:t>Ancester</a:t>
            </a:r>
            <a:endPar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43" name="TextBox 42"/>
          <p:cNvSpPr txBox="1"/>
          <p:nvPr/>
        </p:nvSpPr>
        <p:spPr>
          <a:xfrm>
            <a:off x="10072015" y="3595909"/>
            <a:ext cx="1817478"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b="1" dirty="0">
                <a:solidFill>
                  <a:schemeClr val="bg1"/>
                </a:solidFill>
                <a:latin typeface="Century Gothic" panose="020B0502020202020204" pitchFamily="34" charset="0"/>
              </a:rPr>
              <a:t>Snapshot to</a:t>
            </a:r>
            <a:endPar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endParaRPr>
          </a:p>
          <a:p>
            <a:pPr marL="0" marR="0" indent="0" algn="ctr" defTabSz="584200" rtl="0" fontAlgn="auto" latinLnBrk="1" hangingPunct="0">
              <a:lnSpc>
                <a:spcPct val="100000"/>
              </a:lnSpc>
              <a:spcBef>
                <a:spcPts val="0"/>
              </a:spcBef>
              <a:spcAft>
                <a:spcPts val="0"/>
              </a:spcAft>
              <a:buClrTx/>
              <a:buSzTx/>
              <a:buFontTx/>
              <a:buNone/>
              <a:tabLst/>
            </a:pPr>
            <a:r>
              <a:rPr lang="en-US" sz="2000" b="1" dirty="0">
                <a:solidFill>
                  <a:schemeClr val="bg1"/>
                </a:solidFill>
                <a:latin typeface="Century Gothic" panose="020B0502020202020204" pitchFamily="34" charset="0"/>
              </a:rPr>
              <a:t>Merge Into</a:t>
            </a:r>
            <a:endPar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44" name="TextBox 43"/>
          <p:cNvSpPr txBox="1"/>
          <p:nvPr/>
        </p:nvSpPr>
        <p:spPr>
          <a:xfrm>
            <a:off x="10736748" y="4446272"/>
            <a:ext cx="1817478"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b="1" dirty="0">
                <a:solidFill>
                  <a:schemeClr val="bg1"/>
                </a:solidFill>
                <a:latin typeface="Century Gothic" panose="020B0502020202020204" pitchFamily="34" charset="0"/>
              </a:rPr>
              <a:t>Snapshot to</a:t>
            </a:r>
            <a:endPar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endParaRPr>
          </a:p>
          <a:p>
            <a:pPr marL="0" marR="0" indent="0" algn="ctr" defTabSz="584200" rtl="0" fontAlgn="auto" latinLnBrk="1" hangingPunct="0">
              <a:lnSpc>
                <a:spcPct val="100000"/>
              </a:lnSpc>
              <a:spcBef>
                <a:spcPts val="0"/>
              </a:spcBef>
              <a:spcAft>
                <a:spcPts val="0"/>
              </a:spcAft>
              <a:buClrTx/>
              <a:buSzTx/>
              <a:buFontTx/>
              <a:buNone/>
              <a:tabLst/>
            </a:pPr>
            <a:r>
              <a:rPr lang="en-US" sz="2000" b="1" dirty="0">
                <a:solidFill>
                  <a:schemeClr val="bg1"/>
                </a:solidFill>
                <a:latin typeface="Century Gothic" panose="020B0502020202020204" pitchFamily="34" charset="0"/>
              </a:rPr>
              <a:t>Merge To</a:t>
            </a:r>
            <a:endParaRPr kumimoji="0" lang="en-US" sz="2000" b="1"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4234264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8" name="Group 7"/>
          <p:cNvGrpSpPr/>
          <p:nvPr/>
        </p:nvGrpSpPr>
        <p:grpSpPr>
          <a:xfrm>
            <a:off x="222613" y="4509029"/>
            <a:ext cx="1488142" cy="895628"/>
            <a:chOff x="375689" y="3252042"/>
            <a:chExt cx="3795124" cy="1689213"/>
          </a:xfrm>
        </p:grpSpPr>
        <p:sp>
          <p:nvSpPr>
            <p:cNvPr id="37" name="Rectangle 3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8" name="TextBox 3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C0</a:t>
              </a:r>
            </a:p>
          </p:txBody>
        </p:sp>
      </p:grpSp>
      <p:cxnSp>
        <p:nvCxnSpPr>
          <p:cNvPr id="9" name="Straight Arrow Connector 8"/>
          <p:cNvCxnSpPr>
            <a:endCxn id="37" idx="3"/>
          </p:cNvCxnSpPr>
          <p:nvPr/>
        </p:nvCxnSpPr>
        <p:spPr>
          <a:xfrm flipH="1">
            <a:off x="1710755" y="4956843"/>
            <a:ext cx="933890"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p:cNvCxnSpPr>
            <a:stCxn id="31" idx="1"/>
            <a:endCxn id="33" idx="3"/>
          </p:cNvCxnSpPr>
          <p:nvPr/>
        </p:nvCxnSpPr>
        <p:spPr>
          <a:xfrm flipH="1" flipV="1">
            <a:off x="3772048" y="4940510"/>
            <a:ext cx="558188" cy="15887"/>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1" name="Group 10"/>
          <p:cNvGrpSpPr/>
          <p:nvPr/>
        </p:nvGrpSpPr>
        <p:grpSpPr>
          <a:xfrm>
            <a:off x="9958885" y="2309245"/>
            <a:ext cx="2210478" cy="945364"/>
            <a:chOff x="7008614" y="4426722"/>
            <a:chExt cx="2210478" cy="945364"/>
          </a:xfrm>
        </p:grpSpPr>
        <p:sp>
          <p:nvSpPr>
            <p:cNvPr id="35" name="Rectangle 34"/>
            <p:cNvSpPr/>
            <p:nvPr/>
          </p:nvSpPr>
          <p:spPr>
            <a:xfrm>
              <a:off x="7008614" y="4426722"/>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6" name="TextBox 35"/>
            <p:cNvSpPr txBox="1"/>
            <p:nvPr/>
          </p:nvSpPr>
          <p:spPr>
            <a:xfrm>
              <a:off x="7260287" y="4513224"/>
              <a:ext cx="1715352" cy="6080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master</a:t>
              </a:r>
              <a:endParaRPr lang="en-US" sz="2400" b="1" dirty="0">
                <a:solidFill>
                  <a:schemeClr val="tx1"/>
                </a:solidFill>
                <a:latin typeface="Century Gothic" panose="020B0502020202020204" pitchFamily="34" charset="0"/>
              </a:endParaRPr>
            </a:p>
          </p:txBody>
        </p:sp>
      </p:grpSp>
      <p:cxnSp>
        <p:nvCxnSpPr>
          <p:cNvPr id="12" name="Straight Arrow Connector 11"/>
          <p:cNvCxnSpPr>
            <a:stCxn id="35" idx="2"/>
          </p:cNvCxnSpPr>
          <p:nvPr/>
        </p:nvCxnSpPr>
        <p:spPr>
          <a:xfrm>
            <a:off x="11064124" y="3254609"/>
            <a:ext cx="5476" cy="380155"/>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3" name="Group 12"/>
          <p:cNvGrpSpPr/>
          <p:nvPr/>
        </p:nvGrpSpPr>
        <p:grpSpPr>
          <a:xfrm>
            <a:off x="2237558" y="4492696"/>
            <a:ext cx="1534490" cy="895628"/>
            <a:chOff x="375689" y="3252042"/>
            <a:chExt cx="3795124" cy="1689213"/>
          </a:xfrm>
        </p:grpSpPr>
        <p:sp>
          <p:nvSpPr>
            <p:cNvPr id="33" name="Rectangle 3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4" name="TextBox 3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C1</a:t>
              </a:r>
            </a:p>
          </p:txBody>
        </p:sp>
      </p:grpSp>
      <p:grpSp>
        <p:nvGrpSpPr>
          <p:cNvPr id="14" name="Group 13"/>
          <p:cNvGrpSpPr/>
          <p:nvPr/>
        </p:nvGrpSpPr>
        <p:grpSpPr>
          <a:xfrm>
            <a:off x="4330236" y="4508583"/>
            <a:ext cx="1488142" cy="895628"/>
            <a:chOff x="375689" y="3252042"/>
            <a:chExt cx="3795124" cy="1689213"/>
          </a:xfrm>
          <a:effectLst/>
        </p:grpSpPr>
        <p:sp>
          <p:nvSpPr>
            <p:cNvPr id="31" name="Rectangle 30"/>
            <p:cNvSpPr/>
            <p:nvPr/>
          </p:nvSpPr>
          <p:spPr>
            <a:xfrm>
              <a:off x="375689" y="3252042"/>
              <a:ext cx="3795124" cy="1689213"/>
            </a:xfrm>
            <a:prstGeom prst="rect">
              <a:avLst/>
            </a:prstGeom>
            <a:solidFill>
              <a:schemeClr val="bg2">
                <a:lumMod val="40000"/>
                <a:lumOff val="60000"/>
              </a:schemeClr>
            </a:solidFill>
            <a:ln w="12700" cap="flat">
              <a:solidFill>
                <a:schemeClr val="accent1">
                  <a:lumMod val="75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2" name="TextBox 3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C2</a:t>
              </a:r>
            </a:p>
          </p:txBody>
        </p:sp>
      </p:grpSp>
      <p:grpSp>
        <p:nvGrpSpPr>
          <p:cNvPr id="15" name="Group 14"/>
          <p:cNvGrpSpPr/>
          <p:nvPr/>
        </p:nvGrpSpPr>
        <p:grpSpPr>
          <a:xfrm>
            <a:off x="8437859" y="6707002"/>
            <a:ext cx="2210478" cy="945364"/>
            <a:chOff x="7008614" y="4193645"/>
            <a:chExt cx="2210478" cy="945364"/>
          </a:xfrm>
        </p:grpSpPr>
        <p:sp>
          <p:nvSpPr>
            <p:cNvPr id="29" name="Rectangle 28"/>
            <p:cNvSpPr/>
            <p:nvPr/>
          </p:nvSpPr>
          <p:spPr>
            <a:xfrm>
              <a:off x="7008614" y="4193645"/>
              <a:ext cx="2210478" cy="945364"/>
            </a:xfrm>
            <a:prstGeom prst="rect">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30" name="TextBox 29"/>
            <p:cNvSpPr txBox="1"/>
            <p:nvPr/>
          </p:nvSpPr>
          <p:spPr>
            <a:xfrm>
              <a:off x="7314348" y="4375326"/>
              <a:ext cx="1715352"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tx1"/>
                  </a:solidFill>
                  <a:latin typeface="Century Gothic" panose="020B0502020202020204" pitchFamily="34" charset="0"/>
                </a:rPr>
                <a:t>iss53</a:t>
              </a:r>
              <a:endParaRPr lang="en-US" sz="2400" b="1" dirty="0">
                <a:solidFill>
                  <a:schemeClr val="tx1"/>
                </a:solidFill>
                <a:latin typeface="Century Gothic" panose="020B0502020202020204" pitchFamily="34" charset="0"/>
              </a:endParaRPr>
            </a:p>
          </p:txBody>
        </p:sp>
      </p:grpSp>
      <p:cxnSp>
        <p:nvCxnSpPr>
          <p:cNvPr id="16" name="Straight Arrow Connector 15"/>
          <p:cNvCxnSpPr>
            <a:stCxn id="29" idx="0"/>
            <a:endCxn id="41" idx="2"/>
          </p:cNvCxnSpPr>
          <p:nvPr/>
        </p:nvCxnSpPr>
        <p:spPr>
          <a:xfrm flipH="1" flipV="1">
            <a:off x="9525169" y="6283952"/>
            <a:ext cx="17929" cy="42305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p:cNvCxnSpPr>
            <a:stCxn id="27" idx="1"/>
            <a:endCxn id="31" idx="3"/>
          </p:cNvCxnSpPr>
          <p:nvPr/>
        </p:nvCxnSpPr>
        <p:spPr>
          <a:xfrm flipH="1" flipV="1">
            <a:off x="5818378" y="4956397"/>
            <a:ext cx="883889" cy="884804"/>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18" name="Group 17"/>
          <p:cNvGrpSpPr/>
          <p:nvPr/>
        </p:nvGrpSpPr>
        <p:grpSpPr>
          <a:xfrm>
            <a:off x="6702267" y="5393387"/>
            <a:ext cx="1488142" cy="895628"/>
            <a:chOff x="375689" y="3252042"/>
            <a:chExt cx="3795124" cy="1689213"/>
          </a:xfrm>
        </p:grpSpPr>
        <p:sp>
          <p:nvSpPr>
            <p:cNvPr id="27" name="Rectangle 26"/>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C3</a:t>
              </a:r>
            </a:p>
          </p:txBody>
        </p:sp>
      </p:grpSp>
      <p:cxnSp>
        <p:nvCxnSpPr>
          <p:cNvPr id="19" name="Straight Arrow Connector 18"/>
          <p:cNvCxnSpPr>
            <a:stCxn id="23" idx="1"/>
            <a:endCxn id="31" idx="3"/>
          </p:cNvCxnSpPr>
          <p:nvPr/>
        </p:nvCxnSpPr>
        <p:spPr>
          <a:xfrm flipH="1">
            <a:off x="5818378" y="4082578"/>
            <a:ext cx="883889" cy="87381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2" name="Group 21"/>
          <p:cNvGrpSpPr/>
          <p:nvPr/>
        </p:nvGrpSpPr>
        <p:grpSpPr>
          <a:xfrm>
            <a:off x="6702267" y="3634764"/>
            <a:ext cx="1488142" cy="895628"/>
            <a:chOff x="375689" y="3252042"/>
            <a:chExt cx="3795124" cy="1689213"/>
          </a:xfrm>
          <a:effectLst/>
        </p:grpSpPr>
        <p:sp>
          <p:nvSpPr>
            <p:cNvPr id="23" name="Rectangle 22"/>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C4</a:t>
              </a:r>
            </a:p>
          </p:txBody>
        </p:sp>
      </p:grpSp>
      <p:cxnSp>
        <p:nvCxnSpPr>
          <p:cNvPr id="39" name="Straight Arrow Connector 38"/>
          <p:cNvCxnSpPr>
            <a:stCxn id="41" idx="1"/>
          </p:cNvCxnSpPr>
          <p:nvPr/>
        </p:nvCxnSpPr>
        <p:spPr>
          <a:xfrm flipH="1">
            <a:off x="8190409" y="5836138"/>
            <a:ext cx="590689" cy="5063"/>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0" name="Group 39"/>
          <p:cNvGrpSpPr/>
          <p:nvPr/>
        </p:nvGrpSpPr>
        <p:grpSpPr>
          <a:xfrm>
            <a:off x="8781098" y="5388324"/>
            <a:ext cx="1488142" cy="895628"/>
            <a:chOff x="375689" y="3252042"/>
            <a:chExt cx="3795124" cy="1689213"/>
          </a:xfrm>
          <a:effectLst/>
        </p:grpSpPr>
        <p:sp>
          <p:nvSpPr>
            <p:cNvPr id="41" name="Rectangle 40"/>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2" name="TextBox 41"/>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C5</a:t>
              </a:r>
            </a:p>
          </p:txBody>
        </p:sp>
      </p:grpSp>
      <p:grpSp>
        <p:nvGrpSpPr>
          <p:cNvPr id="47" name="Group 46"/>
          <p:cNvGrpSpPr/>
          <p:nvPr/>
        </p:nvGrpSpPr>
        <p:grpSpPr>
          <a:xfrm>
            <a:off x="10304258" y="3612955"/>
            <a:ext cx="1488142" cy="895628"/>
            <a:chOff x="375689" y="3252042"/>
            <a:chExt cx="3795124" cy="1689213"/>
          </a:xfrm>
        </p:grpSpPr>
        <p:sp>
          <p:nvSpPr>
            <p:cNvPr id="48" name="Rectangle 47"/>
            <p:cNvSpPr/>
            <p:nvPr/>
          </p:nvSpPr>
          <p:spPr>
            <a:xfrm>
              <a:off x="375689" y="3252042"/>
              <a:ext cx="3795124" cy="1689213"/>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49" name="TextBox 48"/>
            <p:cNvSpPr txBox="1"/>
            <p:nvPr/>
          </p:nvSpPr>
          <p:spPr>
            <a:xfrm>
              <a:off x="1294179" y="3557839"/>
              <a:ext cx="1883923" cy="11222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3200" b="1" dirty="0">
                  <a:solidFill>
                    <a:schemeClr val="bg1"/>
                  </a:solidFill>
                  <a:latin typeface="Century Gothic" panose="020B0502020202020204" pitchFamily="34" charset="0"/>
                  <a:ea typeface="맑은 고딕" panose="020B0503020000020004" pitchFamily="34" charset="-127"/>
                </a:rPr>
                <a:t>C6</a:t>
              </a:r>
            </a:p>
          </p:txBody>
        </p:sp>
      </p:grpSp>
      <p:cxnSp>
        <p:nvCxnSpPr>
          <p:cNvPr id="56" name="Straight Arrow Connector 55"/>
          <p:cNvCxnSpPr>
            <a:stCxn id="48" idx="1"/>
            <a:endCxn id="23" idx="3"/>
          </p:cNvCxnSpPr>
          <p:nvPr/>
        </p:nvCxnSpPr>
        <p:spPr>
          <a:xfrm flipH="1">
            <a:off x="8190409" y="4060769"/>
            <a:ext cx="2113849" cy="2180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0" name="Straight Arrow Connector 59"/>
          <p:cNvCxnSpPr>
            <a:stCxn id="48" idx="2"/>
            <a:endCxn id="41" idx="3"/>
          </p:cNvCxnSpPr>
          <p:nvPr/>
        </p:nvCxnSpPr>
        <p:spPr>
          <a:xfrm flipH="1">
            <a:off x="10269240" y="4508583"/>
            <a:ext cx="779089" cy="1327555"/>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6601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F4CC-5FDD-D54B-9AA9-9F9929F80CB8}"/>
              </a:ext>
            </a:extLst>
          </p:cNvPr>
          <p:cNvSpPr>
            <a:spLocks noGrp="1"/>
          </p:cNvSpPr>
          <p:nvPr>
            <p:ph type="title"/>
          </p:nvPr>
        </p:nvSpPr>
        <p:spPr/>
        <p:txBody>
          <a:bodyPr/>
          <a:lstStyle/>
          <a:p>
            <a:r>
              <a:rPr lang="en-US" dirty="0"/>
              <a:t>Basic Merge Conflicts</a:t>
            </a:r>
          </a:p>
        </p:txBody>
      </p:sp>
      <p:sp>
        <p:nvSpPr>
          <p:cNvPr id="3" name="Content Placeholder 2">
            <a:extLst>
              <a:ext uri="{FF2B5EF4-FFF2-40B4-BE49-F238E27FC236}">
                <a16:creationId xmlns:a16="http://schemas.microsoft.com/office/drawing/2014/main" id="{98E6FB71-1D0D-0143-AC41-053565DA82BB}"/>
              </a:ext>
            </a:extLst>
          </p:cNvPr>
          <p:cNvSpPr>
            <a:spLocks noGrp="1"/>
          </p:cNvSpPr>
          <p:nvPr>
            <p:ph idx="1"/>
          </p:nvPr>
        </p:nvSpPr>
        <p:spPr>
          <a:xfrm>
            <a:off x="650239" y="2255518"/>
            <a:ext cx="11704322" cy="4252858"/>
          </a:xfrm>
        </p:spPr>
        <p:txBody>
          <a:bodyPr>
            <a:normAutofit/>
          </a:bodyPr>
          <a:lstStyle/>
          <a:p>
            <a:r>
              <a:rPr lang="en-US" dirty="0"/>
              <a:t>Occasionally, this process doesn’t go smoothly. If we changed the same part of the same file differently in the two branches we’re merging together, </a:t>
            </a:r>
            <a:r>
              <a:rPr lang="en-US" dirty="0" err="1"/>
              <a:t>Git</a:t>
            </a:r>
            <a:r>
              <a:rPr lang="en-US" dirty="0"/>
              <a:t> won’t be able to merge them cleanly. If our fix for issue #53 modified the same part of a file as the </a:t>
            </a:r>
            <a:r>
              <a:rPr lang="en-US" dirty="0">
                <a:latin typeface="Courier New" panose="02070309020205020404" pitchFamily="49" charset="0"/>
                <a:cs typeface="Courier New" panose="02070309020205020404" pitchFamily="49" charset="0"/>
              </a:rPr>
              <a:t>hotfix</a:t>
            </a:r>
            <a:r>
              <a:rPr lang="en-US" dirty="0"/>
              <a:t> branch, we’ll get a merge conflict that looks something like this:</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55" y="6773313"/>
            <a:ext cx="11043404" cy="2532052"/>
          </a:xfrm>
          <a:prstGeom prst="rect">
            <a:avLst/>
          </a:prstGeom>
        </p:spPr>
      </p:pic>
    </p:spTree>
    <p:extLst>
      <p:ext uri="{BB962C8B-B14F-4D97-AF65-F5344CB8AC3E}">
        <p14:creationId xmlns:p14="http://schemas.microsoft.com/office/powerpoint/2010/main" val="2300850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13" y="3675451"/>
            <a:ext cx="11568521" cy="3819043"/>
          </a:xfrm>
          <a:prstGeom prst="rect">
            <a:avLst/>
          </a:prstGeom>
        </p:spPr>
      </p:pic>
      <p:sp>
        <p:nvSpPr>
          <p:cNvPr id="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881513" y="1125965"/>
            <a:ext cx="11704322" cy="2137188"/>
          </a:xfrm>
        </p:spPr>
        <p:txBody>
          <a:bodyPr>
            <a:normAutofit/>
          </a:bodyPr>
          <a:lstStyle/>
          <a:p>
            <a:r>
              <a:rPr lang="en-US" dirty="0"/>
              <a:t>If we want to see which files are unmerged at any point after a merge conflict, we can run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status</a:t>
            </a:r>
            <a:r>
              <a:rPr lang="en-US" dirty="0"/>
              <a:t>:</a:t>
            </a:r>
          </a:p>
        </p:txBody>
      </p:sp>
    </p:spTree>
    <p:extLst>
      <p:ext uri="{BB962C8B-B14F-4D97-AF65-F5344CB8AC3E}">
        <p14:creationId xmlns:p14="http://schemas.microsoft.com/office/powerpoint/2010/main" val="279931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881513" y="695663"/>
            <a:ext cx="11704322" cy="1330364"/>
          </a:xfrm>
        </p:spPr>
        <p:txBody>
          <a:bodyPr>
            <a:normAutofit/>
          </a:bodyPr>
          <a:lstStyle/>
          <a:p>
            <a:r>
              <a:rPr lang="en-US" dirty="0"/>
              <a:t>Our file contains a section that looks something like this: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695" y="2026027"/>
            <a:ext cx="10785687" cy="3109253"/>
          </a:xfrm>
          <a:prstGeom prst="rect">
            <a:avLst/>
          </a:prstGeom>
        </p:spPr>
      </p:pic>
      <p:sp>
        <p:nvSpPr>
          <p:cNvPr id="7" name="Content Placeholder 2">
            <a:extLst>
              <a:ext uri="{FF2B5EF4-FFF2-40B4-BE49-F238E27FC236}">
                <a16:creationId xmlns:a16="http://schemas.microsoft.com/office/drawing/2014/main" id="{98E6FB71-1D0D-0143-AC41-053565DA82BB}"/>
              </a:ext>
            </a:extLst>
          </p:cNvPr>
          <p:cNvSpPr txBox="1">
            <a:spLocks/>
          </p:cNvSpPr>
          <p:nvPr/>
        </p:nvSpPr>
        <p:spPr>
          <a:xfrm>
            <a:off x="881513" y="5671075"/>
            <a:ext cx="11704322" cy="2415090"/>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fontScale="925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In order to resolve the conflict, we have to either choose one side or the other or merge the contents ourselves. For instance, we might resolve this conflict by replacing the entire block with this: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695" y="8086164"/>
            <a:ext cx="9146808" cy="535795"/>
          </a:xfrm>
          <a:prstGeom prst="rect">
            <a:avLst/>
          </a:prstGeom>
        </p:spPr>
      </p:pic>
    </p:spTree>
    <p:extLst>
      <p:ext uri="{BB962C8B-B14F-4D97-AF65-F5344CB8AC3E}">
        <p14:creationId xmlns:p14="http://schemas.microsoft.com/office/powerpoint/2010/main" val="2022233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881513" y="695662"/>
            <a:ext cx="11704322" cy="2710925"/>
          </a:xfrm>
        </p:spPr>
        <p:txBody>
          <a:bodyPr>
            <a:normAutofit/>
          </a:bodyPr>
          <a:lstStyle/>
          <a:p>
            <a:r>
              <a:rPr lang="en-US" dirty="0"/>
              <a:t>If we want to use a graphical tool to resolve these issues, we can run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mergetool</a:t>
            </a:r>
            <a:r>
              <a:rPr lang="en-US" dirty="0"/>
              <a:t>, which fires up an appropriate visual merge tool and walks we through the conflicts: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967" y="3707269"/>
            <a:ext cx="11296043" cy="4540260"/>
          </a:xfrm>
          <a:prstGeom prst="rect">
            <a:avLst/>
          </a:prstGeom>
        </p:spPr>
      </p:pic>
    </p:spTree>
    <p:extLst>
      <p:ext uri="{BB962C8B-B14F-4D97-AF65-F5344CB8AC3E}">
        <p14:creationId xmlns:p14="http://schemas.microsoft.com/office/powerpoint/2010/main" val="4236555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881513" y="695662"/>
            <a:ext cx="11704322" cy="1420009"/>
          </a:xfrm>
        </p:spPr>
        <p:txBody>
          <a:bodyPr>
            <a:normAutofit/>
          </a:bodyPr>
          <a:lstStyle/>
          <a:p>
            <a:r>
              <a:rPr lang="en-US" dirty="0"/>
              <a:t>We can run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status </a:t>
            </a:r>
            <a:r>
              <a:rPr lang="en-US" dirty="0"/>
              <a:t>again to verify that all conflicts have been resolved: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510" y="2416353"/>
            <a:ext cx="11117714" cy="4002376"/>
          </a:xfrm>
          <a:prstGeom prst="rect">
            <a:avLst/>
          </a:prstGeom>
        </p:spPr>
      </p:pic>
    </p:spTree>
    <p:extLst>
      <p:ext uri="{BB962C8B-B14F-4D97-AF65-F5344CB8AC3E}">
        <p14:creationId xmlns:p14="http://schemas.microsoft.com/office/powerpoint/2010/main" val="350502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A7AE9-E690-6C46-AA47-C251F397846A}"/>
              </a:ext>
            </a:extLst>
          </p:cNvPr>
          <p:cNvSpPr txBox="1"/>
          <p:nvPr/>
        </p:nvSpPr>
        <p:spPr>
          <a:xfrm>
            <a:off x="-22223" y="15389"/>
            <a:ext cx="51071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Basic Branching and Merging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98E6FB71-1D0D-0143-AC41-053565DA82BB}"/>
              </a:ext>
            </a:extLst>
          </p:cNvPr>
          <p:cNvSpPr>
            <a:spLocks noGrp="1"/>
          </p:cNvSpPr>
          <p:nvPr>
            <p:ph idx="1"/>
          </p:nvPr>
        </p:nvSpPr>
        <p:spPr>
          <a:xfrm>
            <a:off x="881513" y="695662"/>
            <a:ext cx="11704322" cy="2370267"/>
          </a:xfrm>
        </p:spPr>
        <p:txBody>
          <a:bodyPr>
            <a:normAutofit lnSpcReduction="10000"/>
          </a:bodyPr>
          <a:lstStyle/>
          <a:p>
            <a:r>
              <a:rPr lang="en-US" dirty="0"/>
              <a:t>If we’re happy with that, and we verify that everything that had conflicts has been staged, we can type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commit</a:t>
            </a:r>
            <a:r>
              <a:rPr lang="en-US" dirty="0"/>
              <a:t> to finalize the merge commit.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554" y="3366610"/>
            <a:ext cx="11240394" cy="10260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53" y="4693386"/>
            <a:ext cx="11274161" cy="3052120"/>
          </a:xfrm>
          <a:prstGeom prst="rect">
            <a:avLst/>
          </a:prstGeom>
        </p:spPr>
      </p:pic>
    </p:spTree>
    <p:extLst>
      <p:ext uri="{BB962C8B-B14F-4D97-AF65-F5344CB8AC3E}">
        <p14:creationId xmlns:p14="http://schemas.microsoft.com/office/powerpoint/2010/main" val="216182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lnSpcReduction="10000"/>
          </a:bodyPr>
          <a:lstStyle/>
          <a:p>
            <a:pPr marL="614443" indent="-614443">
              <a:buAutoNum type="arabicPeriod"/>
            </a:pPr>
            <a:r>
              <a:rPr lang="en-US" dirty="0">
                <a:latin typeface="Century Gothic" panose="020B0502020202020204" pitchFamily="34" charset="0"/>
                <a:ea typeface="Nanum Gothic" panose="020D0604000000000000" pitchFamily="34" charset="-127"/>
              </a:rPr>
              <a:t>Branches in a Nutshell</a:t>
            </a:r>
          </a:p>
          <a:p>
            <a:pPr marL="614443" indent="-614443">
              <a:buAutoNum type="arabicPeriod"/>
            </a:pPr>
            <a:endParaRPr lang="en-US" dirty="0">
              <a:latin typeface="Century Gothic" panose="020B0502020202020204" pitchFamily="34" charset="0"/>
              <a:ea typeface="Nanum Gothic" panose="020D0604000000000000" pitchFamily="34" charset="-127"/>
            </a:endParaRPr>
          </a:p>
          <a:p>
            <a:pPr marL="614443" indent="-614443">
              <a:buAutoNum type="arabicPeriod"/>
            </a:pPr>
            <a:r>
              <a:rPr lang="en-US" dirty="0">
                <a:latin typeface="Century Gothic" panose="020B0502020202020204" pitchFamily="34" charset="0"/>
                <a:ea typeface="Nanum Gothic" panose="020D0604000000000000" pitchFamily="34" charset="-127"/>
              </a:rPr>
              <a:t>Basic Branching and Merging</a:t>
            </a:r>
          </a:p>
          <a:p>
            <a:pPr marL="614443" indent="-614443">
              <a:buAutoNum type="arabicPeriod"/>
            </a:pPr>
            <a:endParaRPr lang="en-US" dirty="0">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Century Gothic" panose="020B0502020202020204" pitchFamily="34" charset="0"/>
                <a:ea typeface="Nanum Gothic" panose="020D0604000000000000" pitchFamily="34" charset="-127"/>
              </a:rPr>
              <a:t>Branch Management</a:t>
            </a:r>
          </a:p>
          <a:p>
            <a:pPr marL="614443" indent="-614443">
              <a:buAutoNum type="arabicPeriod"/>
            </a:pPr>
            <a:endParaRPr lang="en-US" dirty="0">
              <a:solidFill>
                <a:schemeClr val="bg2">
                  <a:lumMod val="40000"/>
                  <a:lumOff val="60000"/>
                </a:schemeClr>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Century Gothic" panose="020B0502020202020204" pitchFamily="34" charset="0"/>
                <a:ea typeface="Nanum Gothic" panose="020D0604000000000000" pitchFamily="34" charset="-127"/>
              </a:rPr>
              <a:t>Branching Workflows</a:t>
            </a:r>
          </a:p>
          <a:p>
            <a:pPr marL="614443" indent="-614443">
              <a:buAutoNum type="arabicPeriod"/>
            </a:pPr>
            <a:endParaRPr lang="en-US" dirty="0">
              <a:solidFill>
                <a:schemeClr val="bg2">
                  <a:lumMod val="40000"/>
                  <a:lumOff val="60000"/>
                </a:schemeClr>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Century Gothic" panose="020B0502020202020204" pitchFamily="34" charset="0"/>
                <a:ea typeface="Nanum Gothic" panose="020D0604000000000000" pitchFamily="34" charset="-127"/>
              </a:rPr>
              <a:t>Remote Branches</a:t>
            </a:r>
          </a:p>
          <a:p>
            <a:endParaRPr lang="en-US" dirty="0">
              <a:solidFill>
                <a:schemeClr val="bg2">
                  <a:lumMod val="40000"/>
                  <a:lumOff val="60000"/>
                </a:schemeClr>
              </a:solidFill>
              <a:latin typeface="Century Gothic" panose="020B0502020202020204" pitchFamily="34" charset="0"/>
              <a:ea typeface="Nanum Gothic" panose="020D0604000000000000" pitchFamily="34" charset="-127"/>
            </a:endParaRPr>
          </a:p>
          <a:p>
            <a:r>
              <a:rPr lang="en-US" dirty="0">
                <a:solidFill>
                  <a:schemeClr val="bg2">
                    <a:lumMod val="40000"/>
                    <a:lumOff val="60000"/>
                  </a:schemeClr>
                </a:solidFill>
                <a:latin typeface="Century Gothic" panose="020B0502020202020204" pitchFamily="34" charset="0"/>
                <a:ea typeface="Nanum Gothic" panose="020D0604000000000000" pitchFamily="34" charset="-127"/>
              </a:rPr>
              <a:t>6. Rebasing</a:t>
            </a:r>
          </a:p>
          <a:p>
            <a:pPr marL="614443" indent="-614443">
              <a:buAutoNum type="arabicPeriod"/>
            </a:pPr>
            <a:endParaRPr lang="en-US" dirty="0">
              <a:latin typeface="Century Gothic" panose="020B0502020202020204" pitchFamily="34" charset="0"/>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7" name="TextBox 6">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725420" cy="83820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a:solidFill>
                  <a:srgbClr val="424242"/>
                </a:solidFill>
                <a:uFill>
                  <a:solidFill>
                    <a:srgbClr val="FFF76B"/>
                  </a:solidFill>
                </a:uFill>
              </a:rPr>
              <a:t>감사합니다</a:t>
            </a: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t>40</a:t>
            </a:fld>
            <a:endParaRPr>
              <a:solidFill>
                <a:srgbClr val="FFFFFF"/>
              </a:solidFill>
            </a:endParaRPr>
          </a:p>
        </p:txBody>
      </p:sp>
      <p:pic>
        <p:nvPicPr>
          <p:cNvPr id="402" name="그림 401"/>
          <p:cNvPicPr/>
          <p:nvPr/>
        </p:nvPicPr>
        <p:blipFill>
          <a:blip r:embed="rId3">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1019331"/>
            <a:ext cx="11704322" cy="8280455"/>
          </a:xfrm>
        </p:spPr>
        <p:txBody>
          <a:bodyPr anchor="ctr">
            <a:normAutofit/>
          </a:bodyPr>
          <a:lstStyle/>
          <a:p>
            <a:pPr algn="l"/>
            <a:r>
              <a:rPr lang="en-US" dirty="0"/>
              <a:t>Branching means we diverge from the main line of development and continue to do work without messing with that main line.</a:t>
            </a:r>
          </a:p>
          <a:p>
            <a:pPr algn="l"/>
            <a:endParaRPr lang="en-US" dirty="0"/>
          </a:p>
          <a:p>
            <a:pPr algn="l"/>
            <a:r>
              <a:rPr lang="en-US" dirty="0"/>
              <a:t>Some people refer to Git’s branching model as its “killer feature,” and it certainly sets Git apart in the VCS community. </a:t>
            </a:r>
          </a:p>
          <a:p>
            <a:pPr algn="l"/>
            <a:endParaRPr lang="en-US" dirty="0"/>
          </a:p>
          <a:p>
            <a:pPr algn="l"/>
            <a:r>
              <a:rPr lang="en-US" dirty="0"/>
              <a:t>Why is it so special? The way Git branches is incredibly lightweight, making branching operations nearly instantaneous, and switching back and forth between branches generally just as fast. </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26034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Branches in a Nutshell</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p:txBody>
          <a:bodyPr anchor="ctr">
            <a:normAutofit lnSpcReduction="10000"/>
          </a:bodyPr>
          <a:lstStyle/>
          <a:p>
            <a:pPr algn="l"/>
            <a:r>
              <a:rPr lang="en-US" dirty="0"/>
              <a:t>Git doesn’t store data as a series of changesets or differences, but instead as a series of </a:t>
            </a:r>
            <a:r>
              <a:rPr lang="en-US" i="1" dirty="0"/>
              <a:t>snapshots</a:t>
            </a:r>
            <a:r>
              <a:rPr lang="en-US" dirty="0"/>
              <a:t>.</a:t>
            </a:r>
          </a:p>
          <a:p>
            <a:pPr algn="l"/>
            <a:endParaRPr lang="en-US" dirty="0"/>
          </a:p>
          <a:p>
            <a:pPr algn="l"/>
            <a:r>
              <a:rPr lang="en-US" dirty="0"/>
              <a:t>When we make a commit, Git stores a commit object that contains a pointer to the snapshot of the content we staged.</a:t>
            </a:r>
          </a:p>
          <a:p>
            <a:pPr algn="l"/>
            <a:endParaRPr lang="en-US" dirty="0"/>
          </a:p>
          <a:p>
            <a:pPr algn="l"/>
            <a:r>
              <a:rPr lang="en-US" dirty="0"/>
              <a:t>This object also contains the author’s name and email address, the message that we typed, and pointers to the commit or commits that directly came before this commit (its parent or parents): </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3050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58" y="559281"/>
            <a:ext cx="9683792" cy="4353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957" y="5076959"/>
            <a:ext cx="9705907" cy="4246335"/>
          </a:xfrm>
          <a:prstGeom prst="rect">
            <a:avLst/>
          </a:prstGeom>
        </p:spPr>
      </p:pic>
    </p:spTree>
    <p:extLst>
      <p:ext uri="{BB962C8B-B14F-4D97-AF65-F5344CB8AC3E}">
        <p14:creationId xmlns:p14="http://schemas.microsoft.com/office/powerpoint/2010/main" val="33327160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434" y="544586"/>
            <a:ext cx="9428565" cy="8852042"/>
          </a:xfrm>
          <a:prstGeom prst="rect">
            <a:avLst/>
          </a:prstGeom>
        </p:spPr>
      </p:pic>
    </p:spTree>
    <p:extLst>
      <p:ext uri="{BB962C8B-B14F-4D97-AF65-F5344CB8AC3E}">
        <p14:creationId xmlns:p14="http://schemas.microsoft.com/office/powerpoint/2010/main" val="40780494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627529"/>
            <a:ext cx="11704322" cy="3030071"/>
          </a:xfrm>
        </p:spPr>
        <p:txBody>
          <a:bodyPr>
            <a:normAutofit fontScale="92500" lnSpcReduction="10000"/>
          </a:bodyPr>
          <a:lstStyle/>
          <a:p>
            <a:r>
              <a:rPr lang="en-US" dirty="0" err="1"/>
              <a:t>Git</a:t>
            </a:r>
            <a:r>
              <a:rPr lang="en-US" dirty="0"/>
              <a:t> repository now contains five objects: three blobs (each representing the contents of one of the three files), one tree that lists the contents of the directory and specifies which file names are stored as which blobs, and one commit with the pointer to that root tree and all the commit metadata.</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grpSp>
        <p:nvGrpSpPr>
          <p:cNvPr id="13" name="Group 12"/>
          <p:cNvGrpSpPr/>
          <p:nvPr/>
        </p:nvGrpSpPr>
        <p:grpSpPr>
          <a:xfrm>
            <a:off x="8803337" y="3698645"/>
            <a:ext cx="3675531" cy="1751896"/>
            <a:chOff x="8462680" y="3698645"/>
            <a:chExt cx="3675531" cy="1751896"/>
          </a:xfrm>
        </p:grpSpPr>
        <p:sp>
          <p:nvSpPr>
            <p:cNvPr id="8" name="Rectangle 7"/>
            <p:cNvSpPr/>
            <p:nvPr/>
          </p:nvSpPr>
          <p:spPr>
            <a:xfrm>
              <a:off x="8462680" y="4122697"/>
              <a:ext cx="3675531" cy="1327844"/>
            </a:xfrm>
            <a:prstGeom prst="rect">
              <a:avLst/>
            </a:prstGeom>
            <a:solidFill>
              <a:schemeClr val="accent3"/>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1" name="TextBox 10"/>
            <p:cNvSpPr txBox="1"/>
            <p:nvPr/>
          </p:nvSpPr>
          <p:spPr>
            <a:xfrm>
              <a:off x="9849765" y="3698645"/>
              <a:ext cx="567223"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43</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12" name="TextBox 11"/>
            <p:cNvSpPr txBox="1"/>
            <p:nvPr/>
          </p:nvSpPr>
          <p:spPr>
            <a:xfrm>
              <a:off x="8565990" y="4273658"/>
              <a:ext cx="3343403"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blob</a:t>
              </a:r>
              <a:r>
                <a:rPr lang="en-US" sz="2000" dirty="0">
                  <a:solidFill>
                    <a:schemeClr val="tx1"/>
                  </a:solidFill>
                  <a:latin typeface="Century Gothic" panose="020B0502020202020204" pitchFamily="34" charset="0"/>
                </a:rPr>
                <a:t> size</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solidFill>
                    <a:schemeClr val="tx1"/>
                  </a:solidFill>
                  <a:latin typeface="Century Gothic" panose="020B0502020202020204" pitchFamily="34" charset="0"/>
                  <a:ea typeface="맑은 고딕" panose="020B0503020000020004" pitchFamily="34" charset="-127"/>
                </a:rPr>
                <a:t>The Apache License …</a:t>
              </a:r>
            </a:p>
          </p:txBody>
        </p:sp>
      </p:grpSp>
      <p:grpSp>
        <p:nvGrpSpPr>
          <p:cNvPr id="14" name="Group 13"/>
          <p:cNvGrpSpPr/>
          <p:nvPr/>
        </p:nvGrpSpPr>
        <p:grpSpPr>
          <a:xfrm>
            <a:off x="8803337" y="5733634"/>
            <a:ext cx="3675531" cy="1751896"/>
            <a:chOff x="8462680" y="3698645"/>
            <a:chExt cx="3675531" cy="1751896"/>
          </a:xfrm>
        </p:grpSpPr>
        <p:sp>
          <p:nvSpPr>
            <p:cNvPr id="15" name="Rectangle 14"/>
            <p:cNvSpPr/>
            <p:nvPr/>
          </p:nvSpPr>
          <p:spPr>
            <a:xfrm>
              <a:off x="8462680" y="4122697"/>
              <a:ext cx="3675531" cy="1327844"/>
            </a:xfrm>
            <a:prstGeom prst="rect">
              <a:avLst/>
            </a:prstGeom>
            <a:solidFill>
              <a:schemeClr val="accent3"/>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16" name="TextBox 15"/>
            <p:cNvSpPr txBox="1"/>
            <p:nvPr/>
          </p:nvSpPr>
          <p:spPr>
            <a:xfrm>
              <a:off x="9849765" y="3698645"/>
              <a:ext cx="567223"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86</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17" name="TextBox 16"/>
            <p:cNvSpPr txBox="1"/>
            <p:nvPr/>
          </p:nvSpPr>
          <p:spPr>
            <a:xfrm>
              <a:off x="8565990" y="4273658"/>
              <a:ext cx="3343403"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blob</a:t>
              </a:r>
              <a:r>
                <a:rPr lang="en-US" sz="2000" dirty="0">
                  <a:solidFill>
                    <a:schemeClr val="tx1"/>
                  </a:solidFill>
                  <a:latin typeface="Century Gothic" panose="020B0502020202020204" pitchFamily="34" charset="0"/>
                </a:rPr>
                <a:t> size</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solidFill>
                    <a:schemeClr val="tx1"/>
                  </a:solidFill>
                  <a:latin typeface="Century Gothic" panose="020B0502020202020204" pitchFamily="34" charset="0"/>
                  <a:ea typeface="맑은 고딕" panose="020B0503020000020004" pitchFamily="34" charset="-127"/>
                </a:rPr>
                <a:t>This is a demo for Branch</a:t>
              </a:r>
            </a:p>
          </p:txBody>
        </p:sp>
      </p:grpSp>
      <p:grpSp>
        <p:nvGrpSpPr>
          <p:cNvPr id="18" name="Group 17"/>
          <p:cNvGrpSpPr/>
          <p:nvPr/>
        </p:nvGrpSpPr>
        <p:grpSpPr>
          <a:xfrm>
            <a:off x="8803336" y="7636491"/>
            <a:ext cx="3675531" cy="1751896"/>
            <a:chOff x="8462680" y="3698645"/>
            <a:chExt cx="3675531" cy="1751896"/>
          </a:xfrm>
        </p:grpSpPr>
        <p:sp>
          <p:nvSpPr>
            <p:cNvPr id="19" name="Rectangle 18"/>
            <p:cNvSpPr/>
            <p:nvPr/>
          </p:nvSpPr>
          <p:spPr>
            <a:xfrm>
              <a:off x="8462680" y="4122697"/>
              <a:ext cx="3675531" cy="1327844"/>
            </a:xfrm>
            <a:prstGeom prst="rect">
              <a:avLst/>
            </a:prstGeom>
            <a:solidFill>
              <a:schemeClr val="accent3"/>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0" name="TextBox 19"/>
            <p:cNvSpPr txBox="1"/>
            <p:nvPr/>
          </p:nvSpPr>
          <p:spPr>
            <a:xfrm>
              <a:off x="9849765" y="3698645"/>
              <a:ext cx="567223"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0a</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21" name="TextBox 20"/>
            <p:cNvSpPr txBox="1"/>
            <p:nvPr/>
          </p:nvSpPr>
          <p:spPr>
            <a:xfrm>
              <a:off x="8565990" y="4273658"/>
              <a:ext cx="3343403"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blob</a:t>
              </a:r>
              <a:r>
                <a:rPr lang="en-US" sz="2000" dirty="0">
                  <a:solidFill>
                    <a:schemeClr val="tx1"/>
                  </a:solidFill>
                  <a:latin typeface="Century Gothic" panose="020B0502020202020204" pitchFamily="34" charset="0"/>
                </a:rPr>
                <a:t> size</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solidFill>
                    <a:schemeClr val="tx1"/>
                  </a:solidFill>
                  <a:latin typeface="Century Gothic" panose="020B0502020202020204" pitchFamily="34" charset="0"/>
                  <a:ea typeface="맑은 고딕" panose="020B0503020000020004" pitchFamily="34" charset="-127"/>
                </a:rPr>
                <a:t># This is a python library …</a:t>
              </a:r>
            </a:p>
          </p:txBody>
        </p:sp>
      </p:grpSp>
      <p:sp>
        <p:nvSpPr>
          <p:cNvPr id="23" name="Rectangle 22"/>
          <p:cNvSpPr/>
          <p:nvPr/>
        </p:nvSpPr>
        <p:spPr>
          <a:xfrm>
            <a:off x="5143480" y="5864256"/>
            <a:ext cx="2906827" cy="188917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4" name="TextBox 23"/>
          <p:cNvSpPr txBox="1"/>
          <p:nvPr/>
        </p:nvSpPr>
        <p:spPr>
          <a:xfrm>
            <a:off x="6218788" y="5331893"/>
            <a:ext cx="567223"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e6</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25" name="TextBox 24"/>
          <p:cNvSpPr txBox="1"/>
          <p:nvPr/>
        </p:nvSpPr>
        <p:spPr>
          <a:xfrm>
            <a:off x="5235021" y="6001538"/>
            <a:ext cx="2367050" cy="16414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tree</a:t>
            </a:r>
            <a:r>
              <a:rPr lang="en-US" sz="2000" dirty="0">
                <a:solidFill>
                  <a:schemeClr val="tx1"/>
                </a:solidFill>
                <a:latin typeface="Century Gothic" panose="020B0502020202020204" pitchFamily="34" charset="0"/>
              </a:rPr>
              <a:t> size</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solidFill>
                  <a:schemeClr val="tx1"/>
                </a:solidFill>
                <a:latin typeface="Century Gothic" panose="020B0502020202020204" pitchFamily="34" charset="0"/>
              </a:rPr>
              <a:t>blob 43 LICENSE</a:t>
            </a:r>
          </a:p>
          <a:p>
            <a:pPr algn="l" rtl="0" latinLnBrk="1" hangingPunct="0"/>
            <a:r>
              <a:rPr lang="en-US" sz="2000" dirty="0">
                <a:solidFill>
                  <a:schemeClr val="tx1"/>
                </a:solidFill>
                <a:latin typeface="Century Gothic" panose="020B0502020202020204" pitchFamily="34" charset="0"/>
              </a:rPr>
              <a:t>blob 86 README</a:t>
            </a:r>
          </a:p>
          <a:p>
            <a:pPr algn="l" rtl="0" latinLnBrk="1" hangingPunct="0"/>
            <a:r>
              <a:rPr lang="en-US" sz="2000" dirty="0">
                <a:solidFill>
                  <a:schemeClr val="tx1"/>
                </a:solidFill>
                <a:latin typeface="Century Gothic" panose="020B0502020202020204" pitchFamily="34" charset="0"/>
              </a:rPr>
              <a:t>blob 43 test.py </a:t>
            </a:r>
          </a:p>
        </p:txBody>
      </p:sp>
      <p:sp>
        <p:nvSpPr>
          <p:cNvPr id="27" name="Rectangle 26"/>
          <p:cNvSpPr/>
          <p:nvPr/>
        </p:nvSpPr>
        <p:spPr>
          <a:xfrm>
            <a:off x="350970" y="5630285"/>
            <a:ext cx="3914337" cy="2348752"/>
          </a:xfrm>
          <a:prstGeom prst="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맑은 고딕" panose="020B0503020000020004" pitchFamily="34" charset="-127"/>
              <a:ea typeface="맑은 고딕" panose="020B0503020000020004" pitchFamily="34" charset="-127"/>
              <a:sym typeface="American Typewriter"/>
            </a:endParaRPr>
          </a:p>
        </p:txBody>
      </p:sp>
      <p:sp>
        <p:nvSpPr>
          <p:cNvPr id="28" name="TextBox 27"/>
          <p:cNvSpPr txBox="1"/>
          <p:nvPr/>
        </p:nvSpPr>
        <p:spPr>
          <a:xfrm>
            <a:off x="1986900" y="4927614"/>
            <a:ext cx="567223" cy="5229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2000" dirty="0">
                <a:solidFill>
                  <a:schemeClr val="bg1"/>
                </a:solidFill>
                <a:latin typeface="Century Gothic" panose="020B0502020202020204" pitchFamily="34" charset="0"/>
              </a:rPr>
              <a:t>d8</a:t>
            </a:r>
            <a:endParaRPr kumimoji="0" lang="en-US" sz="2000" b="0" i="0" u="none" strike="noStrike" cap="none" spc="0" normalizeH="0" baseline="0" dirty="0">
              <a:ln>
                <a:noFill/>
              </a:ln>
              <a:solidFill>
                <a:schemeClr val="bg1"/>
              </a:solidFill>
              <a:effectLst/>
              <a:uFillTx/>
              <a:latin typeface="Century Gothic" panose="020B0502020202020204" pitchFamily="34" charset="0"/>
              <a:sym typeface="American Typewriter"/>
            </a:endParaRPr>
          </a:p>
        </p:txBody>
      </p:sp>
      <p:sp>
        <p:nvSpPr>
          <p:cNvPr id="29" name="TextBox 28"/>
          <p:cNvSpPr txBox="1"/>
          <p:nvPr/>
        </p:nvSpPr>
        <p:spPr>
          <a:xfrm>
            <a:off x="583041" y="5630285"/>
            <a:ext cx="3343403" cy="22570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rtl="0" latinLnBrk="1" hangingPunct="0"/>
            <a:r>
              <a:rPr lang="en-US" sz="2000" b="1" u="sng" dirty="0">
                <a:solidFill>
                  <a:schemeClr val="tx1"/>
                </a:solidFill>
                <a:latin typeface="Century Gothic" panose="020B0502020202020204" pitchFamily="34" charset="0"/>
              </a:rPr>
              <a:t>commit</a:t>
            </a:r>
            <a:r>
              <a:rPr lang="en-US" sz="2000" dirty="0">
                <a:solidFill>
                  <a:schemeClr val="tx1"/>
                </a:solidFill>
                <a:latin typeface="Century Gothic" panose="020B0502020202020204" pitchFamily="34" charset="0"/>
              </a:rPr>
              <a:t> size</a:t>
            </a:r>
          </a:p>
          <a:p>
            <a:pPr rtl="0" latinLnBrk="1" hangingPunct="0"/>
            <a:r>
              <a:rPr lang="en-US" sz="2000" b="1" dirty="0">
                <a:solidFill>
                  <a:schemeClr val="tx1"/>
                </a:solidFill>
                <a:latin typeface="Century Gothic" panose="020B0502020202020204" pitchFamily="34" charset="0"/>
              </a:rPr>
              <a:t>Tree</a:t>
            </a:r>
            <a:r>
              <a:rPr lang="en-US" sz="2000" dirty="0">
                <a:solidFill>
                  <a:schemeClr val="tx1"/>
                </a:solidFill>
                <a:latin typeface="Century Gothic" panose="020B0502020202020204" pitchFamily="34" charset="0"/>
              </a:rPr>
              <a:t> e6</a:t>
            </a:r>
          </a:p>
          <a:p>
            <a:pPr rtl="0" latinLnBrk="1" hangingPunct="0"/>
            <a:r>
              <a:rPr lang="en-US" sz="2000" b="1" dirty="0">
                <a:solidFill>
                  <a:schemeClr val="tx1"/>
                </a:solidFill>
                <a:latin typeface="Century Gothic" panose="020B0502020202020204" pitchFamily="34" charset="0"/>
              </a:rPr>
              <a:t>Author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endParaRPr lang="en-US" sz="2000" dirty="0">
              <a:solidFill>
                <a:schemeClr val="tx1"/>
              </a:solidFill>
              <a:latin typeface="Century Gothic" panose="020B0502020202020204" pitchFamily="34" charset="0"/>
            </a:endParaRPr>
          </a:p>
          <a:p>
            <a:pPr rtl="0" latinLnBrk="1" hangingPunct="0"/>
            <a:r>
              <a:rPr lang="en-US" sz="2000" b="1" dirty="0">
                <a:solidFill>
                  <a:schemeClr val="tx1"/>
                </a:solidFill>
                <a:latin typeface="Century Gothic" panose="020B0502020202020204" pitchFamily="34" charset="0"/>
              </a:rPr>
              <a:t>Committer</a:t>
            </a:r>
            <a:r>
              <a:rPr lang="en-US" sz="2000" dirty="0">
                <a:solidFill>
                  <a:schemeClr val="tx1"/>
                </a:solidFill>
                <a:latin typeface="Century Gothic" panose="020B0502020202020204" pitchFamily="34" charset="0"/>
              </a:rPr>
              <a:t> </a:t>
            </a:r>
            <a:r>
              <a:rPr lang="en-US" sz="2000" dirty="0" err="1">
                <a:solidFill>
                  <a:schemeClr val="tx1"/>
                </a:solidFill>
                <a:latin typeface="Century Gothic" panose="020B0502020202020204" pitchFamily="34" charset="0"/>
              </a:rPr>
              <a:t>YoonJoon</a:t>
            </a:r>
            <a:r>
              <a:rPr lang="en-US" sz="2000" dirty="0">
                <a:solidFill>
                  <a:schemeClr val="tx1"/>
                </a:solidFill>
                <a:latin typeface="Century Gothic" panose="020B0502020202020204" pitchFamily="34" charset="0"/>
              </a:rPr>
              <a:t> </a:t>
            </a:r>
          </a:p>
          <a:p>
            <a:pPr rtl="0" latinLnBrk="1" hangingPunct="0"/>
            <a:endParaRPr lang="en-US" sz="2000" dirty="0">
              <a:solidFill>
                <a:schemeClr val="tx1"/>
              </a:solidFill>
              <a:latin typeface="Century Gothic" panose="020B0502020202020204" pitchFamily="34" charset="0"/>
            </a:endParaRPr>
          </a:p>
          <a:p>
            <a:pPr algn="l" rtl="0" latinLnBrk="1" hangingPunct="0"/>
            <a:r>
              <a:rPr lang="en-US" sz="2000" dirty="0">
                <a:latin typeface="Century Gothic" panose="020B0502020202020204" pitchFamily="34" charset="0"/>
              </a:rPr>
              <a:t> The initial commit of my project</a:t>
            </a:r>
            <a:endParaRPr lang="en-US" sz="2000" dirty="0">
              <a:solidFill>
                <a:schemeClr val="tx1"/>
              </a:solidFill>
              <a:latin typeface="Century Gothic" panose="020B0502020202020204" pitchFamily="34" charset="0"/>
              <a:ea typeface="맑은 고딕" panose="020B0503020000020004" pitchFamily="34" charset="-127"/>
            </a:endParaRPr>
          </a:p>
        </p:txBody>
      </p:sp>
      <p:cxnSp>
        <p:nvCxnSpPr>
          <p:cNvPr id="31" name="Straight Arrow Connector 30"/>
          <p:cNvCxnSpPr>
            <a:stCxn id="27" idx="3"/>
          </p:cNvCxnSpPr>
          <p:nvPr/>
        </p:nvCxnSpPr>
        <p:spPr>
          <a:xfrm>
            <a:off x="4265307" y="6804661"/>
            <a:ext cx="878173" cy="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p:cNvCxnSpPr/>
          <p:nvPr/>
        </p:nvCxnSpPr>
        <p:spPr>
          <a:xfrm flipV="1">
            <a:off x="8050307" y="6804661"/>
            <a:ext cx="753029" cy="17396"/>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p:cNvCxnSpPr>
            <a:endCxn id="19" idx="1"/>
          </p:cNvCxnSpPr>
          <p:nvPr/>
        </p:nvCxnSpPr>
        <p:spPr>
          <a:xfrm>
            <a:off x="8048173" y="7351965"/>
            <a:ext cx="755163" cy="1372500"/>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p:cNvCxnSpPr>
            <a:endCxn id="8" idx="1"/>
          </p:cNvCxnSpPr>
          <p:nvPr/>
        </p:nvCxnSpPr>
        <p:spPr>
          <a:xfrm flipV="1">
            <a:off x="8003047" y="4786619"/>
            <a:ext cx="800290" cy="1590819"/>
          </a:xfrm>
          <a:prstGeom prst="straightConnector1">
            <a:avLst/>
          </a:prstGeom>
          <a:noFill/>
          <a:ln w="28575" cap="flat">
            <a:solidFill>
              <a:schemeClr val="bg1"/>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87740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4766</TotalTime>
  <Words>1386</Words>
  <Application>Microsoft Macintosh PowerPoint</Application>
  <PresentationFormat>Custom</PresentationFormat>
  <Paragraphs>294</Paragraphs>
  <Slides>40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맑은 고딕</vt:lpstr>
      <vt:lpstr>Nanum Gothic</vt:lpstr>
      <vt:lpstr>나눔고딕</vt:lpstr>
      <vt:lpstr>나눔고딕OTF</vt:lpstr>
      <vt:lpstr>나눔손글씨 펜</vt:lpstr>
      <vt:lpstr>American Typewriter</vt:lpstr>
      <vt:lpstr>Arial</vt:lpstr>
      <vt:lpstr>Century Gothic</vt:lpstr>
      <vt:lpstr>Courier New</vt:lpstr>
      <vt:lpstr>Gill Sans MT</vt:lpstr>
      <vt:lpstr>Lucida Grande</vt:lpstr>
      <vt:lpstr>White</vt:lpstr>
      <vt:lpstr>PowerPoint Presentation</vt:lpstr>
      <vt:lpstr>What we will take a look in this series</vt:lpstr>
      <vt:lpstr>What we will take a look today</vt:lpstr>
      <vt:lpstr>What I will talk about in this section</vt:lpstr>
      <vt:lpstr>PowerPoint Presentation</vt:lpstr>
      <vt:lpstr>Branches in a Nutshell</vt:lpstr>
      <vt:lpstr>PowerPoint Presentation</vt:lpstr>
      <vt:lpstr>PowerPoint Presentation</vt:lpstr>
      <vt:lpstr>PowerPoint Presentation</vt:lpstr>
      <vt:lpstr>PowerPoint Presentation</vt:lpstr>
      <vt:lpstr>PowerPoint Presentation</vt:lpstr>
      <vt:lpstr>PowerPoint Presentation</vt:lpstr>
      <vt:lpstr>Creating a New Branch</vt:lpstr>
      <vt:lpstr>PowerPoint Presentation</vt:lpstr>
      <vt:lpstr>PowerPoint Presentation</vt:lpstr>
      <vt:lpstr>Switching Branches</vt:lpstr>
      <vt:lpstr>PowerPoint Presentation</vt:lpstr>
      <vt:lpstr>PowerPoint Presentation</vt:lpstr>
      <vt:lpstr>PowerPoint Presentation</vt:lpstr>
      <vt:lpstr>PowerPoint Presentation</vt:lpstr>
      <vt:lpstr>PowerPoint Presentation</vt:lpstr>
      <vt:lpstr>Basic Branching and Merging</vt:lpstr>
      <vt:lpstr>Basic Branching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Merging</vt:lpstr>
      <vt:lpstr>PowerPoint Presentation</vt:lpstr>
      <vt:lpstr>PowerPoint Presentation</vt:lpstr>
      <vt:lpstr>Basic Merge Conflicts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253</cp:revision>
  <cp:lastPrinted>2018-10-06T04:27:23Z</cp:lastPrinted>
  <dcterms:modified xsi:type="dcterms:W3CDTF">2018-11-19T00:25:51Z</dcterms:modified>
</cp:coreProperties>
</file>