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348" r:id="rId3"/>
    <p:sldId id="349" r:id="rId4"/>
    <p:sldId id="340" r:id="rId5"/>
    <p:sldId id="374" r:id="rId6"/>
    <p:sldId id="375" r:id="rId7"/>
    <p:sldId id="398" r:id="rId8"/>
    <p:sldId id="399" r:id="rId9"/>
    <p:sldId id="400" r:id="rId10"/>
    <p:sldId id="401" r:id="rId11"/>
    <p:sldId id="402" r:id="rId12"/>
    <p:sldId id="403" r:id="rId13"/>
    <p:sldId id="404" r:id="rId14"/>
    <p:sldId id="405" r:id="rId15"/>
    <p:sldId id="406" r:id="rId16"/>
    <p:sldId id="407" r:id="rId17"/>
    <p:sldId id="408" r:id="rId18"/>
    <p:sldId id="426" r:id="rId19"/>
    <p:sldId id="409" r:id="rId20"/>
    <p:sldId id="410" r:id="rId21"/>
    <p:sldId id="411" r:id="rId22"/>
    <p:sldId id="412" r:id="rId23"/>
    <p:sldId id="413" r:id="rId24"/>
    <p:sldId id="414" r:id="rId25"/>
    <p:sldId id="415" r:id="rId26"/>
    <p:sldId id="416" r:id="rId27"/>
    <p:sldId id="418" r:id="rId28"/>
    <p:sldId id="419" r:id="rId29"/>
    <p:sldId id="420" r:id="rId30"/>
    <p:sldId id="421" r:id="rId31"/>
    <p:sldId id="427" r:id="rId32"/>
    <p:sldId id="422" r:id="rId33"/>
    <p:sldId id="424" r:id="rId34"/>
    <p:sldId id="425" r:id="rId35"/>
    <p:sldId id="428" r:id="rId36"/>
    <p:sldId id="423" r:id="rId37"/>
    <p:sldId id="288" r:id="rId38"/>
  </p:sldIdLst>
  <p:sldSz cx="13004800" cy="9753600"/>
  <p:notesSz cx="6858000" cy="9144000"/>
  <p:defaultTextStyle>
    <a:lvl1pPr algn="ctr" defTabSz="584200">
      <a:defRPr sz="4000">
        <a:solidFill>
          <a:srgbClr val="FFFFFF"/>
        </a:solidFill>
        <a:latin typeface="+mn-lt"/>
        <a:ea typeface="+mn-ea"/>
        <a:cs typeface="+mn-cs"/>
        <a:sym typeface="American Typewriter"/>
      </a:defRPr>
    </a:lvl1pPr>
    <a:lvl2pPr indent="342900" algn="ctr" defTabSz="584200">
      <a:defRPr sz="4000">
        <a:solidFill>
          <a:srgbClr val="FFFFFF"/>
        </a:solidFill>
        <a:latin typeface="+mn-lt"/>
        <a:ea typeface="+mn-ea"/>
        <a:cs typeface="+mn-cs"/>
        <a:sym typeface="American Typewriter"/>
      </a:defRPr>
    </a:lvl2pPr>
    <a:lvl3pPr indent="685800" algn="ctr" defTabSz="584200">
      <a:defRPr sz="4000">
        <a:solidFill>
          <a:srgbClr val="FFFFFF"/>
        </a:solidFill>
        <a:latin typeface="+mn-lt"/>
        <a:ea typeface="+mn-ea"/>
        <a:cs typeface="+mn-cs"/>
        <a:sym typeface="American Typewriter"/>
      </a:defRPr>
    </a:lvl3pPr>
    <a:lvl4pPr indent="1028700" algn="ctr" defTabSz="584200">
      <a:defRPr sz="4000">
        <a:solidFill>
          <a:srgbClr val="FFFFFF"/>
        </a:solidFill>
        <a:latin typeface="+mn-lt"/>
        <a:ea typeface="+mn-ea"/>
        <a:cs typeface="+mn-cs"/>
        <a:sym typeface="American Typewriter"/>
      </a:defRPr>
    </a:lvl4pPr>
    <a:lvl5pPr indent="1371600" algn="ctr" defTabSz="584200">
      <a:defRPr sz="4000">
        <a:solidFill>
          <a:srgbClr val="FFFFFF"/>
        </a:solidFill>
        <a:latin typeface="+mn-lt"/>
        <a:ea typeface="+mn-ea"/>
        <a:cs typeface="+mn-cs"/>
        <a:sym typeface="American Typewriter"/>
      </a:defRPr>
    </a:lvl5pPr>
    <a:lvl6pPr indent="1714500" algn="ctr" defTabSz="584200">
      <a:defRPr sz="4000">
        <a:solidFill>
          <a:srgbClr val="FFFFFF"/>
        </a:solidFill>
        <a:latin typeface="+mn-lt"/>
        <a:ea typeface="+mn-ea"/>
        <a:cs typeface="+mn-cs"/>
        <a:sym typeface="American Typewriter"/>
      </a:defRPr>
    </a:lvl6pPr>
    <a:lvl7pPr indent="2057400" algn="ctr" defTabSz="584200">
      <a:defRPr sz="4000">
        <a:solidFill>
          <a:srgbClr val="FFFFFF"/>
        </a:solidFill>
        <a:latin typeface="+mn-lt"/>
        <a:ea typeface="+mn-ea"/>
        <a:cs typeface="+mn-cs"/>
        <a:sym typeface="American Typewriter"/>
      </a:defRPr>
    </a:lvl7pPr>
    <a:lvl8pPr indent="2400300" algn="ctr" defTabSz="584200">
      <a:defRPr sz="4000">
        <a:solidFill>
          <a:srgbClr val="FFFFFF"/>
        </a:solidFill>
        <a:latin typeface="+mn-lt"/>
        <a:ea typeface="+mn-ea"/>
        <a:cs typeface="+mn-cs"/>
        <a:sym typeface="American Typewriter"/>
      </a:defRPr>
    </a:lvl8pPr>
    <a:lvl9pPr indent="2743200" algn="ctr" defTabSz="584200">
      <a:defRPr sz="4000">
        <a:solidFill>
          <a:srgbClr val="FFFFFF"/>
        </a:solidFill>
        <a:latin typeface="+mn-lt"/>
        <a:ea typeface="+mn-ea"/>
        <a:cs typeface="+mn-cs"/>
        <a:sym typeface="American Typewrite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noFill/>
        </a:fill>
      </a:tcStyle>
    </a:wholeTbl>
    <a:band2H>
      <a:tcTxStyle/>
      <a:tcStyle>
        <a:tcBdr/>
        <a:fill>
          <a:solidFill>
            <a:srgbClr val="000000">
              <a:alpha val="20000"/>
            </a:srgbClr>
          </a:solidFill>
        </a:fill>
      </a:tcStyle>
    </a:band2H>
    <a:firstCo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Col>
    <a:la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lastRow>
    <a:fir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792"/>
    <p:restoredTop sz="93209"/>
  </p:normalViewPr>
  <p:slideViewPr>
    <p:cSldViewPr snapToGrid="0">
      <p:cViewPr varScale="1">
        <p:scale>
          <a:sx n="79" d="100"/>
          <a:sy n="79" d="100"/>
        </p:scale>
        <p:origin x="216" y="416"/>
      </p:cViewPr>
      <p:guideLst>
        <p:guide orient="horz" pos="3072"/>
        <p:guide pos="4096"/>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8" d="100"/>
          <a:sy n="48"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636410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380189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232714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4</a:t>
            </a:fld>
            <a:endParaRPr lang="en-US"/>
          </a:p>
        </p:txBody>
      </p:sp>
    </p:spTree>
    <p:extLst>
      <p:ext uri="{BB962C8B-B14F-4D97-AF65-F5344CB8AC3E}">
        <p14:creationId xmlns:p14="http://schemas.microsoft.com/office/powerpoint/2010/main" val="10093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80" y="1317203"/>
            <a:ext cx="11216640" cy="4057226"/>
          </a:xfrm>
        </p:spPr>
        <p:txBody>
          <a:bodyPr anchor="b"/>
          <a:lstStyle>
            <a:lvl1pPr algn="ctr">
              <a:lnSpc>
                <a:spcPct val="100000"/>
              </a:lnSpc>
              <a:defRPr sz="7200"/>
            </a:lvl1pPr>
          </a:lstStyle>
          <a:p>
            <a:r>
              <a:rPr lang="en-US" dirty="0"/>
              <a:t>Click to edit Master title style</a:t>
            </a:r>
          </a:p>
        </p:txBody>
      </p:sp>
      <p:sp>
        <p:nvSpPr>
          <p:cNvPr id="3" name="Text Placeholder 2"/>
          <p:cNvSpPr>
            <a:spLocks noGrp="1"/>
          </p:cNvSpPr>
          <p:nvPr>
            <p:ph type="body" idx="1"/>
          </p:nvPr>
        </p:nvSpPr>
        <p:spPr>
          <a:xfrm>
            <a:off x="894080" y="5741424"/>
            <a:ext cx="11216640" cy="2133599"/>
          </a:xfrm>
        </p:spPr>
        <p:txBody>
          <a:bodyPr/>
          <a:lstStyle>
            <a:lvl1pPr marL="0" indent="0" algn="ctr">
              <a:buNone/>
              <a:defRPr sz="2900">
                <a:solidFill>
                  <a:schemeClr val="bg1"/>
                </a:solidFill>
              </a:defRPr>
            </a:lvl1pPr>
            <a:lvl2pPr marL="546171" indent="0">
              <a:buNone/>
              <a:defRPr sz="2400">
                <a:solidFill>
                  <a:schemeClr val="tx1">
                    <a:tint val="75000"/>
                  </a:schemeClr>
                </a:solidFill>
              </a:defRPr>
            </a:lvl2pPr>
            <a:lvl3pPr marL="1092342" indent="0">
              <a:buNone/>
              <a:defRPr sz="2200">
                <a:solidFill>
                  <a:schemeClr val="tx1">
                    <a:tint val="75000"/>
                  </a:schemeClr>
                </a:solidFill>
              </a:defRPr>
            </a:lvl3pPr>
            <a:lvl4pPr marL="1638513" indent="0">
              <a:buNone/>
              <a:defRPr sz="1900">
                <a:solidFill>
                  <a:schemeClr val="tx1">
                    <a:tint val="75000"/>
                  </a:schemeClr>
                </a:solidFill>
              </a:defRPr>
            </a:lvl4pPr>
            <a:lvl5pPr marL="2184684" indent="0">
              <a:buNone/>
              <a:defRPr sz="1900">
                <a:solidFill>
                  <a:schemeClr val="tx1">
                    <a:tint val="75000"/>
                  </a:schemeClr>
                </a:solidFill>
              </a:defRPr>
            </a:lvl5pPr>
            <a:lvl6pPr marL="2730856" indent="0">
              <a:buNone/>
              <a:defRPr sz="1900">
                <a:solidFill>
                  <a:schemeClr val="tx1">
                    <a:tint val="75000"/>
                  </a:schemeClr>
                </a:solidFill>
              </a:defRPr>
            </a:lvl6pPr>
            <a:lvl7pPr marL="3277027" indent="0">
              <a:buNone/>
              <a:defRPr sz="1900">
                <a:solidFill>
                  <a:schemeClr val="tx1">
                    <a:tint val="75000"/>
                  </a:schemeClr>
                </a:solidFill>
              </a:defRPr>
            </a:lvl7pPr>
            <a:lvl8pPr marL="3823198" indent="0">
              <a:buNone/>
              <a:defRPr sz="1900">
                <a:solidFill>
                  <a:schemeClr val="tx1">
                    <a:tint val="75000"/>
                  </a:schemeClr>
                </a:solidFill>
              </a:defRPr>
            </a:lvl8pPr>
            <a:lvl9pPr marL="4369369"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670FF0DC-4CC6-E74B-ADE9-A3A724E54A70}" type="datetime1">
              <a:rPr lang="en-US" smtClean="0"/>
              <a:t>10/15/18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411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a:xfrm>
            <a:off x="650239" y="2255518"/>
            <a:ext cx="11704322" cy="7044268"/>
          </a:xfrm>
        </p:spPr>
        <p:txBody>
          <a:bodyPr/>
          <a:lstStyle>
            <a:lvl3pPr>
              <a:defRPr sz="3200"/>
            </a:lvl3pPr>
            <a:lvl4pPr>
              <a:defRPr sz="2800"/>
            </a:lvl4pPr>
            <a:lvl5pPr>
              <a:defRPr sz="2400"/>
            </a:lvl5pPr>
          </a:lstStyle>
          <a:p>
            <a:pPr lvl="0"/>
            <a:r>
              <a:rPr lang="en-US" dirty="0"/>
              <a:t>Click to edit Master text styles</a:t>
            </a:r>
          </a:p>
          <a:p>
            <a:pPr lvl="2"/>
            <a:r>
              <a:rPr lang="en-US" dirty="0"/>
              <a:t>Second level</a:t>
            </a:r>
          </a:p>
          <a:p>
            <a:pPr lvl="3"/>
            <a:r>
              <a:rPr lang="en-US" dirty="0"/>
              <a:t>Third level</a:t>
            </a:r>
          </a:p>
          <a:p>
            <a:pPr lvl="4"/>
            <a:r>
              <a:rPr lang="en-US" dirty="0"/>
              <a:t>Fourth level</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10/15/18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1370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10/15/18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5870060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50237" y="618325"/>
            <a:ext cx="11704322" cy="119210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p>
            <a:pPr lvl="0">
              <a:defRPr sz="1800">
                <a:solidFill>
                  <a:srgbClr val="000000"/>
                </a:solidFill>
              </a:defRPr>
            </a:pPr>
            <a:r>
              <a:rPr sz="5000">
                <a:solidFill>
                  <a:srgbClr val="FA761C"/>
                </a:solidFill>
              </a:rPr>
              <a:t>Title Text</a:t>
            </a:r>
          </a:p>
        </p:txBody>
      </p:sp>
      <p:sp>
        <p:nvSpPr>
          <p:cNvPr id="3" name="Shape 3"/>
          <p:cNvSpPr>
            <a:spLocks noGrp="1"/>
          </p:cNvSpPr>
          <p:nvPr>
            <p:ph type="body" idx="1"/>
          </p:nvPr>
        </p:nvSpPr>
        <p:spPr>
          <a:xfrm>
            <a:off x="650237" y="2255518"/>
            <a:ext cx="11704322" cy="704426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p>
            <a:pPr lvl="0">
              <a:defRPr sz="1800">
                <a:solidFill>
                  <a:srgbClr val="000000"/>
                </a:solidFill>
              </a:defRPr>
            </a:pPr>
            <a:r>
              <a:rPr sz="3800" dirty="0">
                <a:solidFill>
                  <a:srgbClr val="262626"/>
                </a:solidFill>
              </a:rPr>
              <a:t>Body Level One</a:t>
            </a:r>
          </a:p>
          <a:p>
            <a:pPr lvl="2">
              <a:defRPr sz="1800">
                <a:solidFill>
                  <a:srgbClr val="000000"/>
                </a:solidFill>
              </a:defRPr>
            </a:pPr>
            <a:r>
              <a:rPr sz="3800" dirty="0">
                <a:solidFill>
                  <a:srgbClr val="262626"/>
                </a:solidFill>
              </a:rPr>
              <a:t>Body Level Two</a:t>
            </a:r>
          </a:p>
          <a:p>
            <a:pPr lvl="3">
              <a:defRPr sz="1800">
                <a:solidFill>
                  <a:srgbClr val="000000"/>
                </a:solidFill>
              </a:defRPr>
            </a:pPr>
            <a:r>
              <a:rPr sz="3800" dirty="0">
                <a:solidFill>
                  <a:srgbClr val="262626"/>
                </a:solidFill>
              </a:rPr>
              <a:t>Body Level Three</a:t>
            </a:r>
          </a:p>
          <a:p>
            <a:pPr lvl="4">
              <a:defRPr sz="1800">
                <a:solidFill>
                  <a:srgbClr val="000000"/>
                </a:solidFill>
              </a:defRPr>
            </a:pPr>
            <a:r>
              <a:rPr sz="3800" dirty="0">
                <a:solidFill>
                  <a:srgbClr val="262626"/>
                </a:solidFill>
              </a:rPr>
              <a:t>Body Level Four</a:t>
            </a:r>
          </a:p>
        </p:txBody>
      </p:sp>
      <p:sp>
        <p:nvSpPr>
          <p:cNvPr id="4" name="Shape 4"/>
          <p:cNvSpPr>
            <a:spLocks noGrp="1"/>
          </p:cNvSpPr>
          <p:nvPr>
            <p:ph type="sldNum" sz="quarter" idx="2"/>
          </p:nvPr>
        </p:nvSpPr>
        <p:spPr>
          <a:xfrm>
            <a:off x="11698559" y="9107762"/>
            <a:ext cx="656000" cy="384049"/>
          </a:xfrm>
          <a:prstGeom prst="rect">
            <a:avLst/>
          </a:prstGeom>
          <a:ln w="12700">
            <a:miter lim="400000"/>
          </a:ln>
        </p:spPr>
        <p:txBody>
          <a:bodyPr lIns="65023" tIns="65023" rIns="65023" bIns="65023" anchor="ctr">
            <a:spAutoFit/>
          </a:bodyPr>
          <a:lstStyle>
            <a:lvl1pPr algn="r" defTabSz="914400">
              <a:defRPr sz="1600">
                <a:solidFill>
                  <a:srgbClr val="72BA30"/>
                </a:solidFill>
                <a:latin typeface="Century Gothic"/>
                <a:ea typeface="Century Gothic"/>
                <a:cs typeface="Century Gothic"/>
                <a:sym typeface="Century Gothic"/>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79" r:id="rId3"/>
    <p:sldLayoutId id="2147483678" r:id="rId4"/>
    <p:sldLayoutId id="2147483653" r:id="rId5"/>
  </p:sldLayoutIdLst>
  <p:transition spd="med"/>
  <p:txStyles>
    <p:titleStyle>
      <a:lvl1pPr defTabSz="457200">
        <a:lnSpc>
          <a:spcPts val="3500"/>
        </a:lnSpc>
        <a:defRPr sz="5000">
          <a:solidFill>
            <a:srgbClr val="FA761C"/>
          </a:solidFill>
          <a:latin typeface="Century Gothic"/>
          <a:ea typeface="Century Gothic"/>
          <a:cs typeface="Century Gothic"/>
          <a:sym typeface="Century Gothic"/>
        </a:defRPr>
      </a:lvl1pPr>
      <a:lvl2pPr defTabSz="457200">
        <a:lnSpc>
          <a:spcPts val="3500"/>
        </a:lnSpc>
        <a:defRPr sz="5000">
          <a:solidFill>
            <a:srgbClr val="FA761C"/>
          </a:solidFill>
          <a:latin typeface="Century Gothic"/>
          <a:ea typeface="Century Gothic"/>
          <a:cs typeface="Century Gothic"/>
          <a:sym typeface="Century Gothic"/>
        </a:defRPr>
      </a:lvl2pPr>
      <a:lvl3pPr defTabSz="457200">
        <a:lnSpc>
          <a:spcPts val="3500"/>
        </a:lnSpc>
        <a:defRPr sz="5000">
          <a:solidFill>
            <a:srgbClr val="FA761C"/>
          </a:solidFill>
          <a:latin typeface="Century Gothic"/>
          <a:ea typeface="Century Gothic"/>
          <a:cs typeface="Century Gothic"/>
          <a:sym typeface="Century Gothic"/>
        </a:defRPr>
      </a:lvl3pPr>
      <a:lvl4pPr defTabSz="457200">
        <a:lnSpc>
          <a:spcPts val="3500"/>
        </a:lnSpc>
        <a:defRPr sz="5000">
          <a:solidFill>
            <a:srgbClr val="FA761C"/>
          </a:solidFill>
          <a:latin typeface="Century Gothic"/>
          <a:ea typeface="Century Gothic"/>
          <a:cs typeface="Century Gothic"/>
          <a:sym typeface="Century Gothic"/>
        </a:defRPr>
      </a:lvl4pPr>
      <a:lvl5pPr defTabSz="457200">
        <a:lnSpc>
          <a:spcPts val="3500"/>
        </a:lnSpc>
        <a:defRPr sz="5000">
          <a:solidFill>
            <a:srgbClr val="FA761C"/>
          </a:solidFill>
          <a:latin typeface="Century Gothic"/>
          <a:ea typeface="Century Gothic"/>
          <a:cs typeface="Century Gothic"/>
          <a:sym typeface="Century Gothic"/>
        </a:defRPr>
      </a:lvl5pPr>
      <a:lvl6pPr defTabSz="457200">
        <a:lnSpc>
          <a:spcPts val="3500"/>
        </a:lnSpc>
        <a:defRPr sz="5000">
          <a:solidFill>
            <a:srgbClr val="FA761C"/>
          </a:solidFill>
          <a:latin typeface="Century Gothic"/>
          <a:ea typeface="Century Gothic"/>
          <a:cs typeface="Century Gothic"/>
          <a:sym typeface="Century Gothic"/>
        </a:defRPr>
      </a:lvl6pPr>
      <a:lvl7pPr defTabSz="457200">
        <a:lnSpc>
          <a:spcPts val="3500"/>
        </a:lnSpc>
        <a:defRPr sz="5000">
          <a:solidFill>
            <a:srgbClr val="FA761C"/>
          </a:solidFill>
          <a:latin typeface="Century Gothic"/>
          <a:ea typeface="Century Gothic"/>
          <a:cs typeface="Century Gothic"/>
          <a:sym typeface="Century Gothic"/>
        </a:defRPr>
      </a:lvl7pPr>
      <a:lvl8pPr defTabSz="457200">
        <a:lnSpc>
          <a:spcPts val="3500"/>
        </a:lnSpc>
        <a:defRPr sz="5000">
          <a:solidFill>
            <a:srgbClr val="FA761C"/>
          </a:solidFill>
          <a:latin typeface="Century Gothic"/>
          <a:ea typeface="Century Gothic"/>
          <a:cs typeface="Century Gothic"/>
          <a:sym typeface="Century Gothic"/>
        </a:defRPr>
      </a:lvl8pPr>
      <a:lvl9pPr defTabSz="457200">
        <a:lnSpc>
          <a:spcPts val="3500"/>
        </a:lnSpc>
        <a:defRPr sz="5000">
          <a:solidFill>
            <a:srgbClr val="FA761C"/>
          </a:solidFill>
          <a:latin typeface="Century Gothic"/>
          <a:ea typeface="Century Gothic"/>
          <a:cs typeface="Century Gothic"/>
          <a:sym typeface="Century Gothic"/>
        </a:defRPr>
      </a:lvl9pPr>
    </p:titleStyle>
    <p:body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p:bodyStyle>
    <p:otherStyle>
      <a:lvl1pPr algn="r">
        <a:defRPr sz="1600">
          <a:solidFill>
            <a:schemeClr val="tx1"/>
          </a:solidFill>
          <a:latin typeface="+mn-lt"/>
          <a:ea typeface="+mn-ea"/>
          <a:cs typeface="+mn-cs"/>
          <a:sym typeface="Century Gothic"/>
        </a:defRPr>
      </a:lvl1pPr>
      <a:lvl2pPr indent="457200" algn="r">
        <a:defRPr sz="1600">
          <a:solidFill>
            <a:schemeClr val="tx1"/>
          </a:solidFill>
          <a:latin typeface="+mn-lt"/>
          <a:ea typeface="+mn-ea"/>
          <a:cs typeface="+mn-cs"/>
          <a:sym typeface="Century Gothic"/>
        </a:defRPr>
      </a:lvl2pPr>
      <a:lvl3pPr indent="914400" algn="r">
        <a:defRPr sz="1600">
          <a:solidFill>
            <a:schemeClr val="tx1"/>
          </a:solidFill>
          <a:latin typeface="+mn-lt"/>
          <a:ea typeface="+mn-ea"/>
          <a:cs typeface="+mn-cs"/>
          <a:sym typeface="Century Gothic"/>
        </a:defRPr>
      </a:lvl3pPr>
      <a:lvl4pPr indent="1371600" algn="r">
        <a:defRPr sz="1600">
          <a:solidFill>
            <a:schemeClr val="tx1"/>
          </a:solidFill>
          <a:latin typeface="+mn-lt"/>
          <a:ea typeface="+mn-ea"/>
          <a:cs typeface="+mn-cs"/>
          <a:sym typeface="Century Gothic"/>
        </a:defRPr>
      </a:lvl4pPr>
      <a:lvl5pPr indent="1828800" algn="r">
        <a:defRPr sz="1600">
          <a:solidFill>
            <a:schemeClr val="tx1"/>
          </a:solidFill>
          <a:latin typeface="+mn-lt"/>
          <a:ea typeface="+mn-ea"/>
          <a:cs typeface="+mn-cs"/>
          <a:sym typeface="Century Gothic"/>
        </a:defRPr>
      </a:lvl5pPr>
      <a:lvl6pPr indent="2286000" algn="r">
        <a:defRPr sz="1600">
          <a:solidFill>
            <a:schemeClr val="tx1"/>
          </a:solidFill>
          <a:latin typeface="+mn-lt"/>
          <a:ea typeface="+mn-ea"/>
          <a:cs typeface="+mn-cs"/>
          <a:sym typeface="Century Gothic"/>
        </a:defRPr>
      </a:lvl6pPr>
      <a:lvl7pPr indent="2743200" algn="r">
        <a:defRPr sz="1600">
          <a:solidFill>
            <a:schemeClr val="tx1"/>
          </a:solidFill>
          <a:latin typeface="+mn-lt"/>
          <a:ea typeface="+mn-ea"/>
          <a:cs typeface="+mn-cs"/>
          <a:sym typeface="Century Gothic"/>
        </a:defRPr>
      </a:lvl7pPr>
      <a:lvl8pPr indent="3200400" algn="r">
        <a:defRPr sz="1600">
          <a:solidFill>
            <a:schemeClr val="tx1"/>
          </a:solidFill>
          <a:latin typeface="+mn-lt"/>
          <a:ea typeface="+mn-ea"/>
          <a:cs typeface="+mn-cs"/>
          <a:sym typeface="Century Gothic"/>
        </a:defRPr>
      </a:lvl8pPr>
      <a:lvl9pPr indent="3657600" algn="r">
        <a:defRPr sz="160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9464543" y="9144705"/>
            <a:ext cx="3276601" cy="37959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1200">
                <a:solidFill>
                  <a:srgbClr val="424242"/>
                </a:solidFill>
              </a:defRPr>
            </a:lvl1pPr>
          </a:lstStyle>
          <a:p>
            <a:pPr lvl="0">
              <a:defRPr sz="1800">
                <a:solidFill>
                  <a:srgbClr val="000000"/>
                </a:solidFill>
              </a:defRPr>
            </a:pPr>
            <a:r>
              <a:rPr dirty="0">
                <a:solidFill>
                  <a:srgbClr val="424242"/>
                </a:solidFill>
                <a:latin typeface="나눔손글씨 펜" panose="03040600000000000000" pitchFamily="66" charset="-127"/>
                <a:ea typeface="나눔손글씨 펜" panose="03040600000000000000" pitchFamily="66" charset="-127"/>
              </a:rPr>
              <a:t> </a:t>
            </a:r>
            <a:r>
              <a:rPr lang="en-US" dirty="0">
                <a:solidFill>
                  <a:srgbClr val="000000"/>
                </a:solidFill>
                <a:latin typeface="나눔손글씨 펜" panose="03040600000000000000" pitchFamily="66" charset="-127"/>
                <a:ea typeface="나눔손글씨 펜" panose="03040600000000000000" pitchFamily="66" charset="-127"/>
              </a:rPr>
              <a:t>Fall </a:t>
            </a:r>
            <a:r>
              <a:rPr dirty="0">
                <a:solidFill>
                  <a:srgbClr val="424242"/>
                </a:solidFill>
                <a:latin typeface="나눔손글씨 펜" panose="03040600000000000000" pitchFamily="66" charset="-127"/>
                <a:ea typeface="나눔손글씨 펜" panose="03040600000000000000" pitchFamily="66" charset="-127"/>
              </a:rPr>
              <a:t>201</a:t>
            </a:r>
            <a:r>
              <a:rPr lang="en-US" altLang="ko-KR" dirty="0">
                <a:solidFill>
                  <a:srgbClr val="000000"/>
                </a:solidFill>
                <a:latin typeface="나눔손글씨 펜" panose="03040600000000000000" pitchFamily="66" charset="-127"/>
                <a:ea typeface="나눔손글씨 펜" panose="03040600000000000000" pitchFamily="66" charset="-127"/>
              </a:rPr>
              <a:t>8</a:t>
            </a:r>
            <a:endParaRPr dirty="0">
              <a:solidFill>
                <a:srgbClr val="424242"/>
              </a:solidFill>
              <a:latin typeface="나눔손글씨 펜" panose="03040600000000000000" pitchFamily="66" charset="-127"/>
              <a:ea typeface="나눔손글씨 펜" panose="03040600000000000000" pitchFamily="66" charset="-127"/>
            </a:endParaRPr>
          </a:p>
        </p:txBody>
      </p:sp>
      <p:sp>
        <p:nvSpPr>
          <p:cNvPr id="73" name="Shape 73"/>
          <p:cNvSpPr>
            <a:spLocks noGrp="1"/>
          </p:cNvSpPr>
          <p:nvPr>
            <p:ph type="body" idx="1"/>
          </p:nvPr>
        </p:nvSpPr>
        <p:spPr>
          <a:xfrm>
            <a:off x="909071" y="6865495"/>
            <a:ext cx="11216640" cy="1534184"/>
          </a:xfrm>
          <a:prstGeom prst="rect">
            <a:avLst/>
          </a:prstGeom>
        </p:spPr>
        <p:txBody>
          <a:bodyPr/>
          <a:lstStyle/>
          <a:p>
            <a:pPr lvl="0">
              <a:defRPr sz="1800">
                <a:solidFill>
                  <a:srgbClr val="000000"/>
                </a:solidFill>
              </a:defRPr>
            </a:pPr>
            <a:r>
              <a:rPr lang="en-US" sz="4000" dirty="0" err="1">
                <a:solidFill>
                  <a:srgbClr val="000000"/>
                </a:solidFill>
                <a:latin typeface="나눔고딕"/>
                <a:ea typeface="나눔고딕"/>
                <a:cs typeface="나눔고딕"/>
                <a:sym typeface="나눔고딕"/>
              </a:rPr>
              <a:t>YoonJoon</a:t>
            </a:r>
            <a:r>
              <a:rPr lang="en-US" sz="4000" dirty="0">
                <a:solidFill>
                  <a:srgbClr val="000000"/>
                </a:solidFill>
                <a:latin typeface="나눔고딕"/>
                <a:ea typeface="나눔고딕"/>
                <a:cs typeface="나눔고딕"/>
                <a:sym typeface="나눔고딕"/>
              </a:rPr>
              <a:t> Lee</a:t>
            </a:r>
            <a:endParaRPr lang="en-US" sz="4000" dirty="0">
              <a:latin typeface="나눔고딕"/>
              <a:ea typeface="나눔고딕"/>
              <a:cs typeface="나눔고딕"/>
              <a:sym typeface="나눔고딕"/>
            </a:endParaRPr>
          </a:p>
          <a:p>
            <a:pPr lvl="0">
              <a:defRPr sz="1800">
                <a:solidFill>
                  <a:srgbClr val="000000"/>
                </a:solidFill>
              </a:defRPr>
            </a:pPr>
            <a:r>
              <a:rPr lang="en-US" sz="4200" dirty="0" err="1">
                <a:solidFill>
                  <a:srgbClr val="424242"/>
                </a:solidFill>
                <a:latin typeface="나눔고딕"/>
                <a:ea typeface="나눔고딕"/>
                <a:cs typeface="나눔고딕"/>
                <a:sym typeface="나눔고딕"/>
              </a:rPr>
              <a:t>SoC</a:t>
            </a:r>
            <a:r>
              <a:rPr sz="4200" dirty="0">
                <a:solidFill>
                  <a:srgbClr val="424242"/>
                </a:solidFill>
                <a:latin typeface="나눔고딕"/>
                <a:ea typeface="나눔고딕"/>
                <a:cs typeface="나눔고딕"/>
                <a:sym typeface="나눔고딕"/>
              </a:rPr>
              <a:t> KAIST</a:t>
            </a:r>
          </a:p>
        </p:txBody>
      </p:sp>
      <p:sp>
        <p:nvSpPr>
          <p:cNvPr id="9" name="TextBox 8">
            <a:extLst>
              <a:ext uri="{FF2B5EF4-FFF2-40B4-BE49-F238E27FC236}">
                <a16:creationId xmlns:a16="http://schemas.microsoft.com/office/drawing/2014/main" id="{DA4692A2-592A-3C42-94AB-A441F0486A42}"/>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3" name="Picture 2">
            <a:extLst>
              <a:ext uri="{FF2B5EF4-FFF2-40B4-BE49-F238E27FC236}">
                <a16:creationId xmlns:a16="http://schemas.microsoft.com/office/drawing/2014/main" id="{12B1F75B-9E66-A14A-839B-B25D96364D6B}"/>
              </a:ext>
            </a:extLst>
          </p:cNvPr>
          <p:cNvPicPr>
            <a:picLocks noChangeAspect="1"/>
          </p:cNvPicPr>
          <p:nvPr/>
        </p:nvPicPr>
        <p:blipFill>
          <a:blip r:embed="rId2"/>
          <a:stretch>
            <a:fillRect/>
          </a:stretch>
        </p:blipFill>
        <p:spPr>
          <a:xfrm>
            <a:off x="3616273" y="2156082"/>
            <a:ext cx="5802235" cy="2400925"/>
          </a:xfrm>
          <a:prstGeom prst="rect">
            <a:avLst/>
          </a:prstGeom>
        </p:spPr>
      </p:pic>
      <p:sp>
        <p:nvSpPr>
          <p:cNvPr id="5" name="TextBox 4">
            <a:extLst>
              <a:ext uri="{FF2B5EF4-FFF2-40B4-BE49-F238E27FC236}">
                <a16:creationId xmlns:a16="http://schemas.microsoft.com/office/drawing/2014/main" id="{678F0932-F75C-FF4D-A420-4C99011CA339}"/>
              </a:ext>
            </a:extLst>
          </p:cNvPr>
          <p:cNvSpPr txBox="1"/>
          <p:nvPr/>
        </p:nvSpPr>
        <p:spPr>
          <a:xfrm>
            <a:off x="1619415" y="5648545"/>
            <a:ext cx="979595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나눔고딕" panose="020D0604000000000000" pitchFamily="34" charset="-127"/>
                <a:ea typeface="나눔고딕" panose="020D0604000000000000" pitchFamily="34" charset="-127"/>
              </a:rPr>
              <a:t> Pro Git(https://git-</a:t>
            </a:r>
            <a:r>
              <a:rPr lang="en-US" sz="2400" dirty="0" err="1">
                <a:solidFill>
                  <a:schemeClr val="bg1"/>
                </a:solidFill>
                <a:latin typeface="나눔고딕" panose="020D0604000000000000" pitchFamily="34" charset="-127"/>
                <a:ea typeface="나눔고딕" panose="020D0604000000000000" pitchFamily="34" charset="-127"/>
              </a:rPr>
              <a:t>scm.com</a:t>
            </a:r>
            <a:r>
              <a:rPr lang="en-US" sz="2400" dirty="0">
                <a:solidFill>
                  <a:schemeClr val="bg1"/>
                </a:solidFill>
                <a:latin typeface="나눔고딕" panose="020D0604000000000000" pitchFamily="34" charset="-127"/>
                <a:ea typeface="나눔고딕" panose="020D0604000000000000" pitchFamily="34" charset="-127"/>
              </a:rPr>
              <a:t>/book/</a:t>
            </a:r>
            <a:r>
              <a:rPr lang="en-US" sz="2400" dirty="0" err="1">
                <a:solidFill>
                  <a:schemeClr val="bg1"/>
                </a:solidFill>
                <a:latin typeface="나눔고딕" panose="020D0604000000000000" pitchFamily="34" charset="-127"/>
                <a:ea typeface="나눔고딕" panose="020D0604000000000000" pitchFamily="34" charset="-127"/>
              </a:rPr>
              <a:t>ko</a:t>
            </a:r>
            <a:r>
              <a:rPr lang="en-US" sz="2400" dirty="0">
                <a:solidFill>
                  <a:schemeClr val="bg1"/>
                </a:solidFill>
                <a:latin typeface="나눔고딕" panose="020D0604000000000000" pitchFamily="34" charset="-127"/>
                <a:ea typeface="나눔고딕" panose="020D0604000000000000" pitchFamily="34" charset="-127"/>
              </a:rPr>
              <a:t>/v2/)</a:t>
            </a:r>
            <a:r>
              <a:rPr lang="ko-KR" altLang="en-US" sz="2400" dirty="0" err="1">
                <a:solidFill>
                  <a:schemeClr val="bg1"/>
                </a:solidFill>
                <a:latin typeface="나눔고딕" panose="020D0604000000000000" pitchFamily="34" charset="-127"/>
                <a:ea typeface="나눔고딕" panose="020D0604000000000000" pitchFamily="34" charset="-127"/>
              </a:rPr>
              <a:t>를</a:t>
            </a:r>
            <a:r>
              <a:rPr lang="ko-KR" altLang="en-US" sz="2400" dirty="0">
                <a:solidFill>
                  <a:schemeClr val="bg1"/>
                </a:solidFill>
                <a:latin typeface="나눔고딕" panose="020D0604000000000000" pitchFamily="34" charset="-127"/>
                <a:ea typeface="나눔고딕" panose="020D0604000000000000" pitchFamily="34" charset="-127"/>
              </a:rPr>
              <a:t> 바탕으로 작성하였습니다</a:t>
            </a:r>
            <a:r>
              <a:rPr lang="en-US" altLang="ko-KR" sz="2400" dirty="0">
                <a:solidFill>
                  <a:schemeClr val="bg1"/>
                </a:solidFill>
                <a:latin typeface="나눔고딕" panose="020D0604000000000000" pitchFamily="34" charset="-127"/>
                <a:ea typeface="나눔고딕" panose="020D0604000000000000" pitchFamily="34" charset="-127"/>
              </a:rPr>
              <a:t>.</a:t>
            </a:r>
            <a:endParaRPr kumimoji="0" lang="en-US" sz="2400" b="0" i="0" u="none" strike="noStrike" cap="none" spc="0" normalizeH="0" baseline="0" dirty="0">
              <a:ln>
                <a:noFill/>
              </a:ln>
              <a:solidFill>
                <a:schemeClr val="bg1"/>
              </a:solidFill>
              <a:effectLst/>
              <a:uFillTx/>
              <a:latin typeface="나눔고딕" panose="020D0604000000000000" pitchFamily="34" charset="-127"/>
              <a:ea typeface="나눔고딕" panose="020D0604000000000000" pitchFamily="34" charset="-127"/>
              <a:sym typeface="American Typewrite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4AC558-BEAA-C54D-90B6-3CDF71FCCDE6}"/>
              </a:ext>
            </a:extLst>
          </p:cNvPr>
          <p:cNvPicPr>
            <a:picLocks noChangeAspect="1"/>
          </p:cNvPicPr>
          <p:nvPr/>
        </p:nvPicPr>
        <p:blipFill>
          <a:blip r:embed="rId2"/>
          <a:stretch>
            <a:fillRect/>
          </a:stretch>
        </p:blipFill>
        <p:spPr>
          <a:xfrm>
            <a:off x="1084289" y="2300052"/>
            <a:ext cx="10958718" cy="4520471"/>
          </a:xfrm>
          <a:prstGeom prst="rect">
            <a:avLst/>
          </a:prstGeom>
        </p:spPr>
      </p:pic>
      <p:sp>
        <p:nvSpPr>
          <p:cNvPr id="3" name="TextBox 2">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05818115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87FA-1A1D-D94F-A199-0B6037E1EBDD}"/>
              </a:ext>
            </a:extLst>
          </p:cNvPr>
          <p:cNvSpPr>
            <a:spLocks noGrp="1"/>
          </p:cNvSpPr>
          <p:nvPr>
            <p:ph type="title"/>
          </p:nvPr>
        </p:nvSpPr>
        <p:spPr/>
        <p:txBody>
          <a:bodyPr>
            <a:normAutofit/>
          </a:bodyPr>
          <a:lstStyle/>
          <a:p>
            <a:r>
              <a:rPr lang="en-US" dirty="0"/>
              <a:t>Checking the Status of Your Files</a:t>
            </a:r>
          </a:p>
        </p:txBody>
      </p:sp>
      <p:sp>
        <p:nvSpPr>
          <p:cNvPr id="3" name="Content Placeholder 2">
            <a:extLst>
              <a:ext uri="{FF2B5EF4-FFF2-40B4-BE49-F238E27FC236}">
                <a16:creationId xmlns:a16="http://schemas.microsoft.com/office/drawing/2014/main" id="{188D284D-6897-AF42-9125-027894E7BB27}"/>
              </a:ext>
            </a:extLst>
          </p:cNvPr>
          <p:cNvSpPr>
            <a:spLocks noGrp="1"/>
          </p:cNvSpPr>
          <p:nvPr>
            <p:ph idx="1"/>
          </p:nvPr>
        </p:nvSpPr>
        <p:spPr>
          <a:xfrm>
            <a:off x="650239" y="2255518"/>
            <a:ext cx="11704322" cy="1327131"/>
          </a:xfrm>
        </p:spPr>
        <p:txBody>
          <a:bodyPr>
            <a:normAutofit/>
          </a:bodyPr>
          <a:lstStyle/>
          <a:p>
            <a:r>
              <a:rPr lang="en-US" sz="3600" dirty="0"/>
              <a:t>The </a:t>
            </a:r>
            <a:r>
              <a:rPr lang="en-US" sz="3600" dirty="0">
                <a:latin typeface="Courier" pitchFamily="2" charset="0"/>
              </a:rPr>
              <a:t>git status</a:t>
            </a:r>
            <a:r>
              <a:rPr lang="en-US" sz="3600" dirty="0"/>
              <a:t> command shows which files are in which state is </a:t>
            </a:r>
          </a:p>
        </p:txBody>
      </p:sp>
      <p:pic>
        <p:nvPicPr>
          <p:cNvPr id="5" name="Picture 4">
            <a:extLst>
              <a:ext uri="{FF2B5EF4-FFF2-40B4-BE49-F238E27FC236}">
                <a16:creationId xmlns:a16="http://schemas.microsoft.com/office/drawing/2014/main" id="{360F24BF-84EF-8D47-A7A3-509B109D9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847586"/>
            <a:ext cx="11768086" cy="1833686"/>
          </a:xfrm>
          <a:prstGeom prst="rect">
            <a:avLst/>
          </a:prstGeom>
        </p:spPr>
      </p:pic>
      <p:sp>
        <p:nvSpPr>
          <p:cNvPr id="6" name="Content Placeholder 2">
            <a:extLst>
              <a:ext uri="{FF2B5EF4-FFF2-40B4-BE49-F238E27FC236}">
                <a16:creationId xmlns:a16="http://schemas.microsoft.com/office/drawing/2014/main" id="{23B47676-1CA9-C84E-A5CD-5F566CB908DE}"/>
              </a:ext>
            </a:extLst>
          </p:cNvPr>
          <p:cNvSpPr txBox="1">
            <a:spLocks/>
          </p:cNvSpPr>
          <p:nvPr/>
        </p:nvSpPr>
        <p:spPr>
          <a:xfrm>
            <a:off x="502836" y="5946209"/>
            <a:ext cx="11704322" cy="291297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600" dirty="0"/>
              <a:t>The command tells you which branch you’re on and informs you that it has not diverged from the same branch on the server. For now, that branch is always “master”, which is the default.</a:t>
            </a:r>
          </a:p>
        </p:txBody>
      </p:sp>
      <p:sp>
        <p:nvSpPr>
          <p:cNvPr id="7" name="TextBox 6">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29810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ppt_x"/>
                                          </p:val>
                                        </p:tav>
                                        <p:tav tm="100000">
                                          <p:val>
                                            <p:strVal val="#ppt_x"/>
                                          </p:val>
                                        </p:tav>
                                      </p:tavLst>
                                    </p:anim>
                                    <p:anim calcmode="lin" valueType="num">
                                      <p:cBhvr additive="base">
                                        <p:cTn id="1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3BB99-838B-6648-B8D8-A541C3A93A62}"/>
              </a:ext>
            </a:extLst>
          </p:cNvPr>
          <p:cNvSpPr>
            <a:spLocks noGrp="1"/>
          </p:cNvSpPr>
          <p:nvPr>
            <p:ph idx="1"/>
          </p:nvPr>
        </p:nvSpPr>
        <p:spPr>
          <a:xfrm>
            <a:off x="650239" y="696545"/>
            <a:ext cx="11704322" cy="1881767"/>
          </a:xfrm>
        </p:spPr>
        <p:txBody>
          <a:bodyPr>
            <a:normAutofit/>
          </a:bodyPr>
          <a:lstStyle/>
          <a:p>
            <a:r>
              <a:rPr lang="en-US" sz="3600" dirty="0"/>
              <a:t>We add a new file to our project, a simple </a:t>
            </a:r>
            <a:r>
              <a:rPr lang="en-US" sz="3600" dirty="0">
                <a:latin typeface="Courier" pitchFamily="2" charset="0"/>
              </a:rPr>
              <a:t>readme</a:t>
            </a:r>
            <a:r>
              <a:rPr lang="en-US" sz="3600" dirty="0"/>
              <a:t> file. If the file didn’t exist before, and you run </a:t>
            </a:r>
            <a:r>
              <a:rPr lang="en-US" sz="3600" dirty="0">
                <a:latin typeface="Courier" pitchFamily="2" charset="0"/>
              </a:rPr>
              <a:t>git status</a:t>
            </a:r>
            <a:r>
              <a:rPr lang="en-US" sz="3600" dirty="0">
                <a:latin typeface="Century Gothic" panose="020B0502020202020204" pitchFamily="34" charset="0"/>
              </a:rPr>
              <a:t>:</a:t>
            </a:r>
          </a:p>
        </p:txBody>
      </p:sp>
      <p:pic>
        <p:nvPicPr>
          <p:cNvPr id="5" name="Picture 4">
            <a:extLst>
              <a:ext uri="{FF2B5EF4-FFF2-40B4-BE49-F238E27FC236}">
                <a16:creationId xmlns:a16="http://schemas.microsoft.com/office/drawing/2014/main" id="{5CB9D585-77B9-024A-B4F3-B9CFCD30A4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2813268"/>
            <a:ext cx="11647210" cy="3182802"/>
          </a:xfrm>
          <a:prstGeom prst="rect">
            <a:avLst/>
          </a:prstGeom>
        </p:spPr>
      </p:pic>
      <p:sp>
        <p:nvSpPr>
          <p:cNvPr id="6" name="Content Placeholder 2">
            <a:extLst>
              <a:ext uri="{FF2B5EF4-FFF2-40B4-BE49-F238E27FC236}">
                <a16:creationId xmlns:a16="http://schemas.microsoft.com/office/drawing/2014/main" id="{BC21DBC4-1930-E54D-AEBA-0462640116FF}"/>
              </a:ext>
            </a:extLst>
          </p:cNvPr>
          <p:cNvSpPr txBox="1">
            <a:spLocks/>
          </p:cNvSpPr>
          <p:nvPr/>
        </p:nvSpPr>
        <p:spPr>
          <a:xfrm>
            <a:off x="593127" y="6231026"/>
            <a:ext cx="11704322" cy="3152817"/>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600" dirty="0"/>
              <a:t>We can see that your new </a:t>
            </a:r>
            <a:r>
              <a:rPr lang="en-US" sz="3600" dirty="0">
                <a:latin typeface="Courier" pitchFamily="2" charset="0"/>
              </a:rPr>
              <a:t>readme</a:t>
            </a:r>
            <a:r>
              <a:rPr lang="en-US" sz="3600" dirty="0"/>
              <a:t> file is untracked, because it’s under the “Untracked files” heading in your status output. Untracked basically means that Git sees a file you didn’t have in the previous snapshot (commit); </a:t>
            </a:r>
            <a:endParaRPr lang="en-US" sz="3600" dirty="0">
              <a:latin typeface="Century Gothic" panose="020B0502020202020204" pitchFamily="34" charset="0"/>
            </a:endParaRPr>
          </a:p>
        </p:txBody>
      </p:sp>
      <p:sp>
        <p:nvSpPr>
          <p:cNvPr id="7" name="TextBox 6">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6816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ppt_x"/>
                                          </p:val>
                                        </p:tav>
                                        <p:tav tm="100000">
                                          <p:val>
                                            <p:strVal val="#ppt_x"/>
                                          </p:val>
                                        </p:tav>
                                      </p:tavLst>
                                    </p:anim>
                                    <p:anim calcmode="lin" valueType="num">
                                      <p:cBhvr additive="base">
                                        <p:cTn id="1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26D91-2670-C743-9FD2-DFBAC7B40CAE}"/>
              </a:ext>
            </a:extLst>
          </p:cNvPr>
          <p:cNvSpPr>
            <a:spLocks noGrp="1"/>
          </p:cNvSpPr>
          <p:nvPr>
            <p:ph type="title"/>
          </p:nvPr>
        </p:nvSpPr>
        <p:spPr/>
        <p:txBody>
          <a:bodyPr>
            <a:normAutofit/>
          </a:bodyPr>
          <a:lstStyle/>
          <a:p>
            <a:r>
              <a:rPr lang="en-US" dirty="0"/>
              <a:t>Tracking New Files</a:t>
            </a:r>
          </a:p>
        </p:txBody>
      </p:sp>
      <p:sp>
        <p:nvSpPr>
          <p:cNvPr id="3" name="Content Placeholder 2">
            <a:extLst>
              <a:ext uri="{FF2B5EF4-FFF2-40B4-BE49-F238E27FC236}">
                <a16:creationId xmlns:a16="http://schemas.microsoft.com/office/drawing/2014/main" id="{0602F34B-6B82-CB41-8101-BABD5B22E886}"/>
              </a:ext>
            </a:extLst>
          </p:cNvPr>
          <p:cNvSpPr>
            <a:spLocks noGrp="1"/>
          </p:cNvSpPr>
          <p:nvPr>
            <p:ph idx="1"/>
          </p:nvPr>
        </p:nvSpPr>
        <p:spPr>
          <a:xfrm>
            <a:off x="650239" y="2255518"/>
            <a:ext cx="11704322" cy="1177230"/>
          </a:xfrm>
        </p:spPr>
        <p:txBody>
          <a:bodyPr>
            <a:normAutofit lnSpcReduction="10000"/>
          </a:bodyPr>
          <a:lstStyle/>
          <a:p>
            <a:r>
              <a:rPr lang="en-US" sz="3600" dirty="0"/>
              <a:t>In order to begin tracking a new file, we use the command </a:t>
            </a:r>
            <a:r>
              <a:rPr lang="en-US" sz="3600" dirty="0">
                <a:latin typeface="Courier" pitchFamily="2" charset="0"/>
              </a:rPr>
              <a:t>git add</a:t>
            </a:r>
            <a:r>
              <a:rPr lang="en-US" sz="3600" dirty="0"/>
              <a:t>.</a:t>
            </a:r>
          </a:p>
        </p:txBody>
      </p:sp>
      <p:pic>
        <p:nvPicPr>
          <p:cNvPr id="5" name="Picture 4">
            <a:extLst>
              <a:ext uri="{FF2B5EF4-FFF2-40B4-BE49-F238E27FC236}">
                <a16:creationId xmlns:a16="http://schemas.microsoft.com/office/drawing/2014/main" id="{ECB3537E-1DF0-9E44-8D9A-1B50D5920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697685"/>
            <a:ext cx="11704322" cy="3082524"/>
          </a:xfrm>
          <a:prstGeom prst="rect">
            <a:avLst/>
          </a:prstGeom>
        </p:spPr>
      </p:pic>
      <p:sp>
        <p:nvSpPr>
          <p:cNvPr id="6" name="Content Placeholder 2">
            <a:extLst>
              <a:ext uri="{FF2B5EF4-FFF2-40B4-BE49-F238E27FC236}">
                <a16:creationId xmlns:a16="http://schemas.microsoft.com/office/drawing/2014/main" id="{6BD40FB1-617C-5042-B373-E55D60777615}"/>
              </a:ext>
            </a:extLst>
          </p:cNvPr>
          <p:cNvSpPr txBox="1">
            <a:spLocks/>
          </p:cNvSpPr>
          <p:nvPr/>
        </p:nvSpPr>
        <p:spPr>
          <a:xfrm>
            <a:off x="650239" y="7045146"/>
            <a:ext cx="11704322" cy="1177230"/>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lnSpcReduction="10000"/>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600" dirty="0"/>
              <a:t>We can tell that it’s staged because it’s under the “Changes to be committed” heading. </a:t>
            </a:r>
            <a:endParaRPr lang="en-US" sz="3200" dirty="0"/>
          </a:p>
        </p:txBody>
      </p:sp>
      <p:sp>
        <p:nvSpPr>
          <p:cNvPr id="7" name="TextBox 6">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416713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2000"/>
                            </p:stCondLst>
                            <p:childTnLst>
                              <p:par>
                                <p:cTn id="10" presetID="2" presetClass="entr" presetSubtype="4"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2000" fill="hold"/>
                                        <p:tgtEl>
                                          <p:spTgt spid="6"/>
                                        </p:tgtEl>
                                        <p:attrNameLst>
                                          <p:attrName>ppt_x</p:attrName>
                                        </p:attrNameLst>
                                      </p:cBhvr>
                                      <p:tavLst>
                                        <p:tav tm="0">
                                          <p:val>
                                            <p:strVal val="#ppt_x"/>
                                          </p:val>
                                        </p:tav>
                                        <p:tav tm="100000">
                                          <p:val>
                                            <p:strVal val="#ppt_x"/>
                                          </p:val>
                                        </p:tav>
                                      </p:tavLst>
                                    </p:anim>
                                    <p:anim calcmode="lin" valueType="num">
                                      <p:cBhvr additive="base">
                                        <p:cTn id="13"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4C62E-D490-EF4B-8472-644122A9EA31}"/>
              </a:ext>
            </a:extLst>
          </p:cNvPr>
          <p:cNvSpPr>
            <a:spLocks noGrp="1"/>
          </p:cNvSpPr>
          <p:nvPr>
            <p:ph type="title"/>
          </p:nvPr>
        </p:nvSpPr>
        <p:spPr/>
        <p:txBody>
          <a:bodyPr>
            <a:normAutofit/>
          </a:bodyPr>
          <a:lstStyle/>
          <a:p>
            <a:r>
              <a:rPr lang="en-US" dirty="0"/>
              <a:t>Staging Modified Files</a:t>
            </a:r>
          </a:p>
        </p:txBody>
      </p:sp>
      <p:sp>
        <p:nvSpPr>
          <p:cNvPr id="3" name="Content Placeholder 2">
            <a:extLst>
              <a:ext uri="{FF2B5EF4-FFF2-40B4-BE49-F238E27FC236}">
                <a16:creationId xmlns:a16="http://schemas.microsoft.com/office/drawing/2014/main" id="{633C66C1-A7CE-2F4A-B935-A1C75F268080}"/>
              </a:ext>
            </a:extLst>
          </p:cNvPr>
          <p:cNvSpPr>
            <a:spLocks noGrp="1"/>
          </p:cNvSpPr>
          <p:nvPr>
            <p:ph idx="1"/>
          </p:nvPr>
        </p:nvSpPr>
        <p:spPr>
          <a:xfrm>
            <a:off x="650239" y="2255518"/>
            <a:ext cx="11704322" cy="2436403"/>
          </a:xfrm>
        </p:spPr>
        <p:txBody>
          <a:bodyPr>
            <a:normAutofit/>
          </a:bodyPr>
          <a:lstStyle/>
          <a:p>
            <a:r>
              <a:rPr lang="en-US" sz="3600" dirty="0"/>
              <a:t>Let’s change a file that was already tracked. If we change a previously tracked file called </a:t>
            </a:r>
            <a:r>
              <a:rPr lang="en-US" sz="3600" dirty="0" err="1">
                <a:latin typeface="Courier" pitchFamily="2" charset="0"/>
              </a:rPr>
              <a:t>README.md</a:t>
            </a:r>
            <a:r>
              <a:rPr lang="en-US" sz="3600" dirty="0"/>
              <a:t> and then run our </a:t>
            </a:r>
            <a:r>
              <a:rPr lang="en-US" sz="3600" dirty="0">
                <a:latin typeface="Courier" pitchFamily="2" charset="0"/>
              </a:rPr>
              <a:t>git status</a:t>
            </a:r>
            <a:r>
              <a:rPr lang="en-US" sz="3600" dirty="0"/>
              <a:t> command again,</a:t>
            </a:r>
          </a:p>
        </p:txBody>
      </p:sp>
      <p:pic>
        <p:nvPicPr>
          <p:cNvPr id="5" name="Picture 4">
            <a:extLst>
              <a:ext uri="{FF2B5EF4-FFF2-40B4-BE49-F238E27FC236}">
                <a16:creationId xmlns:a16="http://schemas.microsoft.com/office/drawing/2014/main" id="{FD3CDB0E-961B-554C-895E-EA15A90D6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956858"/>
            <a:ext cx="11704322" cy="4187142"/>
          </a:xfrm>
          <a:prstGeom prst="rect">
            <a:avLst/>
          </a:prstGeom>
        </p:spPr>
      </p:pic>
      <p:sp>
        <p:nvSpPr>
          <p:cNvPr id="6" name="TextBox 5">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25585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C87BC-DA8F-5541-BF25-1F1A047280D1}"/>
              </a:ext>
            </a:extLst>
          </p:cNvPr>
          <p:cNvSpPr>
            <a:spLocks noGrp="1"/>
          </p:cNvSpPr>
          <p:nvPr>
            <p:ph idx="1"/>
          </p:nvPr>
        </p:nvSpPr>
        <p:spPr>
          <a:xfrm>
            <a:off x="650239" y="2255518"/>
            <a:ext cx="11704322" cy="1342121"/>
          </a:xfrm>
        </p:spPr>
        <p:txBody>
          <a:bodyPr>
            <a:normAutofit/>
          </a:bodyPr>
          <a:lstStyle/>
          <a:p>
            <a:r>
              <a:rPr lang="en-US" sz="3600" dirty="0"/>
              <a:t>Let’s run </a:t>
            </a:r>
            <a:r>
              <a:rPr lang="en-US" sz="3600" dirty="0">
                <a:latin typeface="Courier" pitchFamily="2" charset="0"/>
              </a:rPr>
              <a:t>git add</a:t>
            </a:r>
            <a:r>
              <a:rPr lang="en-US" sz="3600" dirty="0"/>
              <a:t> now to stage the </a:t>
            </a:r>
            <a:r>
              <a:rPr lang="en-US" sz="3600" dirty="0" err="1">
                <a:latin typeface="Courier" pitchFamily="2" charset="0"/>
              </a:rPr>
              <a:t>README.md</a:t>
            </a:r>
            <a:r>
              <a:rPr lang="en-US" sz="3600" dirty="0"/>
              <a:t> file, and then run </a:t>
            </a:r>
            <a:r>
              <a:rPr lang="en-US" sz="3600" dirty="0">
                <a:latin typeface="Courier" pitchFamily="2" charset="0"/>
              </a:rPr>
              <a:t>git status</a:t>
            </a:r>
            <a:r>
              <a:rPr lang="en-US" sz="3600" dirty="0"/>
              <a:t> again:</a:t>
            </a:r>
          </a:p>
        </p:txBody>
      </p:sp>
      <p:pic>
        <p:nvPicPr>
          <p:cNvPr id="5" name="Picture 4">
            <a:extLst>
              <a:ext uri="{FF2B5EF4-FFF2-40B4-BE49-F238E27FC236}">
                <a16:creationId xmlns:a16="http://schemas.microsoft.com/office/drawing/2014/main" id="{5F1D8DE9-1FC3-1847-90BE-BD921645D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709857"/>
            <a:ext cx="11640938" cy="3365499"/>
          </a:xfrm>
          <a:prstGeom prst="rect">
            <a:avLst/>
          </a:prstGeom>
        </p:spPr>
      </p:pic>
      <p:sp>
        <p:nvSpPr>
          <p:cNvPr id="4" name="TextBox 3">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189328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A82D9B-9BB3-FB44-9BF0-7C171DE8EBBD}"/>
              </a:ext>
            </a:extLst>
          </p:cNvPr>
          <p:cNvSpPr>
            <a:spLocks noGrp="1"/>
          </p:cNvSpPr>
          <p:nvPr>
            <p:ph idx="1"/>
          </p:nvPr>
        </p:nvSpPr>
        <p:spPr>
          <a:xfrm>
            <a:off x="650239" y="1565972"/>
            <a:ext cx="11704322" cy="2196561"/>
          </a:xfrm>
        </p:spPr>
        <p:txBody>
          <a:bodyPr>
            <a:normAutofit lnSpcReduction="10000"/>
          </a:bodyPr>
          <a:lstStyle/>
          <a:p>
            <a:r>
              <a:rPr lang="en-US" sz="3600" dirty="0"/>
              <a:t>We want to make change in </a:t>
            </a:r>
            <a:r>
              <a:rPr lang="en-US" sz="3600" dirty="0" err="1">
                <a:latin typeface="Courier" pitchFamily="2" charset="0"/>
              </a:rPr>
              <a:t>README.md</a:t>
            </a:r>
            <a:r>
              <a:rPr lang="en-US" sz="3600" dirty="0"/>
              <a:t> before we commit it. We open it again and make that change, and we’re ready to commit. However, let’s run </a:t>
            </a:r>
            <a:r>
              <a:rPr lang="en-US" sz="3600" dirty="0">
                <a:latin typeface="Courier" pitchFamily="2" charset="0"/>
              </a:rPr>
              <a:t>git status</a:t>
            </a:r>
            <a:r>
              <a:rPr lang="en-US" sz="3600" dirty="0"/>
              <a:t> one more time:</a:t>
            </a:r>
          </a:p>
        </p:txBody>
      </p:sp>
      <p:pic>
        <p:nvPicPr>
          <p:cNvPr id="5" name="Picture 4">
            <a:extLst>
              <a:ext uri="{FF2B5EF4-FFF2-40B4-BE49-F238E27FC236}">
                <a16:creationId xmlns:a16="http://schemas.microsoft.com/office/drawing/2014/main" id="{7883F5A1-3080-0448-8F7F-88FBD892C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867984"/>
            <a:ext cx="11704322" cy="4616450"/>
          </a:xfrm>
          <a:prstGeom prst="rect">
            <a:avLst/>
          </a:prstGeom>
        </p:spPr>
      </p:pic>
      <p:sp>
        <p:nvSpPr>
          <p:cNvPr id="4" name="TextBox 3">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76233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4B9CD8-F119-C34A-97DC-D69AA8D3FDA1}"/>
              </a:ext>
            </a:extLst>
          </p:cNvPr>
          <p:cNvSpPr>
            <a:spLocks noGrp="1"/>
          </p:cNvSpPr>
          <p:nvPr>
            <p:ph idx="1"/>
          </p:nvPr>
        </p:nvSpPr>
        <p:spPr>
          <a:xfrm>
            <a:off x="650239" y="2255518"/>
            <a:ext cx="11704322" cy="1776836"/>
          </a:xfrm>
        </p:spPr>
        <p:txBody>
          <a:bodyPr>
            <a:normAutofit/>
          </a:bodyPr>
          <a:lstStyle/>
          <a:p>
            <a:r>
              <a:rPr lang="en-US" sz="3600" dirty="0"/>
              <a:t> If we modify a file after we run </a:t>
            </a:r>
            <a:r>
              <a:rPr lang="en-US" sz="3600" dirty="0">
                <a:latin typeface="Courier" pitchFamily="2" charset="0"/>
              </a:rPr>
              <a:t>git add</a:t>
            </a:r>
            <a:r>
              <a:rPr lang="en-US" sz="3600" dirty="0"/>
              <a:t>, we have to run </a:t>
            </a:r>
            <a:r>
              <a:rPr lang="en-US" sz="3600" dirty="0">
                <a:latin typeface="Courier" pitchFamily="2" charset="0"/>
              </a:rPr>
              <a:t>git add</a:t>
            </a:r>
            <a:r>
              <a:rPr lang="en-US" sz="3600" dirty="0"/>
              <a:t> again to stage the latest version of the file:</a:t>
            </a:r>
          </a:p>
        </p:txBody>
      </p:sp>
      <p:pic>
        <p:nvPicPr>
          <p:cNvPr id="5" name="Picture 4">
            <a:extLst>
              <a:ext uri="{FF2B5EF4-FFF2-40B4-BE49-F238E27FC236}">
                <a16:creationId xmlns:a16="http://schemas.microsoft.com/office/drawing/2014/main" id="{08354CFF-F0F2-E249-AF76-EC766F930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297290"/>
            <a:ext cx="11704322" cy="3377673"/>
          </a:xfrm>
          <a:prstGeom prst="rect">
            <a:avLst/>
          </a:prstGeom>
        </p:spPr>
      </p:pic>
      <p:sp>
        <p:nvSpPr>
          <p:cNvPr id="4" name="TextBox 3">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425457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4AC558-BEAA-C54D-90B6-3CDF71FCCDE6}"/>
              </a:ext>
            </a:extLst>
          </p:cNvPr>
          <p:cNvPicPr>
            <a:picLocks noChangeAspect="1"/>
          </p:cNvPicPr>
          <p:nvPr/>
        </p:nvPicPr>
        <p:blipFill>
          <a:blip r:embed="rId2"/>
          <a:stretch>
            <a:fillRect/>
          </a:stretch>
        </p:blipFill>
        <p:spPr>
          <a:xfrm>
            <a:off x="1084289" y="2300052"/>
            <a:ext cx="10958718" cy="4520471"/>
          </a:xfrm>
          <a:prstGeom prst="rect">
            <a:avLst/>
          </a:prstGeom>
        </p:spPr>
      </p:pic>
      <p:sp>
        <p:nvSpPr>
          <p:cNvPr id="3" name="TextBox 2">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4" name="TextBox 3">
            <a:extLst>
              <a:ext uri="{FF2B5EF4-FFF2-40B4-BE49-F238E27FC236}">
                <a16:creationId xmlns:a16="http://schemas.microsoft.com/office/drawing/2014/main" id="{45C42C57-48E4-E74C-8273-44CC7AEC4F5F}"/>
              </a:ext>
            </a:extLst>
          </p:cNvPr>
          <p:cNvSpPr txBox="1"/>
          <p:nvPr/>
        </p:nvSpPr>
        <p:spPr>
          <a:xfrm>
            <a:off x="8185168" y="4324325"/>
            <a:ext cx="139300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add</a:t>
            </a:r>
            <a:endParaRPr kumimoji="0" lang="en-US" sz="2400" b="0" i="0" u="none" strike="noStrike" cap="none" spc="0" normalizeH="0" baseline="0" dirty="0">
              <a:ln>
                <a:noFill/>
              </a:ln>
              <a:solidFill>
                <a:schemeClr val="bg1"/>
              </a:solidFill>
              <a:effectLst/>
              <a:uFillTx/>
              <a:sym typeface="American Typewriter"/>
            </a:endParaRPr>
          </a:p>
        </p:txBody>
      </p:sp>
    </p:spTree>
    <p:extLst>
      <p:ext uri="{BB962C8B-B14F-4D97-AF65-F5344CB8AC3E}">
        <p14:creationId xmlns:p14="http://schemas.microsoft.com/office/powerpoint/2010/main" val="35790976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0D54-AD2D-BD40-9649-74F220B20B26}"/>
              </a:ext>
            </a:extLst>
          </p:cNvPr>
          <p:cNvSpPr>
            <a:spLocks noGrp="1"/>
          </p:cNvSpPr>
          <p:nvPr>
            <p:ph type="title"/>
          </p:nvPr>
        </p:nvSpPr>
        <p:spPr/>
        <p:txBody>
          <a:bodyPr>
            <a:normAutofit/>
          </a:bodyPr>
          <a:lstStyle/>
          <a:p>
            <a:r>
              <a:rPr lang="en-US" dirty="0"/>
              <a:t>Short Status</a:t>
            </a:r>
          </a:p>
        </p:txBody>
      </p:sp>
      <p:sp>
        <p:nvSpPr>
          <p:cNvPr id="3" name="Content Placeholder 2">
            <a:extLst>
              <a:ext uri="{FF2B5EF4-FFF2-40B4-BE49-F238E27FC236}">
                <a16:creationId xmlns:a16="http://schemas.microsoft.com/office/drawing/2014/main" id="{4D9FCCD0-1F10-FB43-B56E-55A1FA71F49F}"/>
              </a:ext>
            </a:extLst>
          </p:cNvPr>
          <p:cNvSpPr>
            <a:spLocks noGrp="1"/>
          </p:cNvSpPr>
          <p:nvPr>
            <p:ph idx="1"/>
          </p:nvPr>
        </p:nvSpPr>
        <p:spPr>
          <a:xfrm>
            <a:off x="650239" y="2255518"/>
            <a:ext cx="11704322" cy="1971708"/>
          </a:xfrm>
        </p:spPr>
        <p:txBody>
          <a:bodyPr>
            <a:normAutofit/>
          </a:bodyPr>
          <a:lstStyle/>
          <a:p>
            <a:r>
              <a:rPr lang="en-US" sz="3600" dirty="0"/>
              <a:t>Git also has a short status flag so we can see our changes in a more compact way. If we run </a:t>
            </a:r>
            <a:r>
              <a:rPr lang="en-US" sz="3600" dirty="0">
                <a:latin typeface="Courier" pitchFamily="2" charset="0"/>
              </a:rPr>
              <a:t>git status -s</a:t>
            </a:r>
            <a:r>
              <a:rPr lang="en-US" sz="3600" dirty="0"/>
              <a:t> or </a:t>
            </a:r>
            <a:r>
              <a:rPr lang="en-US" sz="3600" dirty="0">
                <a:latin typeface="Courier" pitchFamily="2" charset="0"/>
              </a:rPr>
              <a:t>git status –short</a:t>
            </a:r>
            <a:r>
              <a:rPr lang="en-US" sz="3600" dirty="0"/>
              <a:t>.</a:t>
            </a:r>
          </a:p>
        </p:txBody>
      </p:sp>
      <p:pic>
        <p:nvPicPr>
          <p:cNvPr id="5" name="Picture 4">
            <a:extLst>
              <a:ext uri="{FF2B5EF4-FFF2-40B4-BE49-F238E27FC236}">
                <a16:creationId xmlns:a16="http://schemas.microsoft.com/office/drawing/2014/main" id="{F4FFAC07-DC21-FC48-A155-6FBE038D2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4492162"/>
            <a:ext cx="11708281" cy="1893647"/>
          </a:xfrm>
          <a:prstGeom prst="rect">
            <a:avLst/>
          </a:prstGeom>
        </p:spPr>
      </p:pic>
      <p:sp>
        <p:nvSpPr>
          <p:cNvPr id="6" name="Content Placeholder 2">
            <a:extLst>
              <a:ext uri="{FF2B5EF4-FFF2-40B4-BE49-F238E27FC236}">
                <a16:creationId xmlns:a16="http://schemas.microsoft.com/office/drawing/2014/main" id="{488B617E-6AAE-A642-9098-CF76E3FEC16C}"/>
              </a:ext>
            </a:extLst>
          </p:cNvPr>
          <p:cNvSpPr txBox="1">
            <a:spLocks/>
          </p:cNvSpPr>
          <p:nvPr/>
        </p:nvSpPr>
        <p:spPr>
          <a:xfrm>
            <a:off x="650238" y="6728807"/>
            <a:ext cx="11704322" cy="197170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dirty="0"/>
              <a:t>New files that have been added to the staging area have an </a:t>
            </a:r>
            <a:r>
              <a:rPr lang="en-US" sz="3600" dirty="0">
                <a:latin typeface="Courier" pitchFamily="2" charset="0"/>
              </a:rPr>
              <a:t>A</a:t>
            </a:r>
            <a:r>
              <a:rPr lang="en-US" dirty="0"/>
              <a:t>, modified files have an </a:t>
            </a:r>
            <a:r>
              <a:rPr lang="en-US" sz="3600" dirty="0">
                <a:latin typeface="Courier" pitchFamily="2" charset="0"/>
              </a:rPr>
              <a:t>M</a:t>
            </a:r>
            <a:r>
              <a:rPr lang="en-US" dirty="0"/>
              <a:t> and so on.</a:t>
            </a:r>
            <a:endParaRPr lang="en-US" sz="3600" dirty="0"/>
          </a:p>
        </p:txBody>
      </p:sp>
      <p:sp>
        <p:nvSpPr>
          <p:cNvPr id="7" name="TextBox 6">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57541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2000" fill="hold"/>
                                        <p:tgtEl>
                                          <p:spTgt spid="6"/>
                                        </p:tgtEl>
                                        <p:attrNameLst>
                                          <p:attrName>ppt_x</p:attrName>
                                        </p:attrNameLst>
                                      </p:cBhvr>
                                      <p:tavLst>
                                        <p:tav tm="0">
                                          <p:val>
                                            <p:strVal val="#ppt_x"/>
                                          </p:val>
                                        </p:tav>
                                        <p:tav tm="100000">
                                          <p:val>
                                            <p:strVal val="#ppt_x"/>
                                          </p:val>
                                        </p:tav>
                                      </p:tavLst>
                                    </p:anim>
                                    <p:anim calcmode="lin" valueType="num">
                                      <p:cBhvr additive="base">
                                        <p:cTn id="14"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나눔고딕" panose="020D0604000000000000" pitchFamily="34" charset="-127"/>
                <a:ea typeface="나눔고딕" panose="020D0604000000000000" pitchFamily="34" charset="-127"/>
                <a:cs typeface="나눔고딕OTF"/>
              </a:rPr>
              <a:t>What we will take a look in this series</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latin typeface="나눔고딕" panose="020D0604000000000000" pitchFamily="34" charset="-127"/>
                <a:ea typeface="나눔고딕" panose="020D0604000000000000" pitchFamily="34" charset="-127"/>
                <a:cs typeface="나눔고딕OTF"/>
              </a:rPr>
              <a:t> Getting Started</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Basics</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Branch</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sp>
        <p:nvSpPr>
          <p:cNvPr id="6" name="TextBox 5">
            <a:extLst>
              <a:ext uri="{FF2B5EF4-FFF2-40B4-BE49-F238E27FC236}">
                <a16:creationId xmlns:a16="http://schemas.microsoft.com/office/drawing/2014/main" id="{76DB7404-B475-024B-A3F6-52BD89AB108C}"/>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58618859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66FD-B46A-A048-90A8-5A4C009BE2CE}"/>
              </a:ext>
            </a:extLst>
          </p:cNvPr>
          <p:cNvSpPr>
            <a:spLocks noGrp="1"/>
          </p:cNvSpPr>
          <p:nvPr>
            <p:ph type="title"/>
          </p:nvPr>
        </p:nvSpPr>
        <p:spPr/>
        <p:txBody>
          <a:bodyPr>
            <a:normAutofit/>
          </a:bodyPr>
          <a:lstStyle/>
          <a:p>
            <a:r>
              <a:rPr lang="en-US" dirty="0"/>
              <a:t>Ignoring Files</a:t>
            </a:r>
          </a:p>
        </p:txBody>
      </p:sp>
      <p:sp>
        <p:nvSpPr>
          <p:cNvPr id="3" name="Content Placeholder 2">
            <a:extLst>
              <a:ext uri="{FF2B5EF4-FFF2-40B4-BE49-F238E27FC236}">
                <a16:creationId xmlns:a16="http://schemas.microsoft.com/office/drawing/2014/main" id="{11D99576-A06F-E448-9523-E2F56AF9352C}"/>
              </a:ext>
            </a:extLst>
          </p:cNvPr>
          <p:cNvSpPr>
            <a:spLocks noGrp="1"/>
          </p:cNvSpPr>
          <p:nvPr>
            <p:ph idx="1"/>
          </p:nvPr>
        </p:nvSpPr>
        <p:spPr>
          <a:xfrm>
            <a:off x="650239" y="2255518"/>
            <a:ext cx="11704322" cy="2571315"/>
          </a:xfrm>
        </p:spPr>
        <p:txBody>
          <a:bodyPr>
            <a:normAutofit/>
          </a:bodyPr>
          <a:lstStyle/>
          <a:p>
            <a:r>
              <a:rPr lang="en-US" sz="3600" dirty="0"/>
              <a:t>Often, we’ll have a class of files that we don’t want Git to automatically add or even show we as being untracked. We can create a file listing patterns to match them named </a:t>
            </a:r>
            <a:r>
              <a:rPr lang="en-US" sz="3600" dirty="0">
                <a:latin typeface="Courier" pitchFamily="2" charset="0"/>
              </a:rPr>
              <a:t>.</a:t>
            </a:r>
            <a:r>
              <a:rPr lang="en-US" sz="3600" dirty="0" err="1">
                <a:latin typeface="Courier" pitchFamily="2" charset="0"/>
              </a:rPr>
              <a:t>gitignore</a:t>
            </a:r>
            <a:r>
              <a:rPr lang="en-US" sz="3600" dirty="0"/>
              <a:t>. </a:t>
            </a:r>
          </a:p>
        </p:txBody>
      </p:sp>
      <p:pic>
        <p:nvPicPr>
          <p:cNvPr id="5" name="Picture 4">
            <a:extLst>
              <a:ext uri="{FF2B5EF4-FFF2-40B4-BE49-F238E27FC236}">
                <a16:creationId xmlns:a16="http://schemas.microsoft.com/office/drawing/2014/main" id="{FA4FB984-1662-5848-85ED-4E6E577B2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826832"/>
            <a:ext cx="11704322" cy="1573967"/>
          </a:xfrm>
          <a:prstGeom prst="rect">
            <a:avLst/>
          </a:prstGeom>
        </p:spPr>
      </p:pic>
      <p:sp>
        <p:nvSpPr>
          <p:cNvPr id="6" name="Content Placeholder 2">
            <a:extLst>
              <a:ext uri="{FF2B5EF4-FFF2-40B4-BE49-F238E27FC236}">
                <a16:creationId xmlns:a16="http://schemas.microsoft.com/office/drawing/2014/main" id="{B65447D0-C848-984A-B6E8-2373E89E980D}"/>
              </a:ext>
            </a:extLst>
          </p:cNvPr>
          <p:cNvSpPr txBox="1">
            <a:spLocks/>
          </p:cNvSpPr>
          <p:nvPr/>
        </p:nvSpPr>
        <p:spPr>
          <a:xfrm>
            <a:off x="650239" y="6650135"/>
            <a:ext cx="11704322" cy="1954220"/>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600" dirty="0"/>
              <a:t>The first line tells Git to ignore any files ending in “.o” or “.a” — object and archive files that may be the product of building our code. </a:t>
            </a:r>
            <a:r>
              <a:rPr lang="en-US" sz="3200" dirty="0"/>
              <a:t> </a:t>
            </a:r>
          </a:p>
        </p:txBody>
      </p:sp>
      <p:sp>
        <p:nvSpPr>
          <p:cNvPr id="7" name="TextBox 6">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4463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4CEE7-8D63-384A-9A4A-188CEAC8EF46}"/>
              </a:ext>
            </a:extLst>
          </p:cNvPr>
          <p:cNvSpPr>
            <a:spLocks noGrp="1"/>
          </p:cNvSpPr>
          <p:nvPr>
            <p:ph idx="1"/>
          </p:nvPr>
        </p:nvSpPr>
        <p:spPr/>
        <p:txBody>
          <a:bodyPr>
            <a:normAutofit/>
          </a:bodyPr>
          <a:lstStyle/>
          <a:p>
            <a:r>
              <a:rPr lang="en-US" sz="3600" dirty="0"/>
              <a:t>The rules for the patterns we can put in the </a:t>
            </a:r>
            <a:r>
              <a:rPr lang="en-US" sz="3600" dirty="0">
                <a:latin typeface="Courier" pitchFamily="2" charset="0"/>
              </a:rPr>
              <a:t>.</a:t>
            </a:r>
            <a:r>
              <a:rPr lang="en-US" sz="3600" dirty="0" err="1">
                <a:latin typeface="Courier" pitchFamily="2" charset="0"/>
              </a:rPr>
              <a:t>gitignore</a:t>
            </a:r>
            <a:r>
              <a:rPr lang="en-US" sz="3600" dirty="0"/>
              <a:t> file are as follows:</a:t>
            </a:r>
          </a:p>
          <a:p>
            <a:pPr lvl="2"/>
            <a:r>
              <a:rPr lang="en-US" dirty="0"/>
              <a:t>Blank lines or lines starting with </a:t>
            </a:r>
            <a:r>
              <a:rPr lang="en-US" dirty="0">
                <a:latin typeface="Courier" pitchFamily="2" charset="0"/>
              </a:rPr>
              <a:t>#</a:t>
            </a:r>
            <a:r>
              <a:rPr lang="en-US" dirty="0"/>
              <a:t> are ignored.</a:t>
            </a:r>
          </a:p>
          <a:p>
            <a:pPr lvl="2"/>
            <a:r>
              <a:rPr lang="en-US" dirty="0"/>
              <a:t>Standard glob patterns work, and will be applied recursively throughout the entire working tree.</a:t>
            </a:r>
          </a:p>
          <a:p>
            <a:pPr lvl="2"/>
            <a:r>
              <a:rPr lang="en-US" dirty="0"/>
              <a:t>We can start patterns with a forward slash (</a:t>
            </a:r>
            <a:r>
              <a:rPr lang="en-US" dirty="0">
                <a:latin typeface="Courier" pitchFamily="2" charset="0"/>
              </a:rPr>
              <a:t>/</a:t>
            </a:r>
            <a:r>
              <a:rPr lang="en-US" dirty="0"/>
              <a:t>) to avoid </a:t>
            </a:r>
            <a:r>
              <a:rPr lang="en-US" dirty="0" err="1"/>
              <a:t>recursivity</a:t>
            </a:r>
            <a:r>
              <a:rPr lang="en-US" dirty="0"/>
              <a:t>.</a:t>
            </a:r>
          </a:p>
          <a:p>
            <a:pPr lvl="2"/>
            <a:r>
              <a:rPr lang="en-US" dirty="0"/>
              <a:t>We can end patterns with a forward slash (</a:t>
            </a:r>
            <a:r>
              <a:rPr lang="en-US" dirty="0">
                <a:latin typeface="Courier" pitchFamily="2" charset="0"/>
              </a:rPr>
              <a:t>/</a:t>
            </a:r>
            <a:r>
              <a:rPr lang="en-US" dirty="0"/>
              <a:t>) to specify a directory.</a:t>
            </a:r>
          </a:p>
          <a:p>
            <a:pPr lvl="2"/>
            <a:r>
              <a:rPr lang="en-US" dirty="0"/>
              <a:t>We can negate a pattern by starting it with an exclamation point (</a:t>
            </a:r>
            <a:r>
              <a:rPr lang="en-US" dirty="0">
                <a:latin typeface="Courier" pitchFamily="2" charset="0"/>
              </a:rPr>
              <a:t>!</a:t>
            </a:r>
            <a:r>
              <a:rPr lang="en-US" dirty="0"/>
              <a:t>).</a:t>
            </a:r>
          </a:p>
          <a:p>
            <a:pPr lvl="2"/>
            <a:endParaRPr lang="en-US" sz="3000" dirty="0"/>
          </a:p>
        </p:txBody>
      </p:sp>
      <p:sp>
        <p:nvSpPr>
          <p:cNvPr id="4" name="TextBox 3">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18899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7F6AA2-9AD5-FF49-B446-0E0EF7F6E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045" y="1045028"/>
            <a:ext cx="11118346" cy="5339443"/>
          </a:xfrm>
          <a:prstGeom prst="rect">
            <a:avLst/>
          </a:prstGeom>
        </p:spPr>
      </p:pic>
      <p:sp>
        <p:nvSpPr>
          <p:cNvPr id="4" name="TextBox 3">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04333287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10A3B-4AB8-5D4C-BFD0-76E416447F31}"/>
              </a:ext>
            </a:extLst>
          </p:cNvPr>
          <p:cNvSpPr>
            <a:spLocks noGrp="1"/>
          </p:cNvSpPr>
          <p:nvPr>
            <p:ph type="title"/>
          </p:nvPr>
        </p:nvSpPr>
        <p:spPr/>
        <p:txBody>
          <a:bodyPr>
            <a:noAutofit/>
          </a:bodyPr>
          <a:lstStyle/>
          <a:p>
            <a:r>
              <a:rPr lang="en-US" sz="4400" dirty="0"/>
              <a:t>Viewing Your Staged and </a:t>
            </a:r>
            <a:r>
              <a:rPr lang="en-US" sz="4400" dirty="0" err="1"/>
              <a:t>Unstaged</a:t>
            </a:r>
            <a:r>
              <a:rPr lang="en-US" sz="4400" dirty="0"/>
              <a:t> Changes</a:t>
            </a:r>
            <a:br>
              <a:rPr lang="en-US" sz="4400" dirty="0"/>
            </a:br>
            <a:endParaRPr lang="en-US" sz="4400" dirty="0"/>
          </a:p>
        </p:txBody>
      </p:sp>
      <p:sp>
        <p:nvSpPr>
          <p:cNvPr id="3" name="Content Placeholder 2">
            <a:extLst>
              <a:ext uri="{FF2B5EF4-FFF2-40B4-BE49-F238E27FC236}">
                <a16:creationId xmlns:a16="http://schemas.microsoft.com/office/drawing/2014/main" id="{183A7C25-B51B-AD42-9D2C-748F504DA32B}"/>
              </a:ext>
            </a:extLst>
          </p:cNvPr>
          <p:cNvSpPr>
            <a:spLocks noGrp="1"/>
          </p:cNvSpPr>
          <p:nvPr>
            <p:ph idx="1"/>
          </p:nvPr>
        </p:nvSpPr>
        <p:spPr/>
        <p:txBody>
          <a:bodyPr>
            <a:normAutofit/>
          </a:bodyPr>
          <a:lstStyle/>
          <a:p>
            <a:r>
              <a:rPr lang="en-US" sz="3600" dirty="0"/>
              <a:t>We want to know exactly what we changed, not just which files were changed — we can use the </a:t>
            </a:r>
            <a:r>
              <a:rPr lang="en-US" sz="3600" dirty="0">
                <a:latin typeface="Courier" pitchFamily="2" charset="0"/>
              </a:rPr>
              <a:t>git diff</a:t>
            </a:r>
            <a:r>
              <a:rPr lang="en-US" sz="3600" dirty="0"/>
              <a:t> command.</a:t>
            </a:r>
          </a:p>
          <a:p>
            <a:endParaRPr lang="en-US" sz="3600" dirty="0"/>
          </a:p>
          <a:p>
            <a:pPr marL="571500" indent="-571500">
              <a:buFont typeface="Arial" panose="020B0604020202020204" pitchFamily="34" charset="0"/>
              <a:buChar char="•"/>
            </a:pPr>
            <a:r>
              <a:rPr lang="en-US" sz="3600" dirty="0"/>
              <a:t>What have you changed but not yet staged?</a:t>
            </a:r>
          </a:p>
          <a:p>
            <a:pPr marL="571500" indent="-571500">
              <a:buFont typeface="Arial" panose="020B0604020202020204" pitchFamily="34" charset="0"/>
              <a:buChar char="•"/>
            </a:pPr>
            <a:r>
              <a:rPr lang="en-US" sz="3600" dirty="0"/>
              <a:t>And what have you staged that you are about to commit? </a:t>
            </a:r>
          </a:p>
        </p:txBody>
      </p:sp>
      <p:sp>
        <p:nvSpPr>
          <p:cNvPr id="4" name="TextBox 3">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80060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2"/>
          <p:cNvSpPr>
            <a:spLocks noGrp="1" noChangeArrowheads="1"/>
          </p:cNvSpPr>
          <p:nvPr>
            <p:ph idx="1"/>
          </p:nvPr>
        </p:nvSpPr>
        <p:spPr bwMode="auto">
          <a:xfrm>
            <a:off x="1045094" y="869363"/>
            <a:ext cx="11205312" cy="1836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2696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rgbClr val="4E443C"/>
                </a:solidFill>
                <a:latin typeface="나눔고딕" panose="020D0604000000000000" pitchFamily="34" charset="-127"/>
                <a:ea typeface="나눔고딕" panose="020D0604000000000000" pitchFamily="34" charset="-127"/>
              </a:rPr>
              <a:t>We</a:t>
            </a:r>
            <a:r>
              <a:rPr kumimoji="0" lang="en-US" altLang="en-US" sz="3600" b="0" i="0" u="none" strike="noStrike" cap="none" normalizeH="0" baseline="0" dirty="0">
                <a:ln>
                  <a:noFill/>
                </a:ln>
                <a:solidFill>
                  <a:srgbClr val="4E443C"/>
                </a:solidFill>
                <a:effectLst/>
                <a:latin typeface="나눔고딕" panose="020D0604000000000000" pitchFamily="34" charset="-127"/>
                <a:ea typeface="나눔고딕" panose="020D0604000000000000" pitchFamily="34" charset="-127"/>
              </a:rPr>
              <a:t> edit and stage the </a:t>
            </a:r>
            <a:r>
              <a:rPr kumimoji="0" lang="en-US" altLang="en-US" sz="3600" b="0" i="0" u="none" strike="noStrike" cap="none" normalizeH="0" baseline="0" dirty="0">
                <a:ln>
                  <a:noFill/>
                </a:ln>
                <a:solidFill>
                  <a:srgbClr val="333333"/>
                </a:solidFill>
                <a:effectLst/>
                <a:latin typeface="Courier"/>
                <a:ea typeface="나눔고딕" panose="020D0604000000000000" pitchFamily="34" charset="-127"/>
              </a:rPr>
              <a:t>README.md</a:t>
            </a:r>
            <a:r>
              <a:rPr kumimoji="0" lang="en-US" altLang="en-US" sz="3600" b="0" i="0" u="none" strike="noStrike" cap="none" normalizeH="0" baseline="0" dirty="0">
                <a:ln>
                  <a:noFill/>
                </a:ln>
                <a:solidFill>
                  <a:srgbClr val="4E443C"/>
                </a:solidFill>
                <a:effectLst/>
                <a:latin typeface="나눔고딕" panose="020D0604000000000000" pitchFamily="34" charset="-127"/>
                <a:ea typeface="나눔고딕" panose="020D0604000000000000" pitchFamily="34" charset="-127"/>
                <a:cs typeface="Arial" panose="020B0604020202020204" pitchFamily="34" charset="0"/>
              </a:rPr>
              <a:t> file again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E443C"/>
                </a:solidFill>
                <a:effectLst/>
                <a:latin typeface="나눔고딕" panose="020D0604000000000000" pitchFamily="34" charset="-127"/>
                <a:ea typeface="나눔고딕" panose="020D0604000000000000" pitchFamily="34" charset="-127"/>
                <a:cs typeface="Arial" panose="020B0604020202020204" pitchFamily="34" charset="0"/>
              </a:rPr>
              <a:t>then edit the </a:t>
            </a:r>
            <a:r>
              <a:rPr kumimoji="0" lang="en-US" altLang="en-US" sz="3600" b="0" i="0" u="none" strike="noStrike" cap="none" normalizeH="0" baseline="0" dirty="0">
                <a:ln>
                  <a:noFill/>
                </a:ln>
                <a:solidFill>
                  <a:srgbClr val="333333"/>
                </a:solidFill>
                <a:effectLst/>
                <a:latin typeface="Courier"/>
                <a:ea typeface="나눔고딕" panose="020D0604000000000000" pitchFamily="34" charset="-127"/>
              </a:rPr>
              <a:t>reademe.txt</a:t>
            </a:r>
            <a:r>
              <a:rPr kumimoji="0" lang="en-US" altLang="en-US" sz="3600" b="0" i="0" u="none" strike="noStrike" cap="none" normalizeH="0" baseline="0" dirty="0">
                <a:ln>
                  <a:noFill/>
                </a:ln>
                <a:solidFill>
                  <a:srgbClr val="4E443C"/>
                </a:solidFill>
                <a:effectLst/>
                <a:latin typeface="나눔고딕" panose="020D0604000000000000" pitchFamily="34" charset="-127"/>
                <a:ea typeface="나눔고딕" panose="020D0604000000000000" pitchFamily="34" charset="-127"/>
                <a:cs typeface="Arial" panose="020B0604020202020204" pitchFamily="34" charset="0"/>
              </a:rPr>
              <a:t> file without staging it.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E443C"/>
                </a:solidFill>
                <a:effectLst/>
                <a:latin typeface="나눔고딕" panose="020D0604000000000000" pitchFamily="34" charset="-127"/>
                <a:ea typeface="나눔고딕" panose="020D0604000000000000" pitchFamily="34" charset="-127"/>
                <a:cs typeface="Arial" panose="020B0604020202020204" pitchFamily="34" charset="0"/>
              </a:rPr>
              <a:t>If you run your </a:t>
            </a:r>
            <a:r>
              <a:rPr kumimoji="0" lang="en-US" altLang="en-US" sz="3600" b="0" i="0" u="none" strike="noStrike" cap="none" normalizeH="0" baseline="0" dirty="0" err="1">
                <a:ln>
                  <a:noFill/>
                </a:ln>
                <a:solidFill>
                  <a:srgbClr val="333333"/>
                </a:solidFill>
                <a:effectLst/>
                <a:latin typeface="Courier"/>
                <a:ea typeface="나눔고딕" panose="020D0604000000000000" pitchFamily="34" charset="-127"/>
              </a:rPr>
              <a:t>git</a:t>
            </a:r>
            <a:r>
              <a:rPr kumimoji="0" lang="en-US" altLang="en-US" sz="3600" b="0" i="0" u="none" strike="noStrike" cap="none" normalizeH="0" baseline="0" dirty="0">
                <a:ln>
                  <a:noFill/>
                </a:ln>
                <a:solidFill>
                  <a:srgbClr val="333333"/>
                </a:solidFill>
                <a:effectLst/>
                <a:latin typeface="Courier"/>
                <a:ea typeface="나눔고딕" panose="020D0604000000000000" pitchFamily="34" charset="-127"/>
              </a:rPr>
              <a:t> status</a:t>
            </a:r>
            <a:r>
              <a:rPr kumimoji="0" lang="en-US" altLang="en-US" sz="3600" b="0" i="0" u="none" strike="noStrike" cap="none" normalizeH="0" baseline="0" dirty="0">
                <a:ln>
                  <a:noFill/>
                </a:ln>
                <a:solidFill>
                  <a:srgbClr val="4E443C"/>
                </a:solidFill>
                <a:effectLst/>
                <a:latin typeface="나눔고딕" panose="020D0604000000000000" pitchFamily="34" charset="-127"/>
                <a:ea typeface="나눔고딕" panose="020D0604000000000000" pitchFamily="34" charset="-127"/>
                <a:cs typeface="Arial" panose="020B0604020202020204" pitchFamily="34" charset="0"/>
              </a:rPr>
              <a:t> command,</a:t>
            </a:r>
            <a:endParaRPr kumimoji="0" lang="en-US" altLang="en-US" sz="3600" b="0" i="0" u="none" strike="noStrike" cap="none" normalizeH="0" baseline="0" dirty="0">
              <a:ln>
                <a:noFill/>
              </a:ln>
              <a:solidFill>
                <a:schemeClr val="tx1"/>
              </a:solidFill>
              <a:effectLst/>
              <a:latin typeface="나눔고딕" panose="020D0604000000000000" pitchFamily="34" charset="-127"/>
              <a:ea typeface="나눔고딕" panose="020D0604000000000000" pitchFamily="34" charset="-127"/>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94" y="3167011"/>
            <a:ext cx="11205312" cy="4742025"/>
          </a:xfrm>
          <a:prstGeom prst="rect">
            <a:avLst/>
          </a:prstGeom>
        </p:spPr>
      </p:pic>
      <p:sp>
        <p:nvSpPr>
          <p:cNvPr id="4" name="TextBox 3">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65930755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802" y="2345742"/>
            <a:ext cx="11704322" cy="1339737"/>
          </a:xfrm>
        </p:spPr>
        <p:txBody>
          <a:bodyPr>
            <a:normAutofit/>
          </a:bodyPr>
          <a:lstStyle/>
          <a:p>
            <a:r>
              <a:rPr lang="en-US" sz="3600" dirty="0">
                <a:latin typeface="나눔고딕" panose="020D0604000000000000" pitchFamily="34" charset="-127"/>
                <a:ea typeface="나눔고딕" panose="020D0604000000000000" pitchFamily="34" charset="-127"/>
              </a:rPr>
              <a:t>To see what we’ve changed but not yet staged, type </a:t>
            </a:r>
            <a:r>
              <a:rPr lang="en-US" sz="3600" dirty="0" err="1">
                <a:latin typeface="Courier"/>
                <a:ea typeface="나눔고딕" panose="020D0604000000000000" pitchFamily="34" charset="-127"/>
              </a:rPr>
              <a:t>git</a:t>
            </a:r>
            <a:r>
              <a:rPr lang="en-US" sz="3600" dirty="0">
                <a:latin typeface="Courier"/>
                <a:ea typeface="나눔고딕" panose="020D0604000000000000" pitchFamily="34" charset="-127"/>
              </a:rPr>
              <a:t> diff </a:t>
            </a:r>
            <a:r>
              <a:rPr lang="en-US" sz="3600" dirty="0">
                <a:latin typeface="나눔고딕" panose="020D0604000000000000" pitchFamily="34" charset="-127"/>
                <a:ea typeface="나눔고딕" panose="020D0604000000000000" pitchFamily="34" charset="-127"/>
              </a:rPr>
              <a:t>with no other arguments: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02" y="4558315"/>
            <a:ext cx="11423998" cy="2551671"/>
          </a:xfrm>
          <a:prstGeom prst="rect">
            <a:avLst/>
          </a:prstGeom>
        </p:spPr>
      </p:pic>
      <p:sp>
        <p:nvSpPr>
          <p:cNvPr id="4" name="TextBox 3">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675725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802" y="558506"/>
            <a:ext cx="11631816" cy="2537985"/>
          </a:xfrm>
        </p:spPr>
        <p:txBody>
          <a:bodyPr>
            <a:noAutofit/>
          </a:bodyPr>
          <a:lstStyle/>
          <a:p>
            <a:r>
              <a:rPr lang="en-US" sz="3600" dirty="0">
                <a:latin typeface="나눔고딕" panose="020D0604000000000000" pitchFamily="34" charset="-127"/>
                <a:ea typeface="나눔고딕" panose="020D0604000000000000" pitchFamily="34" charset="-127"/>
              </a:rPr>
              <a:t>If you want to see what we’ve staged that will go into our next commit, we can use </a:t>
            </a:r>
            <a:r>
              <a:rPr lang="en-US" sz="3600" dirty="0" err="1">
                <a:latin typeface="Courier"/>
                <a:ea typeface="나눔고딕" panose="020D0604000000000000" pitchFamily="34" charset="-127"/>
              </a:rPr>
              <a:t>git</a:t>
            </a:r>
            <a:r>
              <a:rPr lang="en-US" sz="3600" dirty="0">
                <a:latin typeface="Courier"/>
                <a:ea typeface="나눔고딕" panose="020D0604000000000000" pitchFamily="34" charset="-127"/>
              </a:rPr>
              <a:t> diff --staged</a:t>
            </a:r>
            <a:r>
              <a:rPr lang="en-US" sz="3600" dirty="0">
                <a:latin typeface="나눔고딕" panose="020D0604000000000000" pitchFamily="34" charset="-127"/>
                <a:ea typeface="나눔고딕" panose="020D0604000000000000" pitchFamily="34" charset="-127"/>
              </a:rPr>
              <a:t>. This command compares our staged changes to your last commit: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02" y="3636817"/>
            <a:ext cx="11806096" cy="5548745"/>
          </a:xfrm>
          <a:prstGeom prst="rect">
            <a:avLst/>
          </a:prstGeom>
        </p:spPr>
      </p:pic>
      <p:sp>
        <p:nvSpPr>
          <p:cNvPr id="4" name="TextBox 3">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36790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802" y="558506"/>
            <a:ext cx="11631816" cy="2537985"/>
          </a:xfrm>
        </p:spPr>
        <p:txBody>
          <a:bodyPr>
            <a:noAutofit/>
          </a:bodyPr>
          <a:lstStyle/>
          <a:p>
            <a:r>
              <a:rPr lang="en-US" sz="3600" dirty="0">
                <a:latin typeface="나눔고딕" panose="020D0604000000000000" pitchFamily="34" charset="-127"/>
                <a:ea typeface="나눔고딕" panose="020D0604000000000000" pitchFamily="34" charset="-127"/>
              </a:rPr>
              <a:t>If we stage the </a:t>
            </a:r>
            <a:r>
              <a:rPr lang="en-US" sz="3600" dirty="0">
                <a:latin typeface="Courier"/>
                <a:ea typeface="나눔고딕" panose="020D0604000000000000" pitchFamily="34" charset="-127"/>
              </a:rPr>
              <a:t>readme.txt</a:t>
            </a:r>
            <a:r>
              <a:rPr lang="en-US" sz="3600" dirty="0">
                <a:latin typeface="나눔고딕" panose="020D0604000000000000" pitchFamily="34" charset="-127"/>
                <a:ea typeface="나눔고딕" panose="020D0604000000000000" pitchFamily="34" charset="-127"/>
              </a:rPr>
              <a:t> file and then edit it, you can use </a:t>
            </a:r>
            <a:r>
              <a:rPr lang="en-US" sz="3600" dirty="0" err="1">
                <a:latin typeface="Courier"/>
                <a:ea typeface="나눔고딕" panose="020D0604000000000000" pitchFamily="34" charset="-127"/>
              </a:rPr>
              <a:t>git</a:t>
            </a:r>
            <a:r>
              <a:rPr lang="en-US" sz="3600" dirty="0">
                <a:latin typeface="Courier"/>
                <a:ea typeface="나눔고딕" panose="020D0604000000000000" pitchFamily="34" charset="-127"/>
              </a:rPr>
              <a:t> diff</a:t>
            </a:r>
            <a:r>
              <a:rPr lang="en-US" sz="3600" dirty="0">
                <a:latin typeface="나눔고딕" panose="020D0604000000000000" pitchFamily="34" charset="-127"/>
                <a:ea typeface="나눔고딕" panose="020D0604000000000000" pitchFamily="34" charset="-127"/>
              </a:rPr>
              <a:t> to see the changes in the file that are staged and the changes that are </a:t>
            </a:r>
            <a:r>
              <a:rPr lang="en-US" sz="3600" dirty="0" err="1">
                <a:latin typeface="나눔고딕" panose="020D0604000000000000" pitchFamily="34" charset="-127"/>
                <a:ea typeface="나눔고딕" panose="020D0604000000000000" pitchFamily="34" charset="-127"/>
              </a:rPr>
              <a:t>unstaged</a:t>
            </a:r>
            <a:r>
              <a:rPr lang="en-US" sz="3600" dirty="0">
                <a:latin typeface="나눔고딕" panose="020D0604000000000000" pitchFamily="34" charset="-127"/>
                <a:ea typeface="나눔고딕" panose="020D0604000000000000" pitchFamily="34" charset="-127"/>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02" y="3096491"/>
            <a:ext cx="11488815" cy="4800600"/>
          </a:xfrm>
          <a:prstGeom prst="rect">
            <a:avLst/>
          </a:prstGeom>
        </p:spPr>
      </p:pic>
      <p:sp>
        <p:nvSpPr>
          <p:cNvPr id="7" name="TextBox 6">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51017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802" y="1267691"/>
            <a:ext cx="11631816" cy="1828800"/>
          </a:xfrm>
        </p:spPr>
        <p:txBody>
          <a:bodyPr>
            <a:noAutofit/>
          </a:bodyPr>
          <a:lstStyle/>
          <a:p>
            <a:r>
              <a:rPr lang="en-US" sz="3600" dirty="0" err="1">
                <a:latin typeface="Courier"/>
                <a:ea typeface="나눔고딕" panose="020D0604000000000000" pitchFamily="34" charset="-127"/>
              </a:rPr>
              <a:t>git</a:t>
            </a:r>
            <a:r>
              <a:rPr lang="en-US" sz="3600" dirty="0">
                <a:latin typeface="Courier"/>
                <a:ea typeface="나눔고딕" panose="020D0604000000000000" pitchFamily="34" charset="-127"/>
              </a:rPr>
              <a:t> diff </a:t>
            </a:r>
            <a:r>
              <a:rPr lang="en-US" sz="3600" dirty="0">
                <a:latin typeface="나눔고딕" panose="020D0604000000000000" pitchFamily="34" charset="-127"/>
                <a:ea typeface="나눔고딕" panose="020D0604000000000000" pitchFamily="34" charset="-127"/>
              </a:rPr>
              <a:t>to see what is still </a:t>
            </a:r>
            <a:r>
              <a:rPr lang="en-US" sz="3600" dirty="0" err="1">
                <a:latin typeface="나눔고딕" panose="020D0604000000000000" pitchFamily="34" charset="-127"/>
                <a:ea typeface="나눔고딕" panose="020D0604000000000000" pitchFamily="34" charset="-127"/>
              </a:rPr>
              <a:t>unstaged</a:t>
            </a:r>
            <a:r>
              <a:rPr lang="en-US" sz="3600" dirty="0">
                <a:latin typeface="나눔고딕" panose="020D0604000000000000" pitchFamily="34" charset="-127"/>
                <a:ea typeface="나눔고딕" panose="020D0604000000000000" pitchFamily="34" charset="-127"/>
              </a:rPr>
              <a: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670" y="3096491"/>
            <a:ext cx="11187517" cy="2535382"/>
          </a:xfrm>
          <a:prstGeom prst="rect">
            <a:avLst/>
          </a:prstGeom>
        </p:spPr>
      </p:pic>
      <p:sp>
        <p:nvSpPr>
          <p:cNvPr id="6" name="TextBox 5">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702707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802" y="1246909"/>
            <a:ext cx="11631816" cy="1517073"/>
          </a:xfrm>
        </p:spPr>
        <p:txBody>
          <a:bodyPr>
            <a:noAutofit/>
          </a:bodyPr>
          <a:lstStyle/>
          <a:p>
            <a:r>
              <a:rPr lang="en-US" sz="3600" dirty="0">
                <a:latin typeface="나눔고딕" panose="020D0604000000000000" pitchFamily="34" charset="-127"/>
                <a:ea typeface="나눔고딕" panose="020D0604000000000000" pitchFamily="34" charset="-127"/>
              </a:rPr>
              <a:t>and </a:t>
            </a:r>
            <a:r>
              <a:rPr lang="en-US" sz="3600" dirty="0" err="1">
                <a:latin typeface="Courier"/>
                <a:ea typeface="나눔고딕" panose="020D0604000000000000" pitchFamily="34" charset="-127"/>
              </a:rPr>
              <a:t>git</a:t>
            </a:r>
            <a:r>
              <a:rPr lang="en-US" sz="3600" dirty="0">
                <a:latin typeface="Courier"/>
                <a:ea typeface="나눔고딕" panose="020D0604000000000000" pitchFamily="34" charset="-127"/>
              </a:rPr>
              <a:t> diff --cached </a:t>
            </a:r>
            <a:r>
              <a:rPr lang="en-US" sz="3600" dirty="0">
                <a:latin typeface="나눔고딕" panose="020D0604000000000000" pitchFamily="34" charset="-127"/>
                <a:ea typeface="나눔고딕" panose="020D0604000000000000" pitchFamily="34" charset="-127"/>
              </a:rPr>
              <a:t>to see what we’ve staged so far (</a:t>
            </a:r>
            <a:r>
              <a:rPr lang="en-US" sz="3600" dirty="0">
                <a:latin typeface="Courier"/>
                <a:ea typeface="나눔고딕" panose="020D0604000000000000" pitchFamily="34" charset="-127"/>
              </a:rPr>
              <a:t>--staged </a:t>
            </a:r>
            <a:r>
              <a:rPr lang="en-US" sz="3600" dirty="0">
                <a:latin typeface="나눔고딕" panose="020D0604000000000000" pitchFamily="34" charset="-127"/>
                <a:ea typeface="나눔고딕" panose="020D0604000000000000" pitchFamily="34" charset="-127"/>
              </a:rPr>
              <a:t>and </a:t>
            </a:r>
            <a:r>
              <a:rPr lang="en-US" sz="3600" dirty="0">
                <a:latin typeface="Courier"/>
                <a:ea typeface="나눔고딕" panose="020D0604000000000000" pitchFamily="34" charset="-127"/>
              </a:rPr>
              <a:t>--cached </a:t>
            </a:r>
            <a:r>
              <a:rPr lang="en-US" sz="3600" dirty="0">
                <a:latin typeface="나눔고딕" panose="020D0604000000000000" pitchFamily="34" charset="-127"/>
                <a:ea typeface="나눔고딕" panose="020D0604000000000000" pitchFamily="34" charset="-127"/>
              </a:rPr>
              <a:t>are synonyms):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801" y="2944281"/>
            <a:ext cx="11472713" cy="5451573"/>
          </a:xfrm>
          <a:prstGeom prst="rect">
            <a:avLst/>
          </a:prstGeom>
        </p:spPr>
      </p:pic>
      <p:sp>
        <p:nvSpPr>
          <p:cNvPr id="8" name="TextBox 7">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92899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나눔고딕" panose="020D0604000000000000" pitchFamily="34" charset="-127"/>
                <a:ea typeface="나눔고딕" panose="020D0604000000000000" pitchFamily="34" charset="-127"/>
                <a:cs typeface="나눔고딕OTF"/>
              </a:rPr>
              <a:t>What we will take a look today</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solidFill>
                  <a:schemeClr val="bg2">
                    <a:lumMod val="60000"/>
                    <a:lumOff val="40000"/>
                  </a:schemeClr>
                </a:solidFill>
                <a:latin typeface="나눔고딕" panose="020D0604000000000000" pitchFamily="34" charset="-127"/>
                <a:ea typeface="나눔고딕" panose="020D0604000000000000" pitchFamily="34" charset="-127"/>
                <a:cs typeface="나눔고딕OTF"/>
              </a:rPr>
              <a:t>Getting Started</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Basics</a:t>
            </a:r>
          </a:p>
          <a:p>
            <a:pPr marL="614443" indent="-614443" algn="ctr">
              <a:buAutoNum type="arabicPeriod"/>
            </a:pPr>
            <a:r>
              <a:rPr lang="en-US" sz="6000" dirty="0">
                <a:solidFill>
                  <a:schemeClr val="bg2">
                    <a:lumMod val="60000"/>
                    <a:lumOff val="40000"/>
                  </a:schemeClr>
                </a:solidFill>
                <a:latin typeface="나눔고딕" panose="020D0604000000000000" pitchFamily="34" charset="-127"/>
                <a:ea typeface="나눔고딕" panose="020D0604000000000000" pitchFamily="34" charset="-127"/>
                <a:cs typeface="나눔고딕OTF"/>
              </a:rPr>
              <a:t> Git Branch</a:t>
            </a:r>
          </a:p>
          <a:p>
            <a:pPr marL="614443" indent="-614443" algn="ctr">
              <a:buAutoNum type="arabicPeriod"/>
            </a:pPr>
            <a:r>
              <a:rPr lang="en-US" sz="6000" dirty="0">
                <a:solidFill>
                  <a:schemeClr val="bg2">
                    <a:lumMod val="60000"/>
                    <a:lumOff val="40000"/>
                  </a:schemeClr>
                </a:solidFill>
                <a:latin typeface="나눔고딕" panose="020D0604000000000000" pitchFamily="34" charset="-127"/>
                <a:ea typeface="나눔고딕" panose="020D0604000000000000" pitchFamily="34" charset="-127"/>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sp>
        <p:nvSpPr>
          <p:cNvPr id="7" name="TextBox 6">
            <a:extLst>
              <a:ext uri="{FF2B5EF4-FFF2-40B4-BE49-F238E27FC236}">
                <a16:creationId xmlns:a16="http://schemas.microsoft.com/office/drawing/2014/main" id="{3B5B3332-3496-4E43-B76D-5FB4680135CF}"/>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05892167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Committing Your Changes</a:t>
            </a:r>
          </a:p>
        </p:txBody>
      </p:sp>
      <p:sp>
        <p:nvSpPr>
          <p:cNvPr id="3" name="Content Placeholder 2"/>
          <p:cNvSpPr>
            <a:spLocks noGrp="1"/>
          </p:cNvSpPr>
          <p:nvPr>
            <p:ph idx="1"/>
          </p:nvPr>
        </p:nvSpPr>
        <p:spPr>
          <a:xfrm>
            <a:off x="650239" y="2255518"/>
            <a:ext cx="11704322" cy="2898373"/>
          </a:xfrm>
        </p:spPr>
        <p:txBody>
          <a:bodyPr>
            <a:normAutofit fontScale="92500"/>
          </a:bodyPr>
          <a:lstStyle/>
          <a:p>
            <a:r>
              <a:rPr lang="en-US" dirty="0"/>
              <a:t>Our staging area is set up the way you want it, you can commit your changes. </a:t>
            </a:r>
          </a:p>
          <a:p>
            <a:endParaRPr lang="en-US" dirty="0"/>
          </a:p>
          <a:p>
            <a:r>
              <a:rPr lang="en-US" dirty="0"/>
              <a:t>The simplest way to commit is to type </a:t>
            </a:r>
            <a:r>
              <a:rPr lang="en-US" dirty="0" err="1">
                <a:latin typeface="Courier"/>
              </a:rPr>
              <a:t>git</a:t>
            </a:r>
            <a:r>
              <a:rPr lang="en-US" dirty="0">
                <a:latin typeface="Courier"/>
              </a:rPr>
              <a:t> commit:</a:t>
            </a:r>
          </a:p>
        </p:txBody>
      </p:sp>
      <p:sp>
        <p:nvSpPr>
          <p:cNvPr id="4" name="Rectangle 2"/>
          <p:cNvSpPr>
            <a:spLocks noChangeArrowheads="1"/>
          </p:cNvSpPr>
          <p:nvPr/>
        </p:nvSpPr>
        <p:spPr bwMode="auto">
          <a:xfrm>
            <a:off x="0" y="0"/>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2696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4E443C"/>
                </a:solidFill>
                <a:effectLst/>
                <a:latin typeface="Arial" panose="020B0604020202020204" pitchFamily="34" charset="0"/>
                <a:cs typeface="Arial" panose="020B0604020202020204" pitchFamily="34" charset="0"/>
              </a:rPr>
              <a:t>The simplest way to commit is to type </a:t>
            </a:r>
            <a:r>
              <a:rPr kumimoji="0" lang="en-US" altLang="en-US" sz="1000" b="0" i="0" u="none" strike="noStrike" cap="none" normalizeH="0" baseline="0">
                <a:ln>
                  <a:noFill/>
                </a:ln>
                <a:solidFill>
                  <a:srgbClr val="333333"/>
                </a:solidFill>
                <a:effectLst/>
                <a:latin typeface="Courier New" panose="02070309020205020404" pitchFamily="49" charset="0"/>
                <a:cs typeface="Courier New" panose="02070309020205020404" pitchFamily="49" charset="0"/>
              </a:rPr>
              <a:t>git commit</a:t>
            </a:r>
            <a:r>
              <a:rPr kumimoji="0" lang="en-US" altLang="en-US" sz="1000" b="0" i="0" u="none" strike="noStrike" cap="none" normalizeH="0" baseline="0">
                <a:ln>
                  <a:noFill/>
                </a:ln>
                <a:solidFill>
                  <a:srgbClr val="4E443C"/>
                </a:solidFill>
                <a:effectLst/>
                <a:latin typeface="Arial" panose="020B0604020202020204" pitchFamily="34" charset="0"/>
                <a:cs typeface="Arial" panose="020B0604020202020204"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5569091"/>
            <a:ext cx="11709570" cy="3221618"/>
          </a:xfrm>
          <a:prstGeom prst="rect">
            <a:avLst/>
          </a:prstGeom>
        </p:spPr>
      </p:pic>
    </p:spTree>
    <p:extLst>
      <p:ext uri="{BB962C8B-B14F-4D97-AF65-F5344CB8AC3E}">
        <p14:creationId xmlns:p14="http://schemas.microsoft.com/office/powerpoint/2010/main" val="3923361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4AC558-BEAA-C54D-90B6-3CDF71FCCDE6}"/>
              </a:ext>
            </a:extLst>
          </p:cNvPr>
          <p:cNvPicPr>
            <a:picLocks noChangeAspect="1"/>
          </p:cNvPicPr>
          <p:nvPr/>
        </p:nvPicPr>
        <p:blipFill>
          <a:blip r:embed="rId2"/>
          <a:stretch>
            <a:fillRect/>
          </a:stretch>
        </p:blipFill>
        <p:spPr>
          <a:xfrm>
            <a:off x="1084289" y="2300052"/>
            <a:ext cx="10958718" cy="4520471"/>
          </a:xfrm>
          <a:prstGeom prst="rect">
            <a:avLst/>
          </a:prstGeom>
        </p:spPr>
      </p:pic>
      <p:sp>
        <p:nvSpPr>
          <p:cNvPr id="3" name="TextBox 2">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4" name="TextBox 3">
            <a:extLst>
              <a:ext uri="{FF2B5EF4-FFF2-40B4-BE49-F238E27FC236}">
                <a16:creationId xmlns:a16="http://schemas.microsoft.com/office/drawing/2014/main" id="{45C42C57-48E4-E74C-8273-44CC7AEC4F5F}"/>
              </a:ext>
            </a:extLst>
          </p:cNvPr>
          <p:cNvSpPr txBox="1"/>
          <p:nvPr/>
        </p:nvSpPr>
        <p:spPr>
          <a:xfrm>
            <a:off x="8185168" y="4324325"/>
            <a:ext cx="139300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add</a:t>
            </a:r>
            <a:endParaRPr kumimoji="0" lang="en-US" sz="2400" b="0" i="0" u="none" strike="noStrike" cap="none" spc="0" normalizeH="0" baseline="0" dirty="0">
              <a:ln>
                <a:noFill/>
              </a:ln>
              <a:solidFill>
                <a:schemeClr val="bg1"/>
              </a:solidFill>
              <a:effectLst/>
              <a:uFillTx/>
              <a:sym typeface="American Typewriter"/>
            </a:endParaRPr>
          </a:p>
        </p:txBody>
      </p:sp>
      <p:sp>
        <p:nvSpPr>
          <p:cNvPr id="5" name="TextBox 4">
            <a:extLst>
              <a:ext uri="{FF2B5EF4-FFF2-40B4-BE49-F238E27FC236}">
                <a16:creationId xmlns:a16="http://schemas.microsoft.com/office/drawing/2014/main" id="{2711E8CD-27F4-5C41-BC1B-D0CC9FA0541C}"/>
              </a:ext>
            </a:extLst>
          </p:cNvPr>
          <p:cNvSpPr txBox="1"/>
          <p:nvPr/>
        </p:nvSpPr>
        <p:spPr>
          <a:xfrm>
            <a:off x="7026730" y="5572424"/>
            <a:ext cx="1946046"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commit</a:t>
            </a:r>
            <a:endParaRPr kumimoji="0" lang="en-US" sz="2400" b="0" i="0" u="none" strike="noStrike" cap="none" spc="0" normalizeH="0" baseline="0" dirty="0">
              <a:ln>
                <a:noFill/>
              </a:ln>
              <a:solidFill>
                <a:schemeClr val="bg1"/>
              </a:solidFill>
              <a:effectLst/>
              <a:uFillTx/>
              <a:sym typeface="American Typewriter"/>
            </a:endParaRPr>
          </a:p>
        </p:txBody>
      </p:sp>
    </p:spTree>
    <p:extLst>
      <p:ext uri="{BB962C8B-B14F-4D97-AF65-F5344CB8AC3E}">
        <p14:creationId xmlns:p14="http://schemas.microsoft.com/office/powerpoint/2010/main" val="29522058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1+#ppt_w/2"/>
                                          </p:val>
                                        </p:tav>
                                        <p:tav tm="100000">
                                          <p:val>
                                            <p:strVal val="#ppt_x"/>
                                          </p:val>
                                        </p:tav>
                                      </p:tavLst>
                                    </p:anim>
                                    <p:anim calcmode="lin" valueType="num">
                                      <p:cBhvr additive="base">
                                        <p:cTn id="8"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Skipping the Staging Area</a:t>
            </a:r>
          </a:p>
        </p:txBody>
      </p:sp>
      <p:sp>
        <p:nvSpPr>
          <p:cNvPr id="3" name="Content Placeholder 2"/>
          <p:cNvSpPr>
            <a:spLocks noGrp="1"/>
          </p:cNvSpPr>
          <p:nvPr>
            <p:ph idx="1"/>
          </p:nvPr>
        </p:nvSpPr>
        <p:spPr>
          <a:xfrm>
            <a:off x="650239" y="2255518"/>
            <a:ext cx="11704322" cy="2545082"/>
          </a:xfrm>
        </p:spPr>
        <p:txBody>
          <a:bodyPr/>
          <a:lstStyle/>
          <a:p>
            <a:r>
              <a:rPr lang="en-US" dirty="0"/>
              <a:t>Adding the </a:t>
            </a:r>
            <a:r>
              <a:rPr lang="en-US" dirty="0">
                <a:latin typeface="Courier"/>
              </a:rPr>
              <a:t>-a</a:t>
            </a:r>
            <a:r>
              <a:rPr lang="en-US" dirty="0"/>
              <a:t> option to the </a:t>
            </a:r>
            <a:r>
              <a:rPr lang="en-US" dirty="0" err="1">
                <a:latin typeface="Courier"/>
              </a:rPr>
              <a:t>git</a:t>
            </a:r>
            <a:r>
              <a:rPr lang="en-US" dirty="0">
                <a:latin typeface="Courier"/>
              </a:rPr>
              <a:t> commit</a:t>
            </a:r>
            <a:r>
              <a:rPr lang="en-US" dirty="0"/>
              <a:t> command makes </a:t>
            </a:r>
            <a:r>
              <a:rPr lang="en-US" dirty="0" err="1"/>
              <a:t>Git</a:t>
            </a:r>
            <a:r>
              <a:rPr lang="en-US" dirty="0"/>
              <a:t> automatically stage every file that is already tracked before doing the commit, letting you skip the </a:t>
            </a:r>
            <a:r>
              <a:rPr lang="en-US" dirty="0" err="1">
                <a:latin typeface="Courier"/>
              </a:rPr>
              <a:t>git</a:t>
            </a:r>
            <a:r>
              <a:rPr lang="en-US" dirty="0">
                <a:latin typeface="Courier"/>
              </a:rPr>
              <a:t> add</a:t>
            </a:r>
            <a:r>
              <a:rPr lang="en-US" dirty="0"/>
              <a:t> part: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800600"/>
            <a:ext cx="11486343" cy="4857814"/>
          </a:xfrm>
          <a:prstGeom prst="rect">
            <a:avLst/>
          </a:prstGeom>
        </p:spPr>
      </p:pic>
    </p:spTree>
    <p:extLst>
      <p:ext uri="{BB962C8B-B14F-4D97-AF65-F5344CB8AC3E}">
        <p14:creationId xmlns:p14="http://schemas.microsoft.com/office/powerpoint/2010/main" val="3424437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Files</a:t>
            </a:r>
          </a:p>
        </p:txBody>
      </p:sp>
      <p:sp>
        <p:nvSpPr>
          <p:cNvPr id="3" name="Content Placeholder 2"/>
          <p:cNvSpPr>
            <a:spLocks noGrp="1"/>
          </p:cNvSpPr>
          <p:nvPr>
            <p:ph idx="1"/>
          </p:nvPr>
        </p:nvSpPr>
        <p:spPr>
          <a:xfrm>
            <a:off x="650239" y="1990581"/>
            <a:ext cx="11704322" cy="2810019"/>
          </a:xfrm>
        </p:spPr>
        <p:txBody>
          <a:bodyPr>
            <a:noAutofit/>
          </a:bodyPr>
          <a:lstStyle/>
          <a:p>
            <a:r>
              <a:rPr lang="en-US" sz="3600" dirty="0"/>
              <a:t>To remove a file from </a:t>
            </a:r>
            <a:r>
              <a:rPr lang="en-US" sz="3600" dirty="0" err="1"/>
              <a:t>Git</a:t>
            </a:r>
            <a:r>
              <a:rPr lang="en-US" sz="3600" dirty="0"/>
              <a:t>, we have to remove it from our tracked files (more accurately, remove it from your staging area) and then commit. The </a:t>
            </a:r>
            <a:r>
              <a:rPr lang="en-US" sz="3600" dirty="0" err="1">
                <a:latin typeface="Courier"/>
              </a:rPr>
              <a:t>git</a:t>
            </a:r>
            <a:r>
              <a:rPr lang="en-US" sz="3600" dirty="0">
                <a:latin typeface="Courier"/>
              </a:rPr>
              <a:t> </a:t>
            </a:r>
            <a:r>
              <a:rPr lang="en-US" sz="3600" dirty="0" err="1">
                <a:latin typeface="Courier"/>
              </a:rPr>
              <a:t>rm</a:t>
            </a:r>
            <a:r>
              <a:rPr lang="en-US" sz="3600" dirty="0"/>
              <a:t> command does that, and also removes the file from our working directory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5043635"/>
            <a:ext cx="11646477" cy="3996456"/>
          </a:xfrm>
          <a:prstGeom prst="rect">
            <a:avLst/>
          </a:prstGeom>
        </p:spPr>
      </p:pic>
    </p:spTree>
    <p:extLst>
      <p:ext uri="{BB962C8B-B14F-4D97-AF65-F5344CB8AC3E}">
        <p14:creationId xmlns:p14="http://schemas.microsoft.com/office/powerpoint/2010/main" val="67699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239" y="1990581"/>
            <a:ext cx="11704322" cy="731837"/>
          </a:xfrm>
        </p:spPr>
        <p:txBody>
          <a:bodyPr>
            <a:noAutofit/>
          </a:bodyPr>
          <a:lstStyle/>
          <a:p>
            <a:r>
              <a:rPr lang="en-US" sz="3600" dirty="0"/>
              <a:t> If we run </a:t>
            </a:r>
            <a:r>
              <a:rPr lang="en-US" sz="3600" dirty="0" err="1">
                <a:latin typeface="Courier"/>
              </a:rPr>
              <a:t>git</a:t>
            </a:r>
            <a:r>
              <a:rPr lang="en-US" sz="3600" dirty="0">
                <a:latin typeface="Courier"/>
              </a:rPr>
              <a:t> </a:t>
            </a:r>
            <a:r>
              <a:rPr lang="en-US" sz="3600" dirty="0" err="1">
                <a:latin typeface="Courier"/>
              </a:rPr>
              <a:t>rm</a:t>
            </a:r>
            <a:r>
              <a:rPr lang="en-US" sz="3600" dirty="0"/>
              <a:t>, it stages the file’s removal:</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252258"/>
            <a:ext cx="11552935" cy="3397923"/>
          </a:xfrm>
          <a:prstGeom prst="rect">
            <a:avLst/>
          </a:prstGeom>
        </p:spPr>
      </p:pic>
    </p:spTree>
    <p:extLst>
      <p:ext uri="{BB962C8B-B14F-4D97-AF65-F5344CB8AC3E}">
        <p14:creationId xmlns:p14="http://schemas.microsoft.com/office/powerpoint/2010/main" val="2369818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4AC558-BEAA-C54D-90B6-3CDF71FCCDE6}"/>
              </a:ext>
            </a:extLst>
          </p:cNvPr>
          <p:cNvPicPr>
            <a:picLocks noChangeAspect="1"/>
          </p:cNvPicPr>
          <p:nvPr/>
        </p:nvPicPr>
        <p:blipFill>
          <a:blip r:embed="rId2"/>
          <a:stretch>
            <a:fillRect/>
          </a:stretch>
        </p:blipFill>
        <p:spPr>
          <a:xfrm>
            <a:off x="1084289" y="2300052"/>
            <a:ext cx="10958718" cy="4520471"/>
          </a:xfrm>
          <a:prstGeom prst="rect">
            <a:avLst/>
          </a:prstGeom>
        </p:spPr>
      </p:pic>
      <p:sp>
        <p:nvSpPr>
          <p:cNvPr id="3" name="TextBox 2">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4" name="TextBox 3">
            <a:extLst>
              <a:ext uri="{FF2B5EF4-FFF2-40B4-BE49-F238E27FC236}">
                <a16:creationId xmlns:a16="http://schemas.microsoft.com/office/drawing/2014/main" id="{45C42C57-48E4-E74C-8273-44CC7AEC4F5F}"/>
              </a:ext>
            </a:extLst>
          </p:cNvPr>
          <p:cNvSpPr txBox="1"/>
          <p:nvPr/>
        </p:nvSpPr>
        <p:spPr>
          <a:xfrm>
            <a:off x="8185168" y="4324325"/>
            <a:ext cx="1393009"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add</a:t>
            </a:r>
            <a:endParaRPr kumimoji="0" lang="en-US" sz="2400" b="0" i="0" u="none" strike="noStrike" cap="none" spc="0" normalizeH="0" baseline="0" dirty="0">
              <a:ln>
                <a:noFill/>
              </a:ln>
              <a:solidFill>
                <a:schemeClr val="bg1"/>
              </a:solidFill>
              <a:effectLst/>
              <a:uFillTx/>
              <a:sym typeface="American Typewriter"/>
            </a:endParaRPr>
          </a:p>
        </p:txBody>
      </p:sp>
      <p:sp>
        <p:nvSpPr>
          <p:cNvPr id="5" name="TextBox 4">
            <a:extLst>
              <a:ext uri="{FF2B5EF4-FFF2-40B4-BE49-F238E27FC236}">
                <a16:creationId xmlns:a16="http://schemas.microsoft.com/office/drawing/2014/main" id="{2711E8CD-27F4-5C41-BC1B-D0CC9FA0541C}"/>
              </a:ext>
            </a:extLst>
          </p:cNvPr>
          <p:cNvSpPr txBox="1"/>
          <p:nvPr/>
        </p:nvSpPr>
        <p:spPr>
          <a:xfrm>
            <a:off x="7026730" y="5572424"/>
            <a:ext cx="1946046"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commit</a:t>
            </a:r>
            <a:endParaRPr kumimoji="0" lang="en-US" sz="2400" b="0" i="0" u="none" strike="noStrike" cap="none" spc="0" normalizeH="0" baseline="0" dirty="0">
              <a:ln>
                <a:noFill/>
              </a:ln>
              <a:solidFill>
                <a:schemeClr val="bg1"/>
              </a:solidFill>
              <a:effectLst/>
              <a:uFillTx/>
              <a:sym typeface="American Typewriter"/>
            </a:endParaRPr>
          </a:p>
        </p:txBody>
      </p:sp>
      <p:sp>
        <p:nvSpPr>
          <p:cNvPr id="6" name="TextBox 5">
            <a:extLst>
              <a:ext uri="{FF2B5EF4-FFF2-40B4-BE49-F238E27FC236}">
                <a16:creationId xmlns:a16="http://schemas.microsoft.com/office/drawing/2014/main" id="{D870D6F7-538B-1749-A941-39857B2DC39A}"/>
              </a:ext>
            </a:extLst>
          </p:cNvPr>
          <p:cNvSpPr txBox="1"/>
          <p:nvPr/>
        </p:nvSpPr>
        <p:spPr>
          <a:xfrm>
            <a:off x="3572928" y="4911440"/>
            <a:ext cx="1208664"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Courier" pitchFamily="2" charset="0"/>
              </a:rPr>
              <a:t>git </a:t>
            </a:r>
            <a:r>
              <a:rPr lang="en-US" sz="2400" dirty="0" err="1">
                <a:solidFill>
                  <a:schemeClr val="bg1"/>
                </a:solidFill>
                <a:latin typeface="Courier" pitchFamily="2" charset="0"/>
              </a:rPr>
              <a:t>rm</a:t>
            </a:r>
            <a:endParaRPr kumimoji="0" lang="en-US" sz="2400" b="0" i="0" u="none" strike="noStrike" cap="none" spc="0" normalizeH="0" baseline="0" dirty="0">
              <a:ln>
                <a:noFill/>
              </a:ln>
              <a:solidFill>
                <a:schemeClr val="bg1"/>
              </a:solidFill>
              <a:effectLst/>
              <a:uFillTx/>
              <a:sym typeface="American Typewriter"/>
            </a:endParaRPr>
          </a:p>
        </p:txBody>
      </p:sp>
    </p:spTree>
    <p:extLst>
      <p:ext uri="{BB962C8B-B14F-4D97-AF65-F5344CB8AC3E}">
        <p14:creationId xmlns:p14="http://schemas.microsoft.com/office/powerpoint/2010/main" val="5667832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0-#ppt_w/2"/>
                                          </p:val>
                                        </p:tav>
                                        <p:tav tm="100000">
                                          <p:val>
                                            <p:strVal val="#ppt_x"/>
                                          </p:val>
                                        </p:tav>
                                      </p:tavLst>
                                    </p:anim>
                                    <p:anim calcmode="lin" valueType="num">
                                      <p:cBhvr additive="base">
                                        <p:cTn id="8"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Files</a:t>
            </a:r>
          </a:p>
        </p:txBody>
      </p:sp>
      <p:sp>
        <p:nvSpPr>
          <p:cNvPr id="3" name="Content Placeholder 2"/>
          <p:cNvSpPr>
            <a:spLocks noGrp="1"/>
          </p:cNvSpPr>
          <p:nvPr>
            <p:ph idx="1"/>
          </p:nvPr>
        </p:nvSpPr>
        <p:spPr>
          <a:xfrm>
            <a:off x="650239" y="2255518"/>
            <a:ext cx="11704322" cy="1505991"/>
          </a:xfrm>
        </p:spPr>
        <p:txBody>
          <a:bodyPr/>
          <a:lstStyle/>
          <a:p>
            <a:r>
              <a:rPr lang="en-US" dirty="0"/>
              <a:t> If we want to rename a file in </a:t>
            </a:r>
            <a:r>
              <a:rPr lang="en-US" dirty="0" err="1"/>
              <a:t>Git</a:t>
            </a:r>
            <a:r>
              <a:rPr lang="en-US" dirty="0"/>
              <a:t>, we can run something like: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3761509"/>
            <a:ext cx="11205201" cy="37199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8" y="7774803"/>
            <a:ext cx="5065985" cy="1477580"/>
          </a:xfrm>
          <a:prstGeom prst="rect">
            <a:avLst/>
          </a:prstGeom>
        </p:spPr>
      </p:pic>
    </p:spTree>
    <p:extLst>
      <p:ext uri="{BB962C8B-B14F-4D97-AF65-F5344CB8AC3E}">
        <p14:creationId xmlns:p14="http://schemas.microsoft.com/office/powerpoint/2010/main" val="420658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ppt_x"/>
                                          </p:val>
                                        </p:tav>
                                        <p:tav tm="100000">
                                          <p:val>
                                            <p:strVal val="#ppt_x"/>
                                          </p:val>
                                        </p:tav>
                                      </p:tavLst>
                                    </p:anim>
                                    <p:anim calcmode="lin" valueType="num">
                                      <p:cBhvr additive="base">
                                        <p:cTn id="14"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nvSpPr>
        <p:spPr>
          <a:xfrm>
            <a:off x="4864100" y="7493000"/>
            <a:ext cx="2970365" cy="815608"/>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lgn="l" defTabSz="914400">
              <a:buClr>
                <a:srgbClr val="000000"/>
              </a:buClr>
              <a:defRPr sz="4800">
                <a:solidFill>
                  <a:srgbClr val="424242"/>
                </a:solidFill>
                <a:uFill>
                  <a:solidFill>
                    <a:srgbClr val="FFF76B"/>
                  </a:solidFill>
                </a:uFill>
                <a:latin typeface="Gill Sans MT"/>
                <a:ea typeface="Gill Sans MT"/>
                <a:cs typeface="Gill Sans MT"/>
                <a:sym typeface="Gill Sans MT"/>
              </a:defRPr>
            </a:lvl1pPr>
          </a:lstStyle>
          <a:p>
            <a:pPr lvl="0">
              <a:defRPr sz="1800">
                <a:solidFill>
                  <a:srgbClr val="000000"/>
                </a:solidFill>
                <a:uFillTx/>
              </a:defRPr>
            </a:pPr>
            <a:r>
              <a:rPr sz="4800" dirty="0" err="1">
                <a:solidFill>
                  <a:srgbClr val="424242"/>
                </a:solidFill>
                <a:uFill>
                  <a:solidFill>
                    <a:srgbClr val="FFF76B"/>
                  </a:solidFill>
                </a:uFill>
                <a:latin typeface="나눔고딕" panose="020D0604000000000000" pitchFamily="34" charset="-127"/>
                <a:ea typeface="나눔고딕" panose="020D0604000000000000" pitchFamily="34" charset="-127"/>
              </a:rPr>
              <a:t>감사합니다</a:t>
            </a:r>
            <a:endParaRPr sz="4800" dirty="0">
              <a:solidFill>
                <a:srgbClr val="424242"/>
              </a:solidFill>
              <a:uFill>
                <a:solidFill>
                  <a:srgbClr val="FFF76B"/>
                </a:solidFill>
              </a:uFill>
              <a:latin typeface="나눔고딕" panose="020D0604000000000000" pitchFamily="34" charset="-127"/>
              <a:ea typeface="나눔고딕" panose="020D0604000000000000" pitchFamily="34" charset="-127"/>
            </a:endParaRPr>
          </a:p>
        </p:txBody>
      </p:sp>
      <p:grpSp>
        <p:nvGrpSpPr>
          <p:cNvPr id="400" name="Group 400"/>
          <p:cNvGrpSpPr/>
          <p:nvPr/>
        </p:nvGrpSpPr>
        <p:grpSpPr>
          <a:xfrm>
            <a:off x="685800" y="533400"/>
            <a:ext cx="11700999" cy="7112003"/>
            <a:chOff x="0" y="0"/>
            <a:chExt cx="11700998" cy="7112002"/>
          </a:xfrm>
        </p:grpSpPr>
        <p:pic>
          <p:nvPicPr>
            <p:cNvPr id="398" name="k-f12464de9ebaf946.png"/>
            <p:cNvPicPr/>
            <p:nvPr/>
          </p:nvPicPr>
          <p:blipFill>
            <a:blip r:embed="rId2">
              <a:extLst/>
            </a:blip>
            <a:stretch>
              <a:fillRect/>
            </a:stretch>
          </p:blipFill>
          <p:spPr>
            <a:xfrm>
              <a:off x="0" y="0"/>
              <a:ext cx="11700999" cy="6581811"/>
            </a:xfrm>
            <a:prstGeom prst="rect">
              <a:avLst/>
            </a:prstGeom>
            <a:ln w="12700" cap="flat">
              <a:noFill/>
              <a:miter lim="400000"/>
            </a:ln>
            <a:effectLst/>
          </p:spPr>
        </p:pic>
        <p:sp>
          <p:nvSpPr>
            <p:cNvPr id="399" name="Shape 399"/>
            <p:cNvSpPr/>
            <p:nvPr/>
          </p:nvSpPr>
          <p:spPr>
            <a:xfrm>
              <a:off x="9141390" y="6709781"/>
              <a:ext cx="2530060" cy="4022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Autofit/>
            </a:bodyPr>
            <a:lstStyle>
              <a:lvl1pPr algn="l" defTabSz="317500">
                <a:lnSpc>
                  <a:spcPts val="2900"/>
                </a:lnSpc>
                <a:defRPr sz="1200">
                  <a:solidFill>
                    <a:srgbClr val="000000"/>
                  </a:solidFill>
                  <a:latin typeface="Arial"/>
                  <a:ea typeface="Arial"/>
                  <a:cs typeface="Arial"/>
                  <a:sym typeface="Arial"/>
                </a:defRPr>
              </a:lvl1pPr>
            </a:lstStyle>
            <a:p>
              <a:pPr lvl="0">
                <a:defRPr sz="1800"/>
              </a:pPr>
              <a:r>
                <a:rPr sz="1200"/>
                <a:t>출처: metachannels.com</a:t>
              </a:r>
            </a:p>
          </p:txBody>
        </p:sp>
      </p:grpSp>
      <p:sp>
        <p:nvSpPr>
          <p:cNvPr id="401" name="Shape 401"/>
          <p:cNvSpPr>
            <a:spLocks noGrp="1"/>
          </p:cNvSpPr>
          <p:nvPr>
            <p:ph type="sldNum" sz="quarter" idx="2"/>
          </p:nvPr>
        </p:nvSpPr>
        <p:spPr>
          <a:xfrm>
            <a:off x="6301382" y="9080500"/>
            <a:ext cx="405538" cy="368300"/>
          </a:xfrm>
          <a:prstGeom prst="rect">
            <a:avLst/>
          </a:prstGeom>
          <a:extLst>
            <a:ext uri="{C572A759-6A51-4108-AA02-DFA0A04FC94B}">
              <ma14:wrappingTextBoxFlag xmlns="" xmlns:ma14="http://schemas.microsoft.com/office/mac/drawingml/2011/main" val="1"/>
            </a:ext>
          </a:extLst>
        </p:spPr>
        <p:txBody>
          <a:bodyPr/>
          <a:lstStyle/>
          <a:p>
            <a:pPr lvl="0">
              <a:defRPr>
                <a:solidFill>
                  <a:srgbClr val="000000"/>
                </a:solidFill>
              </a:defRPr>
            </a:pPr>
            <a:fld id="{86CB4B4D-7CA3-9044-876B-883B54F8677D}" type="slidenum">
              <a:rPr>
                <a:solidFill>
                  <a:srgbClr val="FFFFFF"/>
                </a:solidFill>
              </a:rPr>
              <a:t>37</a:t>
            </a:fld>
            <a:endParaRPr>
              <a:solidFill>
                <a:srgbClr val="FFFFFF"/>
              </a:solidFill>
            </a:endParaRP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 will talk about in this section</a:t>
            </a:r>
          </a:p>
        </p:txBody>
      </p:sp>
      <p:sp>
        <p:nvSpPr>
          <p:cNvPr id="3" name="Content Placeholder 2"/>
          <p:cNvSpPr>
            <a:spLocks noGrp="1"/>
          </p:cNvSpPr>
          <p:nvPr>
            <p:ph idx="1"/>
          </p:nvPr>
        </p:nvSpPr>
        <p:spPr/>
        <p:txBody>
          <a:bodyPr>
            <a:normAutofit fontScale="92500" lnSpcReduction="20000"/>
          </a:bodyPr>
          <a:lstStyle/>
          <a:p>
            <a:pPr marL="614443" indent="-614443">
              <a:buAutoNum type="arabicPeriod"/>
            </a:pPr>
            <a:r>
              <a:rPr lang="en-US" dirty="0">
                <a:latin typeface="Nanum Gothic" panose="020D0604000000000000" pitchFamily="34" charset="-127"/>
                <a:ea typeface="Nanum Gothic" panose="020D0604000000000000" pitchFamily="34" charset="-127"/>
              </a:rPr>
              <a:t>Getting a Git Repository</a:t>
            </a:r>
          </a:p>
          <a:p>
            <a:pPr marL="614443" indent="-614443">
              <a:buAutoNum type="arabicPeriod"/>
            </a:pPr>
            <a:endParaRPr lang="en-US" dirty="0">
              <a:latin typeface="Nanum Gothic" panose="020D0604000000000000" pitchFamily="34" charset="-127"/>
              <a:ea typeface="Nanum Gothic" panose="020D0604000000000000" pitchFamily="34" charset="-127"/>
            </a:endParaRPr>
          </a:p>
          <a:p>
            <a:pPr marL="614443" indent="-614443">
              <a:buAutoNum type="arabicPeriod"/>
            </a:pPr>
            <a:r>
              <a:rPr lang="en-US" dirty="0">
                <a:latin typeface="Nanum Gothic" panose="020D0604000000000000" pitchFamily="34" charset="-127"/>
                <a:ea typeface="Nanum Gothic" panose="020D0604000000000000" pitchFamily="34" charset="-127"/>
              </a:rPr>
              <a:t>Recording Changes to the Repository</a:t>
            </a:r>
          </a:p>
          <a:p>
            <a:pPr marL="614443" indent="-614443">
              <a:buAutoNum type="arabicPeriod"/>
            </a:pPr>
            <a:endParaRPr lang="en-US" dirty="0">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Viewing the Commit History</a:t>
            </a:r>
          </a:p>
          <a:p>
            <a:pPr marL="614443" indent="-614443">
              <a:buAutoNum type="arabicPeriod"/>
            </a:pPr>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Undoing Things</a:t>
            </a:r>
          </a:p>
          <a:p>
            <a:pPr marL="614443" indent="-614443">
              <a:buAutoNum type="arabicPeriod"/>
            </a:pPr>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Working with Remotes</a:t>
            </a:r>
          </a:p>
          <a:p>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r>
              <a:rPr lang="en-US" dirty="0">
                <a:solidFill>
                  <a:schemeClr val="bg2">
                    <a:lumMod val="40000"/>
                    <a:lumOff val="60000"/>
                  </a:schemeClr>
                </a:solidFill>
                <a:latin typeface="Nanum Gothic" panose="020D0604000000000000" pitchFamily="34" charset="-127"/>
                <a:ea typeface="Nanum Gothic" panose="020D0604000000000000" pitchFamily="34" charset="-127"/>
              </a:rPr>
              <a:t>6. Tagging</a:t>
            </a:r>
          </a:p>
          <a:p>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r>
              <a:rPr lang="en-US" dirty="0">
                <a:solidFill>
                  <a:schemeClr val="bg2">
                    <a:lumMod val="40000"/>
                    <a:lumOff val="60000"/>
                  </a:schemeClr>
                </a:solidFill>
                <a:latin typeface="Nanum Gothic" panose="020D0604000000000000" pitchFamily="34" charset="-127"/>
                <a:ea typeface="Nanum Gothic" panose="020D0604000000000000" pitchFamily="34" charset="-127"/>
              </a:rPr>
              <a:t>7. Git Aliases</a:t>
            </a:r>
          </a:p>
          <a:p>
            <a:pPr marL="614443" indent="-614443">
              <a:buAutoNum type="arabicPeriod"/>
            </a:pPr>
            <a:endParaRPr lang="en-US" dirty="0">
              <a:latin typeface="Nanum Gothic" panose="020D0604000000000000" pitchFamily="34" charset="-127"/>
              <a:ea typeface="Nanum Gothic" panose="020D0604000000000000" pitchFamily="34" charset="-127"/>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4</a:t>
            </a:fld>
            <a:endParaRPr lang="en-US"/>
          </a:p>
        </p:txBody>
      </p:sp>
      <p:sp>
        <p:nvSpPr>
          <p:cNvPr id="6" name="TextBox 5">
            <a:extLst>
              <a:ext uri="{FF2B5EF4-FFF2-40B4-BE49-F238E27FC236}">
                <a16:creationId xmlns:a16="http://schemas.microsoft.com/office/drawing/2014/main" id="{DB9713B3-5A0B-E84D-B677-561E4394D48B}"/>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52291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lstStyle/>
          <a:p>
            <a:r>
              <a:rPr lang="en-US" b="1" dirty="0"/>
              <a:t>Getting a Git Repository</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p:txBody>
          <a:bodyPr anchor="ctr">
            <a:normAutofit/>
          </a:bodyPr>
          <a:lstStyle/>
          <a:p>
            <a:pPr algn="l"/>
            <a:r>
              <a:rPr lang="en-US" sz="3600" dirty="0"/>
              <a:t>Typically obtain a Git repository in one of two ways:</a:t>
            </a:r>
          </a:p>
          <a:p>
            <a:pPr algn="l"/>
            <a:endParaRPr lang="en-US" sz="3600" dirty="0"/>
          </a:p>
          <a:p>
            <a:pPr marL="742950" indent="-742950">
              <a:buFont typeface="+mj-lt"/>
              <a:buAutoNum type="arabicPeriod"/>
            </a:pPr>
            <a:r>
              <a:rPr lang="en-US" sz="3200" dirty="0"/>
              <a:t>Take a local directory that is currently not under version control, and turn it into a Git repository, or</a:t>
            </a:r>
          </a:p>
          <a:p>
            <a:pPr marL="742950" indent="-742950">
              <a:buFont typeface="+mj-lt"/>
              <a:buAutoNum type="arabicPeriod"/>
            </a:pPr>
            <a:r>
              <a:rPr lang="en-US" sz="3200" i="1" dirty="0"/>
              <a:t>Clone</a:t>
            </a:r>
            <a:r>
              <a:rPr lang="en-US" sz="3200" dirty="0"/>
              <a:t> an existing Git repository from elsewhere.</a:t>
            </a:r>
          </a:p>
          <a:p>
            <a:pPr algn="l"/>
            <a:endParaRPr lang="en-US" sz="3600" dirty="0"/>
          </a:p>
        </p:txBody>
      </p:sp>
      <p:sp>
        <p:nvSpPr>
          <p:cNvPr id="5" name="TextBox 4">
            <a:extLst>
              <a:ext uri="{FF2B5EF4-FFF2-40B4-BE49-F238E27FC236}">
                <a16:creationId xmlns:a16="http://schemas.microsoft.com/office/drawing/2014/main" id="{4DB5A5DB-7E39-C741-9F5F-E9EB6BE4F773}"/>
              </a:ext>
            </a:extLst>
          </p:cNvPr>
          <p:cNvSpPr txBox="1"/>
          <p:nvPr/>
        </p:nvSpPr>
        <p:spPr>
          <a:xfrm>
            <a:off x="-22223" y="15389"/>
            <a:ext cx="413254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Getting a Git Repository</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60349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5B44-946F-B145-A625-F911FF8ED47D}"/>
              </a:ext>
            </a:extLst>
          </p:cNvPr>
          <p:cNvSpPr>
            <a:spLocks noGrp="1"/>
          </p:cNvSpPr>
          <p:nvPr>
            <p:ph type="title"/>
          </p:nvPr>
        </p:nvSpPr>
        <p:spPr/>
        <p:txBody>
          <a:bodyPr>
            <a:normAutofit fontScale="90000"/>
          </a:bodyPr>
          <a:lstStyle/>
          <a:p>
            <a:r>
              <a:rPr lang="en-US" dirty="0"/>
              <a:t>Initializing a Repository in an Existing Directory</a:t>
            </a:r>
          </a:p>
        </p:txBody>
      </p:sp>
      <p:sp>
        <p:nvSpPr>
          <p:cNvPr id="3" name="Content Placeholder 2">
            <a:extLst>
              <a:ext uri="{FF2B5EF4-FFF2-40B4-BE49-F238E27FC236}">
                <a16:creationId xmlns:a16="http://schemas.microsoft.com/office/drawing/2014/main" id="{3CB664E0-B529-3349-A8D5-56BA892B659C}"/>
              </a:ext>
            </a:extLst>
          </p:cNvPr>
          <p:cNvSpPr>
            <a:spLocks noGrp="1"/>
          </p:cNvSpPr>
          <p:nvPr>
            <p:ph idx="1"/>
          </p:nvPr>
        </p:nvSpPr>
        <p:spPr>
          <a:xfrm>
            <a:off x="650239" y="2255517"/>
            <a:ext cx="11704322" cy="1821807"/>
          </a:xfrm>
        </p:spPr>
        <p:txBody>
          <a:bodyPr>
            <a:normAutofit/>
          </a:bodyPr>
          <a:lstStyle/>
          <a:p>
            <a:r>
              <a:rPr lang="en-US" sz="3600" dirty="0"/>
              <a:t>You have a project directory that is currently not under version control and you want to start controlling it with Git.</a:t>
            </a:r>
          </a:p>
        </p:txBody>
      </p:sp>
      <p:pic>
        <p:nvPicPr>
          <p:cNvPr id="7" name="Picture 6">
            <a:extLst>
              <a:ext uri="{FF2B5EF4-FFF2-40B4-BE49-F238E27FC236}">
                <a16:creationId xmlns:a16="http://schemas.microsoft.com/office/drawing/2014/main" id="{2E08F7E6-CA72-014E-9006-78DE51BCBD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40" y="4342260"/>
            <a:ext cx="11704322" cy="1368992"/>
          </a:xfrm>
          <a:prstGeom prst="rect">
            <a:avLst/>
          </a:prstGeom>
        </p:spPr>
      </p:pic>
      <p:pic>
        <p:nvPicPr>
          <p:cNvPr id="9" name="Picture 8">
            <a:extLst>
              <a:ext uri="{FF2B5EF4-FFF2-40B4-BE49-F238E27FC236}">
                <a16:creationId xmlns:a16="http://schemas.microsoft.com/office/drawing/2014/main" id="{68D1DB1A-D5EF-6F47-91AA-E931C85B4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8" y="6048003"/>
            <a:ext cx="11684233" cy="1402108"/>
          </a:xfrm>
          <a:prstGeom prst="rect">
            <a:avLst/>
          </a:prstGeom>
        </p:spPr>
      </p:pic>
      <p:sp>
        <p:nvSpPr>
          <p:cNvPr id="10" name="Content Placeholder 2">
            <a:extLst>
              <a:ext uri="{FF2B5EF4-FFF2-40B4-BE49-F238E27FC236}">
                <a16:creationId xmlns:a16="http://schemas.microsoft.com/office/drawing/2014/main" id="{DA25408A-E286-4349-BC03-122337527623}"/>
              </a:ext>
            </a:extLst>
          </p:cNvPr>
          <p:cNvSpPr txBox="1">
            <a:spLocks/>
          </p:cNvSpPr>
          <p:nvPr/>
        </p:nvSpPr>
        <p:spPr>
          <a:xfrm>
            <a:off x="630149" y="7681931"/>
            <a:ext cx="11704322" cy="1821807"/>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600" dirty="0"/>
              <a:t>This creates a new subdirectory named </a:t>
            </a:r>
            <a:r>
              <a:rPr lang="en-US" sz="3600" dirty="0">
                <a:latin typeface="Courier" pitchFamily="2" charset="0"/>
              </a:rPr>
              <a:t>.git</a:t>
            </a:r>
            <a:r>
              <a:rPr lang="en-US" sz="3600" dirty="0"/>
              <a:t> that contains all of your necessary repository files — a Git repository skeleton.</a:t>
            </a:r>
          </a:p>
        </p:txBody>
      </p:sp>
      <p:sp>
        <p:nvSpPr>
          <p:cNvPr id="13" name="TextBox 12">
            <a:extLst>
              <a:ext uri="{FF2B5EF4-FFF2-40B4-BE49-F238E27FC236}">
                <a16:creationId xmlns:a16="http://schemas.microsoft.com/office/drawing/2014/main" id="{2002F507-FBF0-AB4F-8257-CFF16EC2C04A}"/>
              </a:ext>
            </a:extLst>
          </p:cNvPr>
          <p:cNvSpPr txBox="1"/>
          <p:nvPr/>
        </p:nvSpPr>
        <p:spPr>
          <a:xfrm>
            <a:off x="-22223" y="15389"/>
            <a:ext cx="413254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Getting a Git Repository</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687740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2000" fill="hold"/>
                                        <p:tgtEl>
                                          <p:spTgt spid="7"/>
                                        </p:tgtEl>
                                        <p:attrNameLst>
                                          <p:attrName>ppt_x</p:attrName>
                                        </p:attrNameLst>
                                      </p:cBhvr>
                                      <p:tavLst>
                                        <p:tav tm="0">
                                          <p:val>
                                            <p:strVal val="#ppt_x"/>
                                          </p:val>
                                        </p:tav>
                                        <p:tav tm="100000">
                                          <p:val>
                                            <p:strVal val="#ppt_x"/>
                                          </p:val>
                                        </p:tav>
                                      </p:tavLst>
                                    </p:anim>
                                    <p:anim calcmode="lin" valueType="num">
                                      <p:cBhvr additive="base">
                                        <p:cTn id="14" dur="2000" fill="hold"/>
                                        <p:tgtEl>
                                          <p:spTgt spid="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000" fill="hold"/>
                                        <p:tgtEl>
                                          <p:spTgt spid="9"/>
                                        </p:tgtEl>
                                        <p:attrNameLst>
                                          <p:attrName>ppt_x</p:attrName>
                                        </p:attrNameLst>
                                      </p:cBhvr>
                                      <p:tavLst>
                                        <p:tav tm="0">
                                          <p:val>
                                            <p:strVal val="#ppt_x"/>
                                          </p:val>
                                        </p:tav>
                                        <p:tav tm="100000">
                                          <p:val>
                                            <p:strVal val="#ppt_x"/>
                                          </p:val>
                                        </p:tav>
                                      </p:tavLst>
                                    </p:anim>
                                    <p:anim calcmode="lin" valueType="num">
                                      <p:cBhvr additive="base">
                                        <p:cTn id="18" dur="20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000" fill="hold"/>
                                        <p:tgtEl>
                                          <p:spTgt spid="10"/>
                                        </p:tgtEl>
                                        <p:attrNameLst>
                                          <p:attrName>ppt_x</p:attrName>
                                        </p:attrNameLst>
                                      </p:cBhvr>
                                      <p:tavLst>
                                        <p:tav tm="0">
                                          <p:val>
                                            <p:strVal val="#ppt_x"/>
                                          </p:val>
                                        </p:tav>
                                        <p:tav tm="100000">
                                          <p:val>
                                            <p:strVal val="#ppt_x"/>
                                          </p:val>
                                        </p:tav>
                                      </p:tavLst>
                                    </p:anim>
                                    <p:anim calcmode="lin" valueType="num">
                                      <p:cBhvr additive="base">
                                        <p:cTn id="24"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2496364"/>
          </a:xfrm>
        </p:spPr>
        <p:txBody>
          <a:bodyPr>
            <a:normAutofit/>
          </a:bodyPr>
          <a:lstStyle/>
          <a:p>
            <a:r>
              <a:rPr lang="en-US" sz="3600" dirty="0"/>
              <a:t>If you want to start version-controlling existing files (as opposed to an empty directory), you should probably begin tracking those files and do an initial commit.</a:t>
            </a:r>
          </a:p>
        </p:txBody>
      </p:sp>
      <p:pic>
        <p:nvPicPr>
          <p:cNvPr id="5" name="Picture 4">
            <a:extLst>
              <a:ext uri="{FF2B5EF4-FFF2-40B4-BE49-F238E27FC236}">
                <a16:creationId xmlns:a16="http://schemas.microsoft.com/office/drawing/2014/main" id="{E3185A9A-F2E4-8F45-BBE4-30833F53B6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3087974"/>
            <a:ext cx="11577697" cy="3117954"/>
          </a:xfrm>
          <a:prstGeom prst="rect">
            <a:avLst/>
          </a:prstGeom>
        </p:spPr>
      </p:pic>
      <p:pic>
        <p:nvPicPr>
          <p:cNvPr id="7" name="Picture 6">
            <a:extLst>
              <a:ext uri="{FF2B5EF4-FFF2-40B4-BE49-F238E27FC236}">
                <a16:creationId xmlns:a16="http://schemas.microsoft.com/office/drawing/2014/main" id="{B7BF6A1C-B787-E443-BA2C-6E92A3342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8" y="6413083"/>
            <a:ext cx="11577698" cy="2284908"/>
          </a:xfrm>
          <a:prstGeom prst="rect">
            <a:avLst/>
          </a:prstGeom>
        </p:spPr>
      </p:pic>
      <p:sp>
        <p:nvSpPr>
          <p:cNvPr id="8" name="TextBox 7">
            <a:extLst>
              <a:ext uri="{FF2B5EF4-FFF2-40B4-BE49-F238E27FC236}">
                <a16:creationId xmlns:a16="http://schemas.microsoft.com/office/drawing/2014/main" id="{6343C0B4-5E83-264C-B31F-E999506514AB}"/>
              </a:ext>
            </a:extLst>
          </p:cNvPr>
          <p:cNvSpPr txBox="1"/>
          <p:nvPr/>
        </p:nvSpPr>
        <p:spPr>
          <a:xfrm>
            <a:off x="-22223" y="15389"/>
            <a:ext cx="413254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Getting a Git Repository</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90139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2000" fill="hold"/>
                                        <p:tgtEl>
                                          <p:spTgt spid="7"/>
                                        </p:tgtEl>
                                        <p:attrNameLst>
                                          <p:attrName>ppt_x</p:attrName>
                                        </p:attrNameLst>
                                      </p:cBhvr>
                                      <p:tavLst>
                                        <p:tav tm="0">
                                          <p:val>
                                            <p:strVal val="#ppt_x"/>
                                          </p:val>
                                        </p:tav>
                                        <p:tav tm="100000">
                                          <p:val>
                                            <p:strVal val="#ppt_x"/>
                                          </p:val>
                                        </p:tav>
                                      </p:tavLst>
                                    </p:anim>
                                    <p:anim calcmode="lin" valueType="num">
                                      <p:cBhvr additive="base">
                                        <p:cTn id="12"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740A-ED4F-A449-8D03-F76D6EB20A5D}"/>
              </a:ext>
            </a:extLst>
          </p:cNvPr>
          <p:cNvSpPr>
            <a:spLocks noGrp="1"/>
          </p:cNvSpPr>
          <p:nvPr>
            <p:ph type="title"/>
          </p:nvPr>
        </p:nvSpPr>
        <p:spPr/>
        <p:txBody>
          <a:bodyPr>
            <a:normAutofit/>
          </a:bodyPr>
          <a:lstStyle/>
          <a:p>
            <a:r>
              <a:rPr lang="en-US" dirty="0"/>
              <a:t>Cloning an Existing Repository</a:t>
            </a:r>
          </a:p>
        </p:txBody>
      </p:sp>
      <p:sp>
        <p:nvSpPr>
          <p:cNvPr id="3" name="Content Placeholder 2">
            <a:extLst>
              <a:ext uri="{FF2B5EF4-FFF2-40B4-BE49-F238E27FC236}">
                <a16:creationId xmlns:a16="http://schemas.microsoft.com/office/drawing/2014/main" id="{E5BF26E9-4BE5-2E4C-B50D-7989EAAC66EB}"/>
              </a:ext>
            </a:extLst>
          </p:cNvPr>
          <p:cNvSpPr>
            <a:spLocks noGrp="1"/>
          </p:cNvSpPr>
          <p:nvPr>
            <p:ph idx="1"/>
          </p:nvPr>
        </p:nvSpPr>
        <p:spPr>
          <a:xfrm>
            <a:off x="650239" y="2255518"/>
            <a:ext cx="11704322" cy="1462043"/>
          </a:xfrm>
        </p:spPr>
        <p:txBody>
          <a:bodyPr>
            <a:normAutofit fontScale="92500"/>
          </a:bodyPr>
          <a:lstStyle/>
          <a:p>
            <a:r>
              <a:rPr lang="en-US" dirty="0"/>
              <a:t>If you want to get a copy of an existing Git repository, the command you need is </a:t>
            </a:r>
            <a:r>
              <a:rPr lang="en-US" dirty="0">
                <a:latin typeface="Courier" pitchFamily="2" charset="0"/>
              </a:rPr>
              <a:t>git clone</a:t>
            </a:r>
            <a:r>
              <a:rPr lang="en-US" dirty="0"/>
              <a:t>.</a:t>
            </a:r>
          </a:p>
        </p:txBody>
      </p:sp>
      <p:pic>
        <p:nvPicPr>
          <p:cNvPr id="5" name="Picture 4">
            <a:extLst>
              <a:ext uri="{FF2B5EF4-FFF2-40B4-BE49-F238E27FC236}">
                <a16:creationId xmlns:a16="http://schemas.microsoft.com/office/drawing/2014/main" id="{3231ADD9-6C1E-B747-8058-AED1C80EE9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499" y="3717561"/>
            <a:ext cx="8574374" cy="3493264"/>
          </a:xfrm>
          <a:prstGeom prst="rect">
            <a:avLst/>
          </a:prstGeom>
        </p:spPr>
      </p:pic>
      <p:pic>
        <p:nvPicPr>
          <p:cNvPr id="7" name="Picture 6">
            <a:extLst>
              <a:ext uri="{FF2B5EF4-FFF2-40B4-BE49-F238E27FC236}">
                <a16:creationId xmlns:a16="http://schemas.microsoft.com/office/drawing/2014/main" id="{9D0CF7F8-9F87-4B4C-8E1F-1CDD72C61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499" y="6082484"/>
            <a:ext cx="11277103" cy="2590384"/>
          </a:xfrm>
          <a:prstGeom prst="rect">
            <a:avLst/>
          </a:prstGeom>
        </p:spPr>
      </p:pic>
      <p:sp>
        <p:nvSpPr>
          <p:cNvPr id="8" name="TextBox 7">
            <a:extLst>
              <a:ext uri="{FF2B5EF4-FFF2-40B4-BE49-F238E27FC236}">
                <a16:creationId xmlns:a16="http://schemas.microsoft.com/office/drawing/2014/main" id="{7CE19BE9-8E1C-EF46-880A-A0DAA5A32423}"/>
              </a:ext>
            </a:extLst>
          </p:cNvPr>
          <p:cNvSpPr txBox="1"/>
          <p:nvPr/>
        </p:nvSpPr>
        <p:spPr>
          <a:xfrm>
            <a:off x="-22223" y="15389"/>
            <a:ext cx="4132542"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Getting a Git Repository</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36304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000" fill="hold"/>
                                        <p:tgtEl>
                                          <p:spTgt spid="5"/>
                                        </p:tgtEl>
                                        <p:attrNameLst>
                                          <p:attrName>ppt_x</p:attrName>
                                        </p:attrNameLst>
                                      </p:cBhvr>
                                      <p:tavLst>
                                        <p:tav tm="0">
                                          <p:val>
                                            <p:strVal val="#ppt_x"/>
                                          </p:val>
                                        </p:tav>
                                        <p:tav tm="100000">
                                          <p:val>
                                            <p:strVal val="#ppt_x"/>
                                          </p:val>
                                        </p:tav>
                                      </p:tavLst>
                                    </p:anim>
                                    <p:anim calcmode="lin" valueType="num">
                                      <p:cBhvr additive="base">
                                        <p:cTn id="8" dur="20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par>
                          <p:cTn id="13" fill="hold">
                            <p:stCondLst>
                              <p:cond delay="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2000" fill="hold"/>
                                        <p:tgtEl>
                                          <p:spTgt spid="7"/>
                                        </p:tgtEl>
                                        <p:attrNameLst>
                                          <p:attrName>ppt_x</p:attrName>
                                        </p:attrNameLst>
                                      </p:cBhvr>
                                      <p:tavLst>
                                        <p:tav tm="0">
                                          <p:val>
                                            <p:strVal val="#ppt_x"/>
                                          </p:val>
                                        </p:tav>
                                        <p:tav tm="100000">
                                          <p:val>
                                            <p:strVal val="#ppt_x"/>
                                          </p:val>
                                        </p:tav>
                                      </p:tavLst>
                                    </p:anim>
                                    <p:anim calcmode="lin" valueType="num">
                                      <p:cBhvr additive="base">
                                        <p:cTn id="17" dur="2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b="1" dirty="0"/>
              <a:t>Recording Changes to the Repository</a:t>
            </a:r>
            <a:endParaRPr lang="en-US" dirty="0"/>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p:txBody>
          <a:bodyPr>
            <a:normAutofit/>
          </a:bodyPr>
          <a:lstStyle/>
          <a:p>
            <a:r>
              <a:rPr lang="en-US" sz="3600" dirty="0"/>
              <a:t>At this point, we should have a </a:t>
            </a:r>
            <a:r>
              <a:rPr lang="en-US" sz="3600" i="1" dirty="0"/>
              <a:t>bona fide</a:t>
            </a:r>
            <a:r>
              <a:rPr lang="en-US" sz="3600" dirty="0"/>
              <a:t> Git repository on our local machine.</a:t>
            </a:r>
          </a:p>
          <a:p>
            <a:endParaRPr lang="en-US" sz="3200" dirty="0"/>
          </a:p>
          <a:p>
            <a:r>
              <a:rPr lang="en-US" sz="3600" dirty="0"/>
              <a:t>Each file in the working directory can be in one of two states: </a:t>
            </a:r>
            <a:r>
              <a:rPr lang="en-US" sz="3600" i="1" dirty="0"/>
              <a:t>tracked</a:t>
            </a:r>
            <a:r>
              <a:rPr lang="en-US" sz="3600" dirty="0"/>
              <a:t> or </a:t>
            </a:r>
            <a:r>
              <a:rPr lang="en-US" sz="3600" i="1" dirty="0"/>
              <a:t>untracked</a:t>
            </a:r>
            <a:r>
              <a:rPr lang="en-US" sz="3600" dirty="0"/>
              <a:t>. </a:t>
            </a:r>
          </a:p>
          <a:p>
            <a:r>
              <a:rPr lang="en-US" sz="3600" dirty="0"/>
              <a:t>Tracked files are files that were in the last snapshot; they can be unmodified, modified, or staged. </a:t>
            </a:r>
          </a:p>
          <a:p>
            <a:endParaRPr lang="en-US" sz="3200" dirty="0"/>
          </a:p>
          <a:p>
            <a:r>
              <a:rPr lang="en-US" sz="3600" dirty="0"/>
              <a:t>When you first clone a repository, all of your files will be tracked and unmodified</a:t>
            </a:r>
            <a:endParaRPr lang="en-US" sz="3200" dirty="0"/>
          </a:p>
        </p:txBody>
      </p:sp>
      <p:sp>
        <p:nvSpPr>
          <p:cNvPr id="5" name="TextBox 4">
            <a:extLst>
              <a:ext uri="{FF2B5EF4-FFF2-40B4-BE49-F238E27FC236}">
                <a16:creationId xmlns:a16="http://schemas.microsoft.com/office/drawing/2014/main" id="{CB69B80E-9895-4C41-BD28-A8C1A9560793}"/>
              </a:ext>
            </a:extLst>
          </p:cNvPr>
          <p:cNvSpPr txBox="1"/>
          <p:nvPr/>
        </p:nvSpPr>
        <p:spPr>
          <a:xfrm>
            <a:off x="-22223" y="15389"/>
            <a:ext cx="3629199"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Recording Changes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627472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8097</TotalTime>
  <Words>962</Words>
  <Application>Microsoft Macintosh PowerPoint</Application>
  <PresentationFormat>Custom</PresentationFormat>
  <Paragraphs>142</Paragraphs>
  <Slides>37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Nanum Gothic</vt:lpstr>
      <vt:lpstr>나눔고딕</vt:lpstr>
      <vt:lpstr>나눔고딕OTF</vt:lpstr>
      <vt:lpstr>나눔손글씨 펜</vt:lpstr>
      <vt:lpstr>American Typewriter</vt:lpstr>
      <vt:lpstr>Arial</vt:lpstr>
      <vt:lpstr>Century Gothic</vt:lpstr>
      <vt:lpstr>Courier</vt:lpstr>
      <vt:lpstr>Courier New</vt:lpstr>
      <vt:lpstr>Gill Sans MT</vt:lpstr>
      <vt:lpstr>Lucida Grande</vt:lpstr>
      <vt:lpstr>White</vt:lpstr>
      <vt:lpstr>PowerPoint Presentation</vt:lpstr>
      <vt:lpstr>What we will take a look in this series</vt:lpstr>
      <vt:lpstr>What we will take a look today</vt:lpstr>
      <vt:lpstr>What I will talk about in this section</vt:lpstr>
      <vt:lpstr>Getting a Git Repository</vt:lpstr>
      <vt:lpstr>Initializing a Repository in an Existing Directory</vt:lpstr>
      <vt:lpstr>PowerPoint Presentation</vt:lpstr>
      <vt:lpstr>Cloning an Existing Repository</vt:lpstr>
      <vt:lpstr>Recording Changes to the Repository</vt:lpstr>
      <vt:lpstr>PowerPoint Presentation</vt:lpstr>
      <vt:lpstr>Checking the Status of Your Files</vt:lpstr>
      <vt:lpstr>PowerPoint Presentation</vt:lpstr>
      <vt:lpstr>Tracking New Files</vt:lpstr>
      <vt:lpstr>Staging Modified Files</vt:lpstr>
      <vt:lpstr>PowerPoint Presentation</vt:lpstr>
      <vt:lpstr>PowerPoint Presentation</vt:lpstr>
      <vt:lpstr>PowerPoint Presentation</vt:lpstr>
      <vt:lpstr>PowerPoint Presentation</vt:lpstr>
      <vt:lpstr>Short Status</vt:lpstr>
      <vt:lpstr>Ignoring Files</vt:lpstr>
      <vt:lpstr>PowerPoint Presentation</vt:lpstr>
      <vt:lpstr>PowerPoint Presentation</vt:lpstr>
      <vt:lpstr>Viewing Your Staged and Unstaged Changes </vt:lpstr>
      <vt:lpstr>PowerPoint Presentation</vt:lpstr>
      <vt:lpstr>PowerPoint Presentation</vt:lpstr>
      <vt:lpstr>PowerPoint Presentation</vt:lpstr>
      <vt:lpstr>PowerPoint Presentation</vt:lpstr>
      <vt:lpstr>PowerPoint Presentation</vt:lpstr>
      <vt:lpstr>PowerPoint Presentation</vt:lpstr>
      <vt:lpstr>Committing Your Changes</vt:lpstr>
      <vt:lpstr>PowerPoint Presentation</vt:lpstr>
      <vt:lpstr>Skipping the Staging Area</vt:lpstr>
      <vt:lpstr>Removing Files</vt:lpstr>
      <vt:lpstr>PowerPoint Presentation</vt:lpstr>
      <vt:lpstr>PowerPoint Presentation</vt:lpstr>
      <vt:lpstr>Moving Files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CS489: Computer Ethics &amp; Social Issues</dc:title>
  <dc:creator>Yoon Joon Lee</dc:creator>
  <cp:lastModifiedBy>Lee Yoon Joon</cp:lastModifiedBy>
  <cp:revision>240</cp:revision>
  <cp:lastPrinted>2018-10-06T04:27:23Z</cp:lastPrinted>
  <dcterms:modified xsi:type="dcterms:W3CDTF">2018-10-14T23:43:51Z</dcterms:modified>
</cp:coreProperties>
</file>