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45" r:id="rId3"/>
    <p:sldId id="346" r:id="rId4"/>
    <p:sldId id="347" r:id="rId5"/>
    <p:sldId id="301" r:id="rId6"/>
    <p:sldId id="306" r:id="rId7"/>
    <p:sldId id="309" r:id="rId8"/>
    <p:sldId id="310" r:id="rId9"/>
    <p:sldId id="311" r:id="rId10"/>
    <p:sldId id="312" r:id="rId11"/>
    <p:sldId id="321" r:id="rId12"/>
    <p:sldId id="288" r:id="rId13"/>
  </p:sldIdLst>
  <p:sldSz cx="13004800" cy="9753600"/>
  <p:notesSz cx="6858000" cy="9144000"/>
  <p:defaultTextStyle>
    <a:lvl1pPr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1pPr>
    <a:lvl2pPr indent="3429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2pPr>
    <a:lvl3pPr indent="6858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3pPr>
    <a:lvl4pPr indent="10287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4pPr>
    <a:lvl5pPr indent="13716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5pPr>
    <a:lvl6pPr indent="17145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6pPr>
    <a:lvl7pPr indent="20574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7pPr>
    <a:lvl8pPr indent="24003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8pPr>
    <a:lvl9pPr indent="2743200" algn="ctr" defTabSz="584200">
      <a:defRPr sz="4000">
        <a:solidFill>
          <a:srgbClr val="FFFFFF"/>
        </a:solidFill>
        <a:latin typeface="+mn-lt"/>
        <a:ea typeface="+mn-ea"/>
        <a:cs typeface="+mn-cs"/>
        <a:sym typeface="American Typewriter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679AEA">
                  <a:alpha val="25000"/>
                </a:srgbClr>
              </a:gs>
              <a:gs pos="100000">
                <a:srgbClr val="2E73D3">
                  <a:alpha val="25000"/>
                </a:srgbClr>
              </a:gs>
            </a:gsLst>
            <a:lin ang="5400000"/>
          </a:gra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679AEA">
                  <a:alpha val="25000"/>
                </a:srgbClr>
              </a:gs>
              <a:gs pos="100000">
                <a:srgbClr val="2E73D3">
                  <a:alpha val="25000"/>
                </a:srgbClr>
              </a:gs>
            </a:gsLst>
            <a:lin ang="5400000"/>
          </a:gra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25400" cap="flat">
              <a:solidFill>
                <a:srgbClr val="A9A9A9"/>
              </a:solidFill>
              <a:prstDash val="solid"/>
              <a:miter lim="400000"/>
            </a:ln>
          </a:insideH>
          <a:insideV>
            <a:ln w="254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rgbClr val="679AEA">
                  <a:alpha val="25000"/>
                </a:srgbClr>
              </a:gs>
              <a:gs pos="100000">
                <a:srgbClr val="2E73D3">
                  <a:alpha val="25000"/>
                </a:srgbClr>
              </a:gs>
            </a:gsLst>
            <a:lin ang="5400000"/>
          </a:gra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2"/>
    <p:restoredTop sz="93209"/>
  </p:normalViewPr>
  <p:slideViewPr>
    <p:cSldViewPr snapToGrid="0">
      <p:cViewPr varScale="1">
        <p:scale>
          <a:sx n="85" d="100"/>
          <a:sy n="85" d="100"/>
        </p:scale>
        <p:origin x="1200" y="20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0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63636410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807C9EC-6344-46D0-ADA9-294A7D3D533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56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1421345F-47DA-8D41-A25D-7C1673F272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08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807C9EC-6344-46D0-ADA9-294A7D3D533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8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807C9EC-6344-46D0-ADA9-294A7D3D533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07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E1281435-C3BB-4124-8E91-FEFD045DB9DA}" type="slidenum">
              <a:rPr lang="en-US"/>
              <a:pPr/>
              <a:t>11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90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80" y="1317203"/>
            <a:ext cx="11216640" cy="4057226"/>
          </a:xfrm>
        </p:spPr>
        <p:txBody>
          <a:bodyPr anchor="b"/>
          <a:lstStyle>
            <a:lvl1pPr algn="ctr">
              <a:lnSpc>
                <a:spcPct val="100000"/>
              </a:lnSpc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5741424"/>
            <a:ext cx="11216640" cy="2133599"/>
          </a:xfrm>
        </p:spPr>
        <p:txBody>
          <a:bodyPr/>
          <a:lstStyle>
            <a:lvl1pPr marL="0" indent="0" algn="ctr">
              <a:buNone/>
              <a:defRPr sz="2900">
                <a:solidFill>
                  <a:schemeClr val="bg1"/>
                </a:solidFill>
              </a:defRPr>
            </a:lvl1pPr>
            <a:lvl2pPr marL="54617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234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385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8468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308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7702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2319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693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670FF0DC-4CC6-E74B-ADE9-A3A724E54A70}" type="datetime1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115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9" y="798473"/>
            <a:ext cx="11704322" cy="119210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39" y="2255518"/>
            <a:ext cx="11704322" cy="7044268"/>
          </a:xfrm>
        </p:spPr>
        <p:txBody>
          <a:bodyPr/>
          <a:lstStyle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F1FDBABF-E9B9-0B48-88BB-0E26979FE3C3}" type="datetime1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707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9" y="798473"/>
            <a:ext cx="11704322" cy="119210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F1FDBABF-E9B9-0B48-88BB-0E26979FE3C3}" type="datetime1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37" y="931438"/>
            <a:ext cx="11704322" cy="11921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fld id="{096CA4E7-51A4-4043-B144-32E78EB53B2F}" type="datetime1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lIns="109234" tIns="54617" rIns="109234" bIns="54617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938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Master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xfrm>
            <a:off x="6311900" y="9080500"/>
            <a:ext cx="384506" cy="368300"/>
          </a:xfrm>
          <a:prstGeom prst="rect">
            <a:avLst/>
          </a:prstGeom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5" name="그림 24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191" y="3068604"/>
            <a:ext cx="12787811" cy="6493079"/>
          </a:xfrm>
          <a:prstGeom prst="rect">
            <a:avLst/>
          </a:prstGeom>
          <a:effectLst>
            <a:outerShdw blurRad="254000" dist="254000" dir="5400000" rotWithShape="0">
              <a:srgbClr val="000000">
                <a:alpha val="75000"/>
              </a:srgbClr>
            </a:outerShdw>
          </a:effectLst>
        </p:spPr>
      </p:pic>
      <p:sp>
        <p:nvSpPr>
          <p:cNvPr id="4" name="Rectangle 8"/>
          <p:cNvSpPr/>
          <p:nvPr userDrawn="1"/>
        </p:nvSpPr>
        <p:spPr>
          <a:xfrm>
            <a:off x="0" y="1"/>
            <a:ext cx="13004800" cy="373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7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700605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xfrm>
            <a:off x="6311900" y="9080500"/>
            <a:ext cx="384506" cy="368300"/>
          </a:xfrm>
          <a:prstGeom prst="rect">
            <a:avLst/>
          </a:prstGeom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American Typewriter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5" name="그림 24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191" y="3068604"/>
            <a:ext cx="12787811" cy="6493079"/>
          </a:xfrm>
          <a:prstGeom prst="rect">
            <a:avLst/>
          </a:prstGeom>
          <a:effectLst>
            <a:outerShdw blurRad="254000" dist="254000" dir="5400000" rotWithShape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7" y="618325"/>
            <a:ext cx="11704322" cy="1192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FA761C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7" y="2255518"/>
            <a:ext cx="11704322" cy="7044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262626"/>
                </a:solidFill>
              </a:rPr>
              <a:t>Body Level One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262626"/>
                </a:solidFill>
              </a:rPr>
              <a:t>Body Level Two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262626"/>
                </a:solidFill>
              </a:rPr>
              <a:t>Body Level Three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262626"/>
                </a:solidFill>
              </a:rPr>
              <a:t>Body Level Four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698559" y="9107762"/>
            <a:ext cx="656000" cy="384049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 anchor="ctr">
            <a:spAutoFit/>
          </a:bodyPr>
          <a:lstStyle>
            <a:lvl1pPr algn="r" defTabSz="914400">
              <a:defRPr sz="1600">
                <a:solidFill>
                  <a:srgbClr val="72BA3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9" r:id="rId3"/>
    <p:sldLayoutId id="2147483665" r:id="rId4"/>
    <p:sldLayoutId id="2147483678" r:id="rId5"/>
    <p:sldLayoutId id="2147483653" r:id="rId6"/>
  </p:sldLayoutIdLst>
  <p:transition spd="med"/>
  <p:txStyles>
    <p:titleStyle>
      <a:lvl1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1pPr>
      <a:lvl2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2pPr>
      <a:lvl3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3pPr>
      <a:lvl4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4pPr>
      <a:lvl5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5pPr>
      <a:lvl6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6pPr>
      <a:lvl7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7pPr>
      <a:lvl8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8pPr>
      <a:lvl9pPr defTabSz="457200">
        <a:lnSpc>
          <a:spcPts val="3500"/>
        </a:lnSpc>
        <a:defRPr sz="5000">
          <a:solidFill>
            <a:srgbClr val="FA761C"/>
          </a:solidFill>
          <a:latin typeface="Century Gothic"/>
          <a:ea typeface="Century Gothic"/>
          <a:cs typeface="Century Gothic"/>
          <a:sym typeface="Century Gothic"/>
        </a:defRPr>
      </a:lvl9pPr>
    </p:titleStyle>
    <p:bodyStyle>
      <a:lvl1pPr>
        <a:spcBef>
          <a:spcPts val="600"/>
        </a:spcBef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1pPr>
      <a:lvl2pPr marL="542925" indent="-542925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2pPr>
      <a:lvl3pPr marL="946785" indent="-651510">
        <a:spcBef>
          <a:spcPts val="600"/>
        </a:spcBef>
        <a:buSzPct val="100000"/>
        <a:buChar char="•"/>
        <a:defRPr sz="32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3pPr>
      <a:lvl4pPr marL="1122362" indent="-542925">
        <a:spcBef>
          <a:spcPts val="600"/>
        </a:spcBef>
        <a:buSzPct val="100000"/>
        <a:buChar char="•"/>
        <a:defRPr sz="2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4pPr>
      <a:lvl5pPr marL="1389062" indent="-542925">
        <a:spcBef>
          <a:spcPts val="600"/>
        </a:spcBef>
        <a:buSzPct val="100000"/>
        <a:buChar char="•"/>
        <a:defRPr sz="24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5pPr>
      <a:lvl6pPr marL="2720339" indent="-434339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6pPr>
      <a:lvl7pPr marL="3177539" indent="-434339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7pPr>
      <a:lvl8pPr marL="3634740" indent="-434340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8pPr>
      <a:lvl9pPr marL="4091940" indent="-434340">
        <a:spcBef>
          <a:spcPts val="600"/>
        </a:spcBef>
        <a:buSzPct val="100000"/>
        <a:buChar char="•"/>
        <a:defRPr sz="3800">
          <a:solidFill>
            <a:srgbClr val="262626"/>
          </a:solidFill>
          <a:latin typeface="Century Gothic"/>
          <a:ea typeface="Century Gothic"/>
          <a:cs typeface="Century Gothic"/>
          <a:sym typeface="Century Gothic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.facebook.com/l.php?u=http://it-ebooks.info/book/5174/&amp;h=ZAQHxbgBh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crosoft.com/" TargetMode="External"/><Relationship Id="rId3" Type="http://schemas.openxmlformats.org/officeDocument/2006/relationships/image" Target="../media/image6.gif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racle.com/index.html" TargetMode="External"/><Relationship Id="rId5" Type="http://schemas.openxmlformats.org/officeDocument/2006/relationships/image" Target="../media/image7.gif"/><Relationship Id="rId4" Type="http://schemas.openxmlformats.org/officeDocument/2006/relationships/hyperlink" Target="http://www.ibm.com/us/en/" TargetMode="External"/><Relationship Id="rId9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9464543" y="9144705"/>
            <a:ext cx="327660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424242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42424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dirty="0">
                <a:solidFill>
                  <a:srgbClr val="0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Fall </a:t>
            </a:r>
            <a:r>
              <a:rPr dirty="0">
                <a:solidFill>
                  <a:srgbClr val="42424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201</a:t>
            </a:r>
            <a:r>
              <a:rPr lang="en-US" altLang="ko-KR" dirty="0">
                <a:solidFill>
                  <a:srgbClr val="0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8</a:t>
            </a:r>
            <a:endParaRPr dirty="0">
              <a:solidFill>
                <a:srgbClr val="424242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 lvl="0">
              <a:defRPr sz="1800"/>
            </a:pPr>
            <a:r>
              <a:rPr lang="en-US" altLang="ko-KR" sz="6600" dirty="0"/>
              <a:t> Database Design</a:t>
            </a:r>
            <a:endParaRPr sz="6600" dirty="0"/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4000" dirty="0">
                <a:latin typeface="나눔고딕"/>
                <a:ea typeface="나눔고딕"/>
                <a:cs typeface="나눔고딕"/>
                <a:sym typeface="나눔고딕"/>
              </a:rPr>
              <a:t>이 윤 준</a:t>
            </a:r>
            <a:endParaRPr lang="en-US" sz="4000" dirty="0">
              <a:latin typeface="나눔고딕"/>
              <a:ea typeface="나눔고딕"/>
              <a:cs typeface="나눔고딕"/>
              <a:sym typeface="나눔고딕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4200" dirty="0">
              <a:solidFill>
                <a:srgbClr val="424242"/>
              </a:solidFill>
              <a:latin typeface="나눔고딕"/>
              <a:ea typeface="나눔고딕"/>
              <a:cs typeface="나눔고딕"/>
              <a:sym typeface="나눔고딕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4200" dirty="0">
                <a:solidFill>
                  <a:srgbClr val="424242"/>
                </a:solidFill>
                <a:latin typeface="나눔고딕"/>
                <a:ea typeface="나눔고딕"/>
                <a:cs typeface="나눔고딕"/>
                <a:sym typeface="나눔고딕"/>
              </a:rPr>
              <a:t>대학정보화사업본부</a:t>
            </a:r>
            <a:endParaRPr sz="4200" dirty="0">
              <a:solidFill>
                <a:srgbClr val="424242"/>
              </a:solidFill>
              <a:latin typeface="나눔고딕"/>
              <a:ea typeface="나눔고딕"/>
              <a:cs typeface="나눔고딕"/>
              <a:sym typeface="나눔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4027A-479F-CE4D-B3B0-424A2569F4A3}"/>
              </a:ext>
            </a:extLst>
          </p:cNvPr>
          <p:cNvSpPr txBox="1"/>
          <p:nvPr/>
        </p:nvSpPr>
        <p:spPr>
          <a:xfrm>
            <a:off x="-52203" y="15389"/>
            <a:ext cx="144590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800" i="1" dirty="0">
                <a:latin typeface="나눔고딕OTF"/>
              </a:rPr>
              <a:t>DB Design</a:t>
            </a:r>
            <a:r>
              <a:rPr lang="en-US" altLang="ko-KR" sz="1800" dirty="0">
                <a:latin typeface="나눔고딕OTF"/>
              </a:rPr>
              <a:t>  &gt;</a:t>
            </a:r>
            <a:endParaRPr kumimoji="0" lang="ko-KR" altLang="en-US" sz="1800" b="0" i="1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나눔고딕OTF"/>
              <a:sym typeface="American Typewriter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for (and not for)?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39" y="2709333"/>
            <a:ext cx="11704322" cy="4802828"/>
          </a:xfrm>
        </p:spPr>
        <p:txBody>
          <a:bodyPr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/>
              <a:t>Discuss </a:t>
            </a:r>
            <a:r>
              <a:rPr lang="en-US" sz="2800" b="1" dirty="0"/>
              <a:t>fundamentals of database design</a:t>
            </a:r>
          </a:p>
          <a:p>
            <a:pPr marL="813752" lvl="3" indent="-342900"/>
            <a:r>
              <a:rPr lang="en-US" sz="2400" dirty="0"/>
              <a:t>How to design databases, query databases, build applications with them.</a:t>
            </a:r>
          </a:p>
          <a:p>
            <a:pPr marL="813752" lvl="3" indent="-342900"/>
            <a:r>
              <a:rPr lang="en-US" sz="2400" dirty="0"/>
              <a:t>How to debug them when they go wrong!</a:t>
            </a:r>
          </a:p>
          <a:p>
            <a:pPr marL="813752" lvl="3" indent="-342900"/>
            <a:r>
              <a:rPr lang="en-US" sz="2400" u="sng" dirty="0"/>
              <a:t>Not</a:t>
            </a:r>
            <a:r>
              <a:rPr lang="en-US" sz="2400" dirty="0"/>
              <a:t> how to be a DBA or how to tune Oracle 12g.</a:t>
            </a:r>
          </a:p>
          <a:p>
            <a:pPr lvl="1"/>
            <a:endParaRPr lang="en-US" sz="2800" dirty="0"/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We’ll neither cover </a:t>
            </a:r>
            <a:r>
              <a:rPr lang="en-US" sz="2800" b="1" dirty="0"/>
              <a:t>how database management systems work </a:t>
            </a:r>
          </a:p>
          <a:p>
            <a:pPr marL="342900" indent="-342900">
              <a:buFont typeface="Arial" charset="0"/>
              <a:buChar char="•"/>
            </a:pPr>
            <a:endParaRPr lang="en-US" sz="2800" b="1" dirty="0"/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Nor </a:t>
            </a:r>
            <a:r>
              <a:rPr lang="en-US" sz="2800" b="1" dirty="0"/>
              <a:t>the principles of how to build </a:t>
            </a:r>
            <a:r>
              <a:rPr lang="en-US" sz="2800" dirty="0"/>
              <a:t>them </a:t>
            </a:r>
            <a:r>
              <a:rPr lang="en-US" sz="2800" dirty="0">
                <a:sym typeface="Wingdings"/>
              </a:rPr>
              <a:t>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0010D-A04C-1E45-9549-5830D92F9549}"/>
              </a:ext>
            </a:extLst>
          </p:cNvPr>
          <p:cNvSpPr txBox="1"/>
          <p:nvPr/>
        </p:nvSpPr>
        <p:spPr>
          <a:xfrm>
            <a:off x="-1" y="-10996"/>
            <a:ext cx="368758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altLang="ko-KR" sz="1800" i="1" dirty="0">
                <a:latin typeface="나눔고딕OTF"/>
              </a:rPr>
              <a:t>Seminar Overview</a:t>
            </a:r>
            <a:r>
              <a:rPr lang="en-US" altLang="ko-KR" sz="1800" dirty="0">
                <a:latin typeface="나눔고딕OTF"/>
              </a:rPr>
              <a:t>  &gt;</a:t>
            </a:r>
            <a:r>
              <a:rPr lang="en-US" altLang="ko-KR" sz="1800" i="1" dirty="0">
                <a:latin typeface="나눔고딕OTF"/>
              </a:rPr>
              <a:t> Coverage</a:t>
            </a:r>
            <a:r>
              <a:rPr lang="en-US" altLang="ko-KR" sz="1800" dirty="0">
                <a:latin typeface="나눔고딕OTF"/>
              </a:rPr>
              <a:t> &gt;</a:t>
            </a:r>
            <a:endParaRPr kumimoji="0" lang="ko-KR" altLang="en-US" sz="1800" b="0" i="1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나눔고딕OTF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48987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650239" y="2255518"/>
            <a:ext cx="11704322" cy="2037513"/>
          </a:xfrm>
        </p:spPr>
        <p:txBody>
          <a:bodyPr>
            <a:normAutofit/>
          </a:bodyPr>
          <a:lstStyle/>
          <a:p>
            <a:r>
              <a:rPr lang="en-US" dirty="0"/>
              <a:t>Slides cover </a:t>
            </a:r>
            <a:r>
              <a:rPr lang="en-US" b="1" dirty="0"/>
              <a:t>essential material</a:t>
            </a:r>
          </a:p>
          <a:p>
            <a:pPr lvl="2"/>
            <a:r>
              <a:rPr lang="en-US" sz="3600" dirty="0"/>
              <a:t>This is your </a:t>
            </a:r>
            <a:r>
              <a:rPr lang="en-US" sz="3600" u="sng" dirty="0"/>
              <a:t>best reference.</a:t>
            </a:r>
          </a:p>
          <a:p>
            <a:pPr lvl="2"/>
            <a:r>
              <a:rPr lang="en-US" sz="3600" dirty="0"/>
              <a:t>But,</a:t>
            </a:r>
            <a:r>
              <a:rPr lang="ko-KR" altLang="en-US" sz="3600" dirty="0"/>
              <a:t> </a:t>
            </a:r>
            <a:r>
              <a:rPr lang="en-US" sz="3600" dirty="0"/>
              <a:t>you read the textbook when necessary.</a:t>
            </a:r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996B-F719-4B60-BB91-679F33C4CCC7}" type="slidenum">
              <a:rPr lang="en-US"/>
              <a:pPr/>
              <a:t>11</a:t>
            </a:fld>
            <a:endParaRPr lang="en-US"/>
          </a:p>
        </p:txBody>
      </p:sp>
      <p:sp>
        <p:nvSpPr>
          <p:cNvPr id="6" name="직사각형 3"/>
          <p:cNvSpPr/>
          <p:nvPr/>
        </p:nvSpPr>
        <p:spPr>
          <a:xfrm>
            <a:off x="2580480" y="4961875"/>
            <a:ext cx="48965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Beginning Database Design from Novice to Professional, 2</a:t>
            </a:r>
            <a:r>
              <a:rPr lang="en-US" altLang="ko-KR" sz="1400" b="1" baseline="30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nd</a:t>
            </a:r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ed.,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Clare </a:t>
            </a:r>
            <a:r>
              <a:rPr lang="en-US" altLang="ko-KR" sz="12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Chursher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Apress</a:t>
            </a:r>
            <a:endParaRPr lang="en-US" altLang="ko-KR" sz="12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Free e-book downloaded from </a:t>
            </a:r>
            <a:r>
              <a:rPr lang="en-US" altLang="ko-KR" sz="1200" dirty="0">
                <a:hlinkClick r:id="rId3"/>
              </a:rPr>
              <a:t>http://it-ebooks.info/book/5174/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4" descr="Beginning Database Design, 2nd Edi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204" y="4836210"/>
            <a:ext cx="1080120" cy="132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6"/>
          <p:cNvSpPr/>
          <p:nvPr/>
        </p:nvSpPr>
        <p:spPr>
          <a:xfrm>
            <a:off x="2635348" y="6950708"/>
            <a:ext cx="5400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3232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UML Distilled 3</a:t>
            </a:r>
            <a:r>
              <a:rPr lang="ko-KR" altLang="en-US" sz="1400" b="1" dirty="0">
                <a:solidFill>
                  <a:srgbClr val="3232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판 </a:t>
            </a:r>
            <a:r>
              <a:rPr lang="en-US" altLang="ko-KR" sz="1400" b="1" dirty="0">
                <a:solidFill>
                  <a:srgbClr val="3232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b="1" dirty="0">
                <a:solidFill>
                  <a:srgbClr val="32323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한국어판</a:t>
            </a:r>
            <a:r>
              <a:rPr lang="ko-KR" altLang="en-US" sz="1400" b="1" dirty="0">
                <a:solidFill>
                  <a:srgbClr val="3E3E3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sz="1400" b="1" dirty="0">
                <a:solidFill>
                  <a:srgbClr val="3E3E3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b="1" dirty="0">
                <a:solidFill>
                  <a:srgbClr val="3E3E3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표준 객체 모델링 언어 입문</a:t>
            </a:r>
          </a:p>
          <a:p>
            <a:pPr algn="l"/>
            <a:endParaRPr lang="en-US" altLang="ko-KR" sz="14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sz="1200" dirty="0">
                <a:solidFill>
                  <a:schemeClr val="bg1"/>
                </a:solidFill>
              </a:rPr>
              <a:t>마틴 </a:t>
            </a:r>
            <a:r>
              <a:rPr lang="ko-KR" altLang="en-US" sz="1200" dirty="0" err="1">
                <a:solidFill>
                  <a:schemeClr val="bg1"/>
                </a:solidFill>
              </a:rPr>
              <a:t>파울러</a:t>
            </a:r>
            <a:r>
              <a:rPr lang="ko-KR" altLang="en-US" sz="1200" dirty="0">
                <a:solidFill>
                  <a:schemeClr val="bg1"/>
                </a:solidFill>
              </a:rPr>
              <a:t> 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지은이</a:t>
            </a:r>
            <a:r>
              <a:rPr lang="en-US" altLang="ko-KR" sz="1200" dirty="0">
                <a:solidFill>
                  <a:schemeClr val="bg1"/>
                </a:solidFill>
              </a:rPr>
              <a:t>), </a:t>
            </a:r>
            <a:r>
              <a:rPr lang="ko-KR" altLang="en-US" sz="1200" dirty="0">
                <a:solidFill>
                  <a:schemeClr val="bg1"/>
                </a:solidFill>
              </a:rPr>
              <a:t>이인섭 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옮긴이</a:t>
            </a:r>
            <a:r>
              <a:rPr lang="en-US" altLang="ko-KR" sz="1200" dirty="0">
                <a:solidFill>
                  <a:schemeClr val="bg1"/>
                </a:solidFill>
              </a:rPr>
              <a:t>) | </a:t>
            </a:r>
            <a:r>
              <a:rPr lang="ko-KR" altLang="en-US" sz="1200" dirty="0">
                <a:solidFill>
                  <a:schemeClr val="bg1"/>
                </a:solidFill>
              </a:rPr>
              <a:t>홍릉과학출판사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Picture 9" descr="http://image.aladin.co.kr/product/24/80/Cover/8972832618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204" y="6530565"/>
            <a:ext cx="1080120" cy="154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46927C-9000-D145-8E6E-F100660F0558}"/>
              </a:ext>
            </a:extLst>
          </p:cNvPr>
          <p:cNvSpPr txBox="1"/>
          <p:nvPr/>
        </p:nvSpPr>
        <p:spPr>
          <a:xfrm>
            <a:off x="-1" y="-10996"/>
            <a:ext cx="368758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altLang="ko-KR" sz="1800" i="1" dirty="0">
                <a:latin typeface="나눔고딕OTF"/>
              </a:rPr>
              <a:t>Seminar Overview</a:t>
            </a:r>
            <a:r>
              <a:rPr lang="en-US" altLang="ko-KR" sz="1800" dirty="0">
                <a:latin typeface="나눔고딕OTF"/>
              </a:rPr>
              <a:t>  &gt;</a:t>
            </a:r>
            <a:r>
              <a:rPr lang="en-US" altLang="ko-KR" sz="1800" i="1" dirty="0">
                <a:latin typeface="나눔고딕OTF"/>
              </a:rPr>
              <a:t> Coverage</a:t>
            </a:r>
            <a:r>
              <a:rPr lang="en-US" altLang="ko-KR" sz="1800" dirty="0">
                <a:latin typeface="나눔고딕OTF"/>
              </a:rPr>
              <a:t> &gt;</a:t>
            </a:r>
            <a:endParaRPr kumimoji="0" lang="ko-KR" altLang="en-US" sz="1800" b="0" i="1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나눔고딕OTF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94016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/>
        </p:nvSpPr>
        <p:spPr>
          <a:xfrm>
            <a:off x="4864100" y="7493000"/>
            <a:ext cx="2725420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l" defTabSz="914400">
              <a:buClr>
                <a:srgbClr val="000000"/>
              </a:buClr>
              <a:defRPr sz="4800">
                <a:solidFill>
                  <a:srgbClr val="424242"/>
                </a:solidFill>
                <a:uFill>
                  <a:solidFill>
                    <a:srgbClr val="FFF76B"/>
                  </a:solidFill>
                </a:u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800">
                <a:solidFill>
                  <a:srgbClr val="424242"/>
                </a:solidFill>
                <a:uFill>
                  <a:solidFill>
                    <a:srgbClr val="FFF76B"/>
                  </a:solidFill>
                </a:uFill>
              </a:rPr>
              <a:t>감사합니다</a:t>
            </a:r>
          </a:p>
        </p:txBody>
      </p:sp>
      <p:grpSp>
        <p:nvGrpSpPr>
          <p:cNvPr id="400" name="Group 400"/>
          <p:cNvGrpSpPr/>
          <p:nvPr/>
        </p:nvGrpSpPr>
        <p:grpSpPr>
          <a:xfrm>
            <a:off x="685800" y="533400"/>
            <a:ext cx="11700999" cy="7112003"/>
            <a:chOff x="0" y="0"/>
            <a:chExt cx="11700998" cy="7112002"/>
          </a:xfrm>
        </p:grpSpPr>
        <p:pic>
          <p:nvPicPr>
            <p:cNvPr id="398" name="k-f12464de9ebaf946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1700999" cy="65818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9" name="Shape 399"/>
            <p:cNvSpPr/>
            <p:nvPr/>
          </p:nvSpPr>
          <p:spPr>
            <a:xfrm>
              <a:off x="9141390" y="6709781"/>
              <a:ext cx="2530060" cy="402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>
              <a:lvl1pPr algn="l" defTabSz="317500">
                <a:lnSpc>
                  <a:spcPts val="2900"/>
                </a:lnSpc>
                <a:def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/>
              </a:pPr>
              <a:r>
                <a:rPr sz="1200"/>
                <a:t>출처: metachannels.com</a:t>
              </a:r>
            </a:p>
          </p:txBody>
        </p:sp>
      </p:grpSp>
      <p:sp>
        <p:nvSpPr>
          <p:cNvPr id="401" name="Shape 401"/>
          <p:cNvSpPr>
            <a:spLocks noGrp="1"/>
          </p:cNvSpPr>
          <p:nvPr>
            <p:ph type="sldNum" sz="quarter" idx="2"/>
          </p:nvPr>
        </p:nvSpPr>
        <p:spPr>
          <a:xfrm>
            <a:off x="6301382" y="9080500"/>
            <a:ext cx="405538" cy="3683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12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402" name="그림 401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0191" y="3068604"/>
            <a:ext cx="12787811" cy="6493079"/>
          </a:xfrm>
          <a:prstGeom prst="rect">
            <a:avLst/>
          </a:prstGeom>
          <a:effectLst>
            <a:outerShdw blurRad="254000" dist="254000" dir="5400000" rotWithShape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spd="slow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6000" dirty="0"/>
              <a:t>Schedule*</a:t>
            </a:r>
            <a:endParaRPr lang="ko-KR" altLang="en-US" sz="6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sz="half" idx="1"/>
          </p:nvPr>
        </p:nvSpPr>
        <p:spPr>
          <a:xfrm>
            <a:off x="894079" y="2596444"/>
            <a:ext cx="9898839" cy="6188570"/>
          </a:xfrm>
        </p:spPr>
        <p:txBody>
          <a:bodyPr anchor="t">
            <a:normAutofit/>
          </a:bodyPr>
          <a:lstStyle/>
          <a:p>
            <a:pPr marL="342900"/>
            <a:r>
              <a:rPr lang="en-US" sz="2800" dirty="0"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0. Seminar Overview </a:t>
            </a:r>
          </a:p>
          <a:p>
            <a:pPr marL="800100" indent="-457200">
              <a:buAutoNum type="arabicPeriod"/>
            </a:pPr>
            <a:r>
              <a:rPr lang="en-US" sz="2800" dirty="0"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Overview of the Relational Data Model</a:t>
            </a:r>
          </a:p>
          <a:p>
            <a:pPr marL="800100" indent="-457200">
              <a:buAutoNum type="arabicPeriod"/>
            </a:pPr>
            <a:r>
              <a:rPr lang="en-US" sz="2800" dirty="0"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Why DB Design?</a:t>
            </a:r>
            <a:endParaRPr lang="en-US" altLang="ko-KR" sz="2800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Nanum Gothic" charset="-127"/>
            </a:endParaRPr>
          </a:p>
          <a:p>
            <a:pPr marL="800100" indent="-457200">
              <a:buAutoNum type="arabicPeriod"/>
            </a:pPr>
            <a:r>
              <a:rPr lang="en-US" sz="2800" dirty="0"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Development Process</a:t>
            </a:r>
          </a:p>
          <a:p>
            <a:pPr marL="800100" indent="-457200">
              <a:buAutoNum type="arabicPeriod"/>
            </a:pPr>
            <a:r>
              <a:rPr lang="en-US" sz="2800" dirty="0"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Requirements</a:t>
            </a:r>
          </a:p>
          <a:p>
            <a:pPr marL="800100" indent="-457200">
              <a:buAutoNum type="arabicPeriod"/>
            </a:pPr>
            <a:r>
              <a:rPr lang="en-US" sz="2800" dirty="0"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Conceptual Data Model</a:t>
            </a:r>
          </a:p>
          <a:p>
            <a:pPr marL="800100" indent="-457200">
              <a:buAutoNum type="arabicPeriod"/>
            </a:pPr>
            <a:r>
              <a:rPr lang="en-US" sz="2800" dirty="0"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Generalization &amp; Specialization</a:t>
            </a:r>
          </a:p>
          <a:p>
            <a:pPr marL="800100" indent="-457200">
              <a:buAutoNum type="arabicPeriod"/>
            </a:pPr>
            <a:r>
              <a:rPr 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Relational Database Design</a:t>
            </a:r>
          </a:p>
          <a:p>
            <a:pPr marL="800100" indent="-457200">
              <a:buAutoNum type="arabicPeriod"/>
            </a:pPr>
            <a:r>
              <a:rPr 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Normalization</a:t>
            </a:r>
          </a:p>
          <a:p>
            <a:pPr marL="800100" indent="-457200">
              <a:buAutoNum type="arabicPeriod"/>
            </a:pPr>
            <a:r>
              <a:rPr lang="en-US" sz="2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Keys and Constraints</a:t>
            </a:r>
            <a:endParaRPr lang="en-US" altLang="ko-KR" sz="2800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Nanum Gothic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7027576" y="2402240"/>
            <a:ext cx="5289929" cy="6981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904390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1pPr>
            <a:lvl2pPr marL="1429323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2pPr>
            <a:lvl3pPr marL="1937323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3pPr>
            <a:lvl4pPr marL="2462257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4pPr>
            <a:lvl5pPr marL="2987190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5pPr>
            <a:lvl6pPr marL="2720339" indent="-434339">
              <a:spcBef>
                <a:spcPts val="600"/>
              </a:spcBef>
              <a:buSzPct val="100000"/>
              <a:buChar char="•"/>
              <a:defRPr sz="3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177539" indent="-434339">
              <a:spcBef>
                <a:spcPts val="600"/>
              </a:spcBef>
              <a:buSzPct val="100000"/>
              <a:buChar char="•"/>
              <a:defRPr sz="3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34740" indent="-434340">
              <a:spcBef>
                <a:spcPts val="600"/>
              </a:spcBef>
              <a:buSzPct val="100000"/>
              <a:buChar char="•"/>
              <a:defRPr sz="3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091940" indent="-434340">
              <a:spcBef>
                <a:spcPts val="600"/>
              </a:spcBef>
              <a:buSzPct val="100000"/>
              <a:buChar char="•"/>
              <a:defRPr sz="3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342900" indent="0" algn="l">
              <a:buNone/>
            </a:pPr>
            <a:endParaRPr lang="ko-KR" altLang="en-US" sz="1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33884" y="9083505"/>
            <a:ext cx="502067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*subject</a:t>
            </a:r>
            <a:r>
              <a:rPr lang="ko-KR" altLang="en-US" sz="1600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to change without notification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나눔명조" panose="02020603020101020101" pitchFamily="18" charset="-127"/>
              <a:ea typeface="나눔명조" panose="02020603020101020101" pitchFamily="18" charset="-127"/>
              <a:sym typeface="American Typewrite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C78411-0F4E-3644-B5F7-B0071027E915}"/>
              </a:ext>
            </a:extLst>
          </p:cNvPr>
          <p:cNvSpPr txBox="1"/>
          <p:nvPr/>
        </p:nvSpPr>
        <p:spPr>
          <a:xfrm>
            <a:off x="-52203" y="15389"/>
            <a:ext cx="144590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800" i="1" dirty="0">
                <a:latin typeface="나눔고딕OTF"/>
              </a:rPr>
              <a:t>DB Design</a:t>
            </a:r>
            <a:r>
              <a:rPr lang="en-US" altLang="ko-KR" sz="1800" dirty="0">
                <a:latin typeface="나눔고딕OTF"/>
              </a:rPr>
              <a:t>  &gt;</a:t>
            </a:r>
            <a:endParaRPr kumimoji="0" lang="ko-KR" altLang="en-US" sz="1800" b="0" i="1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나눔고딕OTF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3860043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9464543" y="9144705"/>
            <a:ext cx="327660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424242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42424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dirty="0">
                <a:solidFill>
                  <a:srgbClr val="0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Fall</a:t>
            </a:r>
            <a:r>
              <a:rPr dirty="0">
                <a:solidFill>
                  <a:srgbClr val="42424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201</a:t>
            </a:r>
            <a:r>
              <a:rPr lang="en-US" dirty="0">
                <a:solidFill>
                  <a:srgbClr val="0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7</a:t>
            </a:r>
            <a:endParaRPr dirty="0">
              <a:solidFill>
                <a:srgbClr val="424242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 lvl="0">
              <a:defRPr sz="1800"/>
            </a:pPr>
            <a:r>
              <a:rPr lang="en-US" altLang="ko-KR" sz="6600" dirty="0"/>
              <a:t>0. Seminar Overview </a:t>
            </a:r>
            <a:endParaRPr sz="6600" dirty="0"/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40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rPr>
              <a:t>이 윤 준</a:t>
            </a:r>
            <a:endParaRPr lang="en-US" altLang="ko-KR" sz="4000" dirty="0">
              <a:solidFill>
                <a:srgbClr val="000000"/>
              </a:solidFill>
              <a:latin typeface="나눔고딕"/>
              <a:ea typeface="나눔고딕"/>
              <a:cs typeface="나눔고딕"/>
              <a:sym typeface="나눔고딕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4000" dirty="0">
              <a:solidFill>
                <a:srgbClr val="000000"/>
              </a:solidFill>
              <a:latin typeface="나눔고딕"/>
              <a:ea typeface="나눔고딕"/>
              <a:cs typeface="나눔고딕"/>
              <a:sym typeface="나눔고딕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ko-KR" altLang="en-US" sz="3200" dirty="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rPr>
              <a:t>대학정보화사업본부</a:t>
            </a:r>
            <a:endParaRPr sz="4200" dirty="0">
              <a:solidFill>
                <a:srgbClr val="424242"/>
              </a:solidFill>
              <a:latin typeface="나눔고딕"/>
              <a:ea typeface="나눔고딕"/>
              <a:cs typeface="나눔고딕"/>
              <a:sym typeface="나눔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C36357-3A00-9D49-AA96-08F5E9A92F77}"/>
              </a:ext>
            </a:extLst>
          </p:cNvPr>
          <p:cNvSpPr txBox="1"/>
          <p:nvPr/>
        </p:nvSpPr>
        <p:spPr>
          <a:xfrm>
            <a:off x="-52203" y="15389"/>
            <a:ext cx="2213748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800" i="1" dirty="0">
                <a:latin typeface="나눔고딕OTF"/>
              </a:rPr>
              <a:t>Seminar Overview</a:t>
            </a:r>
            <a:r>
              <a:rPr lang="en-US" altLang="ko-KR" sz="1800" dirty="0">
                <a:latin typeface="나눔고딕OTF"/>
              </a:rPr>
              <a:t>  &gt;</a:t>
            </a:r>
            <a:endParaRPr kumimoji="0" lang="ko-KR" altLang="en-US" sz="1800" b="0" i="1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나눔고딕OTF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579928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6000" dirty="0"/>
              <a:t>Schedule*</a:t>
            </a:r>
            <a:endParaRPr lang="ko-KR" altLang="en-US" sz="6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sz="half" idx="1"/>
          </p:nvPr>
        </p:nvSpPr>
        <p:spPr>
          <a:xfrm>
            <a:off x="894079" y="2596444"/>
            <a:ext cx="9898839" cy="6188570"/>
          </a:xfrm>
        </p:spPr>
        <p:txBody>
          <a:bodyPr anchor="t">
            <a:normAutofit/>
          </a:bodyPr>
          <a:lstStyle/>
          <a:p>
            <a:pPr marL="342900"/>
            <a:r>
              <a:rPr lang="en-US" sz="2800" dirty="0"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0. Seminar Overview 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Overview of the Relational Data Model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Why DB Design?</a:t>
            </a:r>
            <a:endParaRPr lang="en-US" altLang="ko-KR" sz="2800" dirty="0">
              <a:solidFill>
                <a:schemeClr val="tx2">
                  <a:lumMod val="7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Nanum Gothic" charset="-127"/>
            </a:endParaRP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Development Process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Requirements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Conceptual Data Model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" charset="-127"/>
              </a:rPr>
              <a:t>Generalization &amp; Specialization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Relational Database Design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Normalization</a:t>
            </a:r>
          </a:p>
          <a:p>
            <a:pPr marL="800100" indent="-45720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Keys and Constraints</a:t>
            </a:r>
            <a:endParaRPr lang="en-US" altLang="ko-KR" sz="2800" dirty="0">
              <a:solidFill>
                <a:schemeClr val="tx2">
                  <a:lumMod val="7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Nanum Gothic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7027576" y="2402240"/>
            <a:ext cx="5289929" cy="6981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Autofit/>
          </a:bodyPr>
          <a:lstStyle>
            <a:lvl1pPr marL="904390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1pPr>
            <a:lvl2pPr marL="1429323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2pPr>
            <a:lvl3pPr marL="1937323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3pPr>
            <a:lvl4pPr marL="2462257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4pPr>
            <a:lvl5pPr marL="2987190" indent="-561490" defTabSz="584200">
              <a:spcBef>
                <a:spcPts val="3200"/>
              </a:spcBef>
              <a:buSzPct val="120000"/>
              <a:buChar char="•"/>
              <a:defRPr sz="4200">
                <a:solidFill>
                  <a:srgbClr val="424242"/>
                </a:solidFill>
                <a:latin typeface="나눔고딕OTF"/>
                <a:ea typeface="나눔고딕OTF"/>
                <a:cs typeface="나눔고딕OTF"/>
                <a:sym typeface="나눔고딕OTF"/>
              </a:defRPr>
            </a:lvl5pPr>
            <a:lvl6pPr marL="2720339" indent="-434339">
              <a:spcBef>
                <a:spcPts val="600"/>
              </a:spcBef>
              <a:buSzPct val="100000"/>
              <a:buChar char="•"/>
              <a:defRPr sz="3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177539" indent="-434339">
              <a:spcBef>
                <a:spcPts val="600"/>
              </a:spcBef>
              <a:buSzPct val="100000"/>
              <a:buChar char="•"/>
              <a:defRPr sz="3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34740" indent="-434340">
              <a:spcBef>
                <a:spcPts val="600"/>
              </a:spcBef>
              <a:buSzPct val="100000"/>
              <a:buChar char="•"/>
              <a:defRPr sz="3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091940" indent="-434340">
              <a:spcBef>
                <a:spcPts val="600"/>
              </a:spcBef>
              <a:buSzPct val="100000"/>
              <a:buChar char="•"/>
              <a:defRPr sz="3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342900" indent="0" algn="l">
              <a:buNone/>
            </a:pPr>
            <a:endParaRPr lang="ko-KR" altLang="en-US" sz="1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33884" y="9083505"/>
            <a:ext cx="502067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*subject</a:t>
            </a:r>
            <a:r>
              <a:rPr lang="ko-KR" altLang="en-US" sz="1600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to change without notification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나눔명조" panose="02020603020101020101" pitchFamily="18" charset="-127"/>
              <a:ea typeface="나눔명조" panose="02020603020101020101" pitchFamily="18" charset="-127"/>
              <a:sym typeface="American Typewrite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174F2-4EF6-A04D-9AD4-7D31CF5B5E22}"/>
              </a:ext>
            </a:extLst>
          </p:cNvPr>
          <p:cNvSpPr txBox="1"/>
          <p:nvPr/>
        </p:nvSpPr>
        <p:spPr>
          <a:xfrm>
            <a:off x="-52203" y="15389"/>
            <a:ext cx="2213748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800" i="1" dirty="0">
                <a:latin typeface="나눔고딕OTF"/>
              </a:rPr>
              <a:t>Seminar Overview</a:t>
            </a:r>
            <a:r>
              <a:rPr lang="en-US" altLang="ko-KR" sz="1800" dirty="0">
                <a:latin typeface="나눔고딕OTF"/>
              </a:rPr>
              <a:t>  &gt;</a:t>
            </a:r>
            <a:endParaRPr kumimoji="0" lang="ko-KR" altLang="en-US" sz="1800" b="0" i="1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나눔고딕OTF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00773648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“Data is the Future”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sz="3600" dirty="0">
                <a:solidFill>
                  <a:srgbClr val="000000"/>
                </a:solidFill>
              </a:rPr>
              <a:t>- </a:t>
            </a:r>
            <a:r>
              <a:rPr lang="en-US" altLang="ko-KR" sz="3600" dirty="0"/>
              <a:t>Chris </a:t>
            </a:r>
            <a:r>
              <a:rPr lang="en-US" altLang="ko-KR" sz="3600" dirty="0" err="1"/>
              <a:t>Ré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343C23-284D-7544-A21B-2BD46DB23ADA}"/>
              </a:ext>
            </a:extLst>
          </p:cNvPr>
          <p:cNvSpPr txBox="1"/>
          <p:nvPr/>
        </p:nvSpPr>
        <p:spPr>
          <a:xfrm>
            <a:off x="-52203" y="15389"/>
            <a:ext cx="2213748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800" i="1" dirty="0">
                <a:latin typeface="나눔고딕OTF"/>
              </a:rPr>
              <a:t>Seminar Overview</a:t>
            </a:r>
            <a:r>
              <a:rPr lang="en-US" altLang="ko-KR" sz="1800" dirty="0">
                <a:latin typeface="나눔고딕OTF"/>
              </a:rPr>
              <a:t>  &gt;</a:t>
            </a:r>
            <a:endParaRPr kumimoji="0" lang="ko-KR" altLang="en-US" sz="1800" b="0" i="1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나눔고딕OTF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0191491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나눔고딕OTF"/>
                <a:ea typeface="나눔고딕OTF"/>
                <a:cs typeface="나눔고딕OTF"/>
              </a:rPr>
              <a:t>The world is increasingly</a:t>
            </a:r>
            <a:r>
              <a:rPr lang="en-US" b="1" dirty="0">
                <a:latin typeface="나눔고딕OTF"/>
                <a:ea typeface="나눔고딕OTF"/>
                <a:cs typeface="나눔고딕OTF"/>
              </a:rPr>
              <a:t> </a:t>
            </a:r>
            <a:br>
              <a:rPr lang="en-US" b="1" dirty="0">
                <a:latin typeface="나눔고딕OTF"/>
                <a:ea typeface="나눔고딕OTF"/>
                <a:cs typeface="나눔고딕OTF"/>
              </a:rPr>
            </a:br>
            <a:r>
              <a:rPr lang="en-US" b="1" dirty="0">
                <a:latin typeface="나눔고딕OTF"/>
                <a:ea typeface="나눔고딕OTF"/>
                <a:cs typeface="나눔고딕OTF"/>
              </a:rPr>
              <a:t>driven by data…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09758" y="6490641"/>
            <a:ext cx="11216640" cy="1577473"/>
          </a:xfrm>
          <a:prstGeom prst="rect">
            <a:avLst/>
          </a:prstGeom>
        </p:spPr>
        <p:txBody>
          <a:bodyPr vert="horz" lIns="109234" tIns="54617" rIns="109234" bIns="54617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dirty="0">
                <a:solidFill>
                  <a:srgbClr val="000000"/>
                </a:solidFill>
                <a:latin typeface="나눔고딕OTF"/>
                <a:ea typeface="나눔고딕OTF"/>
                <a:cs typeface="나눔고딕OTF"/>
              </a:rPr>
              <a:t>데이터의 저장과 관리를 위한 능력 함양</a:t>
            </a:r>
            <a:endParaRPr lang="en-US" sz="4800" dirty="0">
              <a:solidFill>
                <a:srgbClr val="000000"/>
              </a:solidFill>
              <a:latin typeface="나눔고딕OTF"/>
              <a:ea typeface="나눔고딕OTF"/>
              <a:cs typeface="나눔고딕OTF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08C2C-525F-5241-AD11-01DD03A29F78}"/>
              </a:ext>
            </a:extLst>
          </p:cNvPr>
          <p:cNvSpPr txBox="1"/>
          <p:nvPr/>
        </p:nvSpPr>
        <p:spPr>
          <a:xfrm>
            <a:off x="-52203" y="15389"/>
            <a:ext cx="2213748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800" i="1" dirty="0">
                <a:latin typeface="나눔고딕OTF"/>
              </a:rPr>
              <a:t>Seminar Overview</a:t>
            </a:r>
            <a:r>
              <a:rPr lang="en-US" altLang="ko-KR" sz="1800" dirty="0">
                <a:latin typeface="나눔고딕OTF"/>
              </a:rPr>
              <a:t>  &gt;</a:t>
            </a:r>
            <a:endParaRPr kumimoji="0" lang="ko-KR" altLang="en-US" sz="1800" b="0" i="1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나눔고딕OTF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55247706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  <a:ea typeface="Nanum Gothic" panose="020D0604000000000000" pitchFamily="34" charset="-127"/>
                <a:cs typeface="나눔고딕OTF"/>
              </a:rPr>
              <a:t>What will be dealt with in this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39" y="2255518"/>
            <a:ext cx="11704322" cy="4759879"/>
          </a:xfrm>
        </p:spPr>
        <p:txBody>
          <a:bodyPr anchor="ctr">
            <a:normAutofit/>
          </a:bodyPr>
          <a:lstStyle/>
          <a:p>
            <a:pPr marL="614443" indent="-614443">
              <a:buAutoNum type="arabicPeriod"/>
            </a:pPr>
            <a:r>
              <a:rPr lang="en-US" dirty="0">
                <a:latin typeface="나눔고딕OTF"/>
                <a:ea typeface="나눔고딕OTF"/>
                <a:cs typeface="나눔고딕OTF"/>
              </a:rPr>
              <a:t>Motivation for studying DB</a:t>
            </a:r>
          </a:p>
          <a:p>
            <a:pPr marL="614443" indent="-614443">
              <a:buAutoNum type="arabicPeriod"/>
            </a:pPr>
            <a:endParaRPr lang="en-US" dirty="0">
              <a:latin typeface="나눔고딕OTF"/>
              <a:ea typeface="나눔고딕OTF"/>
              <a:cs typeface="나눔고딕OTF"/>
            </a:endParaRPr>
          </a:p>
          <a:p>
            <a:pPr marL="614443" indent="-614443">
              <a:buAutoNum type="arabicPeriod"/>
            </a:pPr>
            <a:r>
              <a:rPr lang="en-US" dirty="0">
                <a:latin typeface="나눔고딕OTF"/>
                <a:ea typeface="나눔고딕OTF"/>
                <a:cs typeface="나눔고딕OTF"/>
              </a:rPr>
              <a:t>Overview of coverage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21EC9-ABEB-5841-B948-CCE66B9F45B2}"/>
              </a:ext>
            </a:extLst>
          </p:cNvPr>
          <p:cNvSpPr txBox="1"/>
          <p:nvPr/>
        </p:nvSpPr>
        <p:spPr>
          <a:xfrm>
            <a:off x="-52203" y="15389"/>
            <a:ext cx="2213748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800" i="1" dirty="0">
                <a:latin typeface="나눔고딕OTF"/>
              </a:rPr>
              <a:t>Seminar Overview</a:t>
            </a:r>
            <a:r>
              <a:rPr lang="en-US" altLang="ko-KR" sz="1800" dirty="0">
                <a:latin typeface="나눔고딕OTF"/>
              </a:rPr>
              <a:t>  &gt;</a:t>
            </a:r>
            <a:endParaRPr kumimoji="0" lang="ko-KR" altLang="en-US" sz="1800" b="0" i="1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나눔고딕OTF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62246861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Big Data Landscape… </a:t>
            </a:r>
            <a:br>
              <a:rPr lang="en-US" dirty="0"/>
            </a:br>
            <a:r>
              <a:rPr lang="en-US" dirty="0"/>
              <a:t>Infrastructure is Changing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828" b="3909"/>
          <a:stretch/>
        </p:blipFill>
        <p:spPr>
          <a:xfrm>
            <a:off x="2847136" y="2550122"/>
            <a:ext cx="7310528" cy="52276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5510" y="9298407"/>
            <a:ext cx="3029063" cy="310356"/>
          </a:xfrm>
          <a:prstGeom prst="rect">
            <a:avLst/>
          </a:prstGeom>
        </p:spPr>
        <p:txBody>
          <a:bodyPr wrap="none" lIns="109234" tIns="54617" rIns="109234" bIns="54617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  <a:latin typeface="나눔고딕OTF"/>
                <a:ea typeface="나눔고딕OTF"/>
                <a:cs typeface="나눔고딕OTF"/>
              </a:rPr>
              <a:t>http://</a:t>
            </a:r>
            <a:r>
              <a:rPr lang="en-US" sz="1300" dirty="0" err="1">
                <a:solidFill>
                  <a:srgbClr val="000000"/>
                </a:solidFill>
                <a:latin typeface="나눔고딕OTF"/>
                <a:ea typeface="나눔고딕OTF"/>
                <a:cs typeface="나눔고딕OTF"/>
              </a:rPr>
              <a:t>www.bigdatalandscape.com</a:t>
            </a:r>
            <a:r>
              <a:rPr lang="en-US" sz="1300" dirty="0">
                <a:solidFill>
                  <a:srgbClr val="000000"/>
                </a:solidFill>
                <a:latin typeface="나눔고딕OTF"/>
                <a:ea typeface="나눔고딕OTF"/>
                <a:cs typeface="나눔고딕OTF"/>
              </a:rPr>
              <a:t>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3502" y="8484193"/>
            <a:ext cx="4777797" cy="5411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9234" tIns="54617" rIns="109234" bIns="54617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나눔고딕OTF"/>
                <a:ea typeface="나눔고딕OTF"/>
                <a:cs typeface="나눔고딕OTF"/>
              </a:rPr>
              <a:t>New</a:t>
            </a:r>
            <a:r>
              <a:rPr lang="en-US" sz="2800" b="1" dirty="0">
                <a:solidFill>
                  <a:schemeClr val="bg1"/>
                </a:solidFill>
                <a:latin typeface="나눔고딕OTF"/>
                <a:ea typeface="나눔고딕OTF"/>
                <a:cs typeface="나눔고딕OTF"/>
              </a:rPr>
              <a:t> tech. </a:t>
            </a:r>
            <a:r>
              <a:rPr lang="en-US" sz="2800" b="1" i="1" dirty="0">
                <a:solidFill>
                  <a:schemeClr val="bg1"/>
                </a:solidFill>
                <a:latin typeface="나눔고딕OTF"/>
                <a:ea typeface="나눔고딕OTF"/>
                <a:cs typeface="나눔고딕OTF"/>
              </a:rPr>
              <a:t>Same</a:t>
            </a:r>
            <a:r>
              <a:rPr lang="en-US" sz="2800" b="1" dirty="0">
                <a:solidFill>
                  <a:schemeClr val="bg1"/>
                </a:solidFill>
                <a:latin typeface="나눔고딕OTF"/>
                <a:ea typeface="나눔고딕OTF"/>
                <a:cs typeface="나눔고딕OTF"/>
              </a:rPr>
              <a:t> Principles.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0222" y="5377912"/>
            <a:ext cx="1411462" cy="9562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3739" y="6215213"/>
            <a:ext cx="975216" cy="3250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0"/>
            <a:ext cx="368758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altLang="ko-KR" sz="1800" i="1" dirty="0">
                <a:latin typeface="나눔고딕OTF"/>
              </a:rPr>
              <a:t>Seminar Overview</a:t>
            </a:r>
            <a:r>
              <a:rPr lang="en-US" altLang="ko-KR" sz="1800" dirty="0">
                <a:latin typeface="나눔고딕OTF"/>
              </a:rPr>
              <a:t>  &gt;</a:t>
            </a:r>
            <a:r>
              <a:rPr lang="en-US" altLang="ko-KR" sz="1800" i="1" dirty="0">
                <a:latin typeface="나눔고딕OTF"/>
              </a:rPr>
              <a:t> Motiva</a:t>
            </a:r>
            <a:r>
              <a:rPr kumimoji="0" lang="en-US" altLang="ko-KR" sz="1800" b="0" i="1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고딕OTF"/>
                <a:sym typeface="American Typewriter"/>
              </a:rPr>
              <a:t>tion</a:t>
            </a:r>
            <a:r>
              <a:rPr lang="en-US" altLang="ko-KR" sz="1800" dirty="0">
                <a:latin typeface="나눔고딕OTF"/>
              </a:rPr>
              <a:t> &gt;</a:t>
            </a:r>
            <a:endParaRPr kumimoji="0" lang="ko-KR" altLang="en-US" sz="1800" b="0" i="1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나눔고딕OTF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2174117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</a:t>
            </a:r>
            <a:r>
              <a:rPr lang="en-US" b="1" dirty="0"/>
              <a:t>you</a:t>
            </a:r>
            <a:r>
              <a:rPr lang="en-US" dirty="0"/>
              <a:t> study databases?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Mercenary</a:t>
            </a:r>
            <a:r>
              <a:rPr lang="en-US" sz="3200" dirty="0"/>
              <a:t>- </a:t>
            </a:r>
            <a:r>
              <a:rPr lang="en-US" sz="3200" b="1" dirty="0"/>
              <a:t>make more $$$:</a:t>
            </a:r>
          </a:p>
          <a:p>
            <a:pPr lvl="1"/>
            <a:r>
              <a:rPr lang="en-US" sz="3200" dirty="0"/>
              <a:t>Startups need DB talent right away = low employee #</a:t>
            </a:r>
          </a:p>
          <a:p>
            <a:pPr lvl="1"/>
            <a:r>
              <a:rPr lang="en-US" sz="3200" dirty="0"/>
              <a:t>Massive industry…</a:t>
            </a:r>
          </a:p>
          <a:p>
            <a:endParaRPr lang="en-US" sz="3200" dirty="0"/>
          </a:p>
          <a:p>
            <a:r>
              <a:rPr lang="en-US" sz="3200" b="1" dirty="0"/>
              <a:t>Intellectual</a:t>
            </a:r>
            <a:r>
              <a:rPr lang="en-US" sz="3200" dirty="0"/>
              <a:t>:</a:t>
            </a:r>
          </a:p>
          <a:p>
            <a:pPr lvl="1"/>
            <a:r>
              <a:rPr lang="en-US" sz="3200" dirty="0"/>
              <a:t>Science: data poor to data rich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No idea how to handle the data!</a:t>
            </a:r>
          </a:p>
          <a:p>
            <a:pPr lvl="1"/>
            <a:r>
              <a:rPr lang="en-US" sz="3200" dirty="0"/>
              <a:t>Fundamental ideas to/from all of CS: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Systems, theory, AI, logic, stats, analysis….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7106" name="Picture 2" descr="Goog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22705" y="4009812"/>
            <a:ext cx="1551708" cy="824580"/>
          </a:xfrm>
          <a:prstGeom prst="rect">
            <a:avLst/>
          </a:prstGeom>
          <a:noFill/>
        </p:spPr>
      </p:pic>
      <p:pic>
        <p:nvPicPr>
          <p:cNvPr id="47110" name="Picture 6" descr="IBM®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25942" y="4009812"/>
            <a:ext cx="1117600" cy="67733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7114" name="Picture 10" descr="Oracle, The World's Largest Enterprise Software Company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95500" y="4226559"/>
            <a:ext cx="1351280" cy="243840"/>
          </a:xfrm>
          <a:prstGeom prst="rect">
            <a:avLst/>
          </a:prstGeom>
          <a:noFill/>
        </p:spPr>
      </p:pic>
      <p:pic>
        <p:nvPicPr>
          <p:cNvPr id="47116" name="Picture 12" descr="Microsoft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75218" y="4131732"/>
            <a:ext cx="1341120" cy="3386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TextBox 11"/>
          <p:cNvSpPr txBox="1"/>
          <p:nvPr/>
        </p:nvSpPr>
        <p:spPr>
          <a:xfrm>
            <a:off x="8534400" y="7044267"/>
            <a:ext cx="2844800" cy="725854"/>
          </a:xfrm>
          <a:prstGeom prst="rect">
            <a:avLst/>
          </a:prstGeom>
          <a:noFill/>
        </p:spPr>
        <p:txBody>
          <a:bodyPr wrap="square" lIns="109234" tIns="54617" rIns="109234" bIns="54617" rtlCol="0">
            <a:spAutoFit/>
          </a:bodyPr>
          <a:lstStyle/>
          <a:p>
            <a:pPr lvl="2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85879" y="8227840"/>
            <a:ext cx="10012680" cy="5411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9234" tIns="54617" rIns="109234" bIns="54617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Many great computer systems ideas started in DB.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8A5B12-3521-4445-852C-5F9193286D15}"/>
              </a:ext>
            </a:extLst>
          </p:cNvPr>
          <p:cNvSpPr txBox="1"/>
          <p:nvPr/>
        </p:nvSpPr>
        <p:spPr>
          <a:xfrm>
            <a:off x="0" y="0"/>
            <a:ext cx="368758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altLang="ko-KR" sz="1800" i="1" dirty="0">
                <a:latin typeface="나눔고딕OTF"/>
              </a:rPr>
              <a:t>Seminar Overview</a:t>
            </a:r>
            <a:r>
              <a:rPr lang="en-US" altLang="ko-KR" sz="1800" dirty="0">
                <a:latin typeface="나눔고딕OTF"/>
              </a:rPr>
              <a:t>  &gt;</a:t>
            </a:r>
            <a:r>
              <a:rPr lang="en-US" altLang="ko-KR" sz="1800" i="1" dirty="0">
                <a:latin typeface="나눔고딕OTF"/>
              </a:rPr>
              <a:t> Motiva</a:t>
            </a:r>
            <a:r>
              <a:rPr kumimoji="0" lang="en-US" altLang="ko-KR" sz="1800" b="0" i="1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고딕OTF"/>
                <a:sym typeface="American Typewriter"/>
              </a:rPr>
              <a:t>tion</a:t>
            </a:r>
            <a:r>
              <a:rPr lang="en-US" altLang="ko-KR" sz="1800" dirty="0">
                <a:latin typeface="나눔고딕OTF"/>
              </a:rPr>
              <a:t> &gt;</a:t>
            </a:r>
            <a:endParaRPr kumimoji="0" lang="ko-KR" altLang="en-US" sz="1800" b="0" i="1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나눔고딕OTF"/>
              <a:sym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879799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merican Typewriter"/>
        <a:ea typeface="American Typewriter"/>
        <a:cs typeface="American Typewriter"/>
      </a:majorFont>
      <a:minorFont>
        <a:latin typeface="American Typewriter"/>
        <a:ea typeface="American Typewriter"/>
        <a:cs typeface="American Typewrite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77800" dist="406400" dir="5400000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177800" dist="406400" dir="5400000" rotWithShape="0">
            <a:srgbClr val="000000">
              <a:alpha val="68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merican Typewriter"/>
        <a:ea typeface="American Typewriter"/>
        <a:cs typeface="American Typewriter"/>
      </a:majorFont>
      <a:minorFont>
        <a:latin typeface="American Typewriter"/>
        <a:ea typeface="American Typewriter"/>
        <a:cs typeface="American Typewrite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77800" dist="406400" dir="5400000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177800" dist="406400" dir="5400000" rotWithShape="0">
            <a:srgbClr val="000000">
              <a:alpha val="68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merican Typewri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3048</TotalTime>
  <Words>400</Words>
  <Application>Microsoft Macintosh PowerPoint</Application>
  <PresentationFormat>Custom</PresentationFormat>
  <Paragraphs>103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Nanum Gothic</vt:lpstr>
      <vt:lpstr>나눔고딕</vt:lpstr>
      <vt:lpstr>나눔고딕 ExtraBold</vt:lpstr>
      <vt:lpstr>나눔고딕OTF</vt:lpstr>
      <vt:lpstr>나눔명조</vt:lpstr>
      <vt:lpstr>나눔손글씨 펜</vt:lpstr>
      <vt:lpstr>American Typewriter</vt:lpstr>
      <vt:lpstr>Arial</vt:lpstr>
      <vt:lpstr>Century Gothic</vt:lpstr>
      <vt:lpstr>Gill Sans MT</vt:lpstr>
      <vt:lpstr>Lucida Grande</vt:lpstr>
      <vt:lpstr>Wingdings</vt:lpstr>
      <vt:lpstr>White</vt:lpstr>
      <vt:lpstr> Database Design</vt:lpstr>
      <vt:lpstr>Schedule*</vt:lpstr>
      <vt:lpstr>0. Seminar Overview </vt:lpstr>
      <vt:lpstr>Schedule*</vt:lpstr>
      <vt:lpstr>“Data is the Future”</vt:lpstr>
      <vt:lpstr>The world is increasingly  driven by data… </vt:lpstr>
      <vt:lpstr>What will be dealt with in this section</vt:lpstr>
      <vt:lpstr>Big Data Landscape…  Infrastructure is Changing</vt:lpstr>
      <vt:lpstr>Why should you study databases?</vt:lpstr>
      <vt:lpstr>What for (and not for)?</vt:lpstr>
      <vt:lpstr>References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CS489: Computer Ethics &amp; Social Issues</dc:title>
  <dc:creator>Yoon Joon Lee</dc:creator>
  <cp:lastModifiedBy>Microsoft Office User</cp:lastModifiedBy>
  <cp:revision>164</cp:revision>
  <cp:lastPrinted>2017-02-26T07:06:36Z</cp:lastPrinted>
  <dcterms:modified xsi:type="dcterms:W3CDTF">2019-01-08T10:25:28Z</dcterms:modified>
</cp:coreProperties>
</file>