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5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288" r:id="rId22"/>
  </p:sldIdLst>
  <p:sldSz cx="13004800" cy="9753600"/>
  <p:notesSz cx="6858000" cy="9144000"/>
  <p:defaultTextStyle>
    <a:lvl1pPr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1pPr>
    <a:lvl2pPr indent="3429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2pPr>
    <a:lvl3pPr indent="6858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3pPr>
    <a:lvl4pPr indent="10287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4pPr>
    <a:lvl5pPr indent="13716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5pPr>
    <a:lvl6pPr indent="17145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6pPr>
    <a:lvl7pPr indent="20574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7pPr>
    <a:lvl8pPr indent="24003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8pPr>
    <a:lvl9pPr indent="27432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9"/>
    <p:restoredTop sz="94807" autoAdjust="0"/>
  </p:normalViewPr>
  <p:slideViewPr>
    <p:cSldViewPr snapToGrid="0">
      <p:cViewPr varScale="1">
        <p:scale>
          <a:sx n="87" d="100"/>
          <a:sy n="87" d="100"/>
        </p:scale>
        <p:origin x="1152" y="2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0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363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8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9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0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7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45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B001381C-9C24-429D-B71A-A8E64D7896FB}" type="slidenum">
              <a:rPr lang="en-US"/>
              <a:pPr/>
              <a:t>5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1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2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2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317203"/>
            <a:ext cx="11216640" cy="4057226"/>
          </a:xfrm>
        </p:spPr>
        <p:txBody>
          <a:bodyPr anchor="b"/>
          <a:lstStyle>
            <a:lvl1pPr algn="ctr">
              <a:lnSpc>
                <a:spcPct val="100000"/>
              </a:lnSpc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5741424"/>
            <a:ext cx="11216640" cy="2133599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bg1"/>
                </a:solidFill>
              </a:defRPr>
            </a:lvl1pPr>
            <a:lvl2pPr marL="5461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23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385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846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308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77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231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693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670FF0DC-4CC6-E74B-ADE9-A3A724E54A70}" type="datetime1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15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7044268"/>
          </a:xfrm>
        </p:spPr>
        <p:txBody>
          <a:bodyPr/>
          <a:lstStyle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0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0060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7" y="931438"/>
            <a:ext cx="11704322" cy="1192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096CA4E7-51A4-4043-B144-32E78EB53B2F}" type="datetime1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88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7" y="618325"/>
            <a:ext cx="11704322" cy="119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A761C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7" y="2255518"/>
            <a:ext cx="11704322" cy="704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One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Two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Three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Four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98559" y="9107762"/>
            <a:ext cx="656000" cy="3840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72BA3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9" r:id="rId3"/>
    <p:sldLayoutId id="2147483678" r:id="rId4"/>
    <p:sldLayoutId id="2147483653" r:id="rId5"/>
    <p:sldLayoutId id="2147483680" r:id="rId6"/>
  </p:sldLayoutIdLst>
  <p:transition spd="med"/>
  <p:txStyles>
    <p:titleStyle>
      <a:lvl1pPr algn="l"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5pPr>
      <a:lvl6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6pPr>
      <a:lvl7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7pPr>
      <a:lvl8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8pPr>
      <a:lvl9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>
        <a:spcBef>
          <a:spcPts val="600"/>
        </a:spcBef>
        <a:defRPr sz="3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1pPr>
      <a:lvl2pPr marL="542925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marL="946785" indent="-651510">
        <a:spcBef>
          <a:spcPts val="600"/>
        </a:spcBef>
        <a:buSzPct val="100000"/>
        <a:buChar char="•"/>
        <a:defRPr sz="32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3pPr>
      <a:lvl4pPr marL="1122362" indent="-542925">
        <a:spcBef>
          <a:spcPts val="600"/>
        </a:spcBef>
        <a:buSzPct val="100000"/>
        <a:buChar char="•"/>
        <a:defRPr sz="2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4pPr>
      <a:lvl5pPr marL="1389062" indent="-542925">
        <a:spcBef>
          <a:spcPts val="600"/>
        </a:spcBef>
        <a:buSzPct val="100000"/>
        <a:buChar char="•"/>
        <a:defRPr sz="24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5pPr>
      <a:lvl6pPr marL="27203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marL="31775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marL="36347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marL="40919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464543" y="9144705"/>
            <a:ext cx="32766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Spring</a:t>
            </a: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201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7</a:t>
            </a:r>
            <a:endParaRPr dirty="0">
              <a:solidFill>
                <a:srgbClr val="42424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sz="6600" dirty="0"/>
              <a:t>1. Overview </a:t>
            </a:r>
            <a:br>
              <a:rPr lang="en-US" sz="6600" dirty="0"/>
            </a:br>
            <a:r>
              <a:rPr lang="en-US" sz="6600" dirty="0"/>
              <a:t>of the relational data model</a:t>
            </a:r>
            <a:endParaRPr sz="6600" dirty="0"/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4200" dirty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DD53A-7194-A04F-8C56-7C0A931B8917}"/>
              </a:ext>
            </a:extLst>
          </p:cNvPr>
          <p:cNvSpPr txBox="1"/>
          <p:nvPr/>
        </p:nvSpPr>
        <p:spPr>
          <a:xfrm>
            <a:off x="-1" y="-10996"/>
            <a:ext cx="290543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altLang="ko-KR" sz="1800" i="1" dirty="0">
                <a:latin typeface="나눔고딕OTF"/>
              </a:rPr>
              <a:t>Overview  of RDB Model &gt; </a:t>
            </a:r>
            <a:endParaRPr kumimoji="0" lang="ko-KR" altLang="en-US" sz="18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고딕OTF"/>
              <a:sym typeface="American Typewriter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Schemata…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Physical Schema</a:t>
            </a:r>
            <a:r>
              <a:rPr lang="en-US" dirty="0"/>
              <a:t>: describes data layout</a:t>
            </a:r>
          </a:p>
          <a:p>
            <a:pPr lvl="1"/>
            <a:r>
              <a:rPr lang="en-US" dirty="0"/>
              <a:t>Relations as unordered files</a:t>
            </a:r>
          </a:p>
          <a:p>
            <a:pPr lvl="1"/>
            <a:r>
              <a:rPr lang="en-US" dirty="0"/>
              <a:t>Some data in sorted order (index)</a:t>
            </a:r>
          </a:p>
          <a:p>
            <a:endParaRPr lang="en-US" i="1" dirty="0"/>
          </a:p>
          <a:p>
            <a:r>
              <a:rPr lang="en-US" i="1" dirty="0"/>
              <a:t>Logical Schema: </a:t>
            </a:r>
            <a:r>
              <a:rPr lang="en-US" dirty="0"/>
              <a:t>Previous slide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External Schema</a:t>
            </a:r>
            <a:r>
              <a:rPr lang="en-US" dirty="0"/>
              <a:t>: (Views)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Course_info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enrollment: </a:t>
            </a:r>
            <a:r>
              <a:rPr lang="en-US" i="1" dirty="0"/>
              <a:t>integer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Derived from other tables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326060" y="3491715"/>
            <a:ext cx="3417728" cy="866987"/>
            <a:chOff x="8615680" y="3793067"/>
            <a:chExt cx="3417728" cy="866987"/>
          </a:xfrm>
        </p:grpSpPr>
        <p:sp>
          <p:nvSpPr>
            <p:cNvPr id="10" name="TextBox 9"/>
            <p:cNvSpPr txBox="1"/>
            <p:nvPr/>
          </p:nvSpPr>
          <p:spPr>
            <a:xfrm>
              <a:off x="8940799" y="3898265"/>
              <a:ext cx="3092609" cy="556577"/>
            </a:xfrm>
            <a:prstGeom prst="rect">
              <a:avLst/>
            </a:prstGeom>
            <a:noFill/>
          </p:spPr>
          <p:txBody>
            <a:bodyPr wrap="square" lIns="109234" tIns="54617" rIns="109234" bIns="54617" rtlCol="0">
              <a:spAutoFit/>
            </a:bodyPr>
            <a:lstStyle/>
            <a:p>
              <a:pPr algn="ctr"/>
              <a:r>
                <a:rPr lang="en-US" sz="2900" dirty="0">
                  <a:solidFill>
                    <a:srgbClr val="000000"/>
                  </a:solidFill>
                </a:rPr>
                <a:t>Administrators</a:t>
              </a:r>
            </a:p>
          </p:txBody>
        </p:sp>
        <p:sp>
          <p:nvSpPr>
            <p:cNvPr id="11" name="Up Arrow 10"/>
            <p:cNvSpPr/>
            <p:nvPr/>
          </p:nvSpPr>
          <p:spPr>
            <a:xfrm>
              <a:off x="8615680" y="3793067"/>
              <a:ext cx="325120" cy="866987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234" tIns="54617" rIns="109234" bIns="54617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390641" y="6340051"/>
            <a:ext cx="2649728" cy="758613"/>
            <a:chOff x="8615680" y="6340051"/>
            <a:chExt cx="2649728" cy="758613"/>
          </a:xfrm>
        </p:grpSpPr>
        <p:sp>
          <p:nvSpPr>
            <p:cNvPr id="9" name="TextBox 8"/>
            <p:cNvSpPr txBox="1"/>
            <p:nvPr/>
          </p:nvSpPr>
          <p:spPr>
            <a:xfrm>
              <a:off x="8745728" y="6391062"/>
              <a:ext cx="2519680" cy="556577"/>
            </a:xfrm>
            <a:prstGeom prst="rect">
              <a:avLst/>
            </a:prstGeom>
            <a:noFill/>
          </p:spPr>
          <p:txBody>
            <a:bodyPr wrap="square" lIns="109234" tIns="54617" rIns="109234" bIns="54617" rtlCol="0">
              <a:spAutoFit/>
            </a:bodyPr>
            <a:lstStyle/>
            <a:p>
              <a:pPr algn="ctr"/>
              <a:r>
                <a:rPr lang="en-US" sz="2900" dirty="0">
                  <a:solidFill>
                    <a:srgbClr val="000000"/>
                  </a:solidFill>
                </a:rPr>
                <a:t>Applications</a:t>
              </a: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8615680" y="6340051"/>
              <a:ext cx="325120" cy="75861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234" tIns="54617" rIns="109234" bIns="54617"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86" y="-32013"/>
            <a:ext cx="324800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Overview of RDM  &gt; 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Schemata</a:t>
            </a:r>
          </a:p>
        </p:txBody>
      </p:sp>
    </p:spTree>
    <p:extLst>
      <p:ext uri="{BB962C8B-B14F-4D97-AF65-F5344CB8AC3E}">
        <p14:creationId xmlns:p14="http://schemas.microsoft.com/office/powerpoint/2010/main" val="83776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2404534"/>
            <a:ext cx="11216640" cy="6188570"/>
          </a:xfrm>
        </p:spPr>
        <p:txBody>
          <a:bodyPr/>
          <a:lstStyle/>
          <a:p>
            <a:r>
              <a:rPr lang="en-US" u="sng" dirty="0"/>
              <a:t>Concept:</a:t>
            </a:r>
            <a:r>
              <a:rPr lang="en-US" dirty="0"/>
              <a:t> Applications do not need to worry about </a:t>
            </a:r>
            <a:r>
              <a:rPr lang="en-US" i="1" dirty="0"/>
              <a:t>how the data is structured and stored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080" y="3820765"/>
            <a:ext cx="5601818" cy="2141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 rtlCol="0">
            <a:spAutoFit/>
          </a:bodyPr>
          <a:lstStyle/>
          <a:p>
            <a:r>
              <a:rPr lang="en-US" sz="3200" b="1" u="sng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Logical data independence:</a:t>
            </a:r>
            <a:r>
              <a:rPr lang="en-US" sz="3200" b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protection from changes in the </a:t>
            </a:r>
            <a:r>
              <a:rPr lang="en-US" sz="3200" i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logical structure of the data</a:t>
            </a:r>
            <a:endParaRPr lang="en-US" sz="3200" i="1" u="sng" dirty="0">
              <a:solidFill>
                <a:srgbClr val="0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080" y="6206934"/>
            <a:ext cx="5601818" cy="1587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 rtlCol="0">
            <a:spAutoFit/>
          </a:bodyPr>
          <a:lstStyle/>
          <a:p>
            <a:r>
              <a:rPr lang="en-US" sz="3200" b="1" u="sng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Physical data independence:</a:t>
            </a:r>
            <a:r>
              <a:rPr lang="en-US" sz="3200" b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protection from </a:t>
            </a:r>
            <a:r>
              <a:rPr lang="en-US" sz="3200" i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physical layout changes</a:t>
            </a:r>
            <a:endParaRPr lang="en-US" sz="3200" u="sng" dirty="0">
              <a:solidFill>
                <a:srgbClr val="0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8058" y="8265953"/>
            <a:ext cx="8615680" cy="1125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 rtlCol="0">
            <a:spAutoFit/>
          </a:bodyPr>
          <a:lstStyle/>
          <a:p>
            <a:pPr algn="ctr"/>
            <a:r>
              <a:rPr lang="en-US" sz="33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One of the most important reasons to use a DBMS</a:t>
            </a:r>
            <a:endParaRPr lang="en-US" sz="3300" b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22939" y="3820765"/>
            <a:ext cx="4337101" cy="1587628"/>
          </a:xfrm>
          <a:prstGeom prst="rect">
            <a:avLst/>
          </a:prstGeom>
        </p:spPr>
        <p:txBody>
          <a:bodyPr wrap="square" lIns="109234" tIns="54617" rIns="109234" bIns="54617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I.e. should not need to ask: can we add  a new entity or attribute without rewriting the application?</a:t>
            </a:r>
            <a:endParaRPr lang="en-US" sz="2400" i="1" u="sng" dirty="0">
              <a:solidFill>
                <a:srgbClr val="0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22939" y="6206934"/>
            <a:ext cx="4161536" cy="1587628"/>
          </a:xfrm>
          <a:prstGeom prst="rect">
            <a:avLst/>
          </a:prstGeom>
        </p:spPr>
        <p:txBody>
          <a:bodyPr wrap="square" lIns="109234" tIns="54617" rIns="109234" bIns="54617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I.e. should not need to ask: which disks are the data stored on? Is the data indexed?</a:t>
            </a:r>
            <a:endParaRPr lang="en-US" sz="2400" i="1" u="sng" dirty="0">
              <a:solidFill>
                <a:srgbClr val="0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6" y="-32013"/>
            <a:ext cx="324800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Overview of RDM  &gt; 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Schemata</a:t>
            </a:r>
          </a:p>
        </p:txBody>
      </p:sp>
    </p:spTree>
    <p:extLst>
      <p:ext uri="{BB962C8B-B14F-4D97-AF65-F5344CB8AC3E}">
        <p14:creationId xmlns:p14="http://schemas.microsoft.com/office/powerpoint/2010/main" val="103759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Overview of DBMS topics </a:t>
            </a:r>
            <a:br>
              <a:rPr lang="en-US" dirty="0"/>
            </a:br>
            <a:r>
              <a:rPr lang="en-US" sz="5400" dirty="0"/>
              <a:t>(</a:t>
            </a:r>
            <a:r>
              <a:rPr lang="ko-KR" altLang="en-US" sz="5400" dirty="0"/>
              <a:t>첨부</a:t>
            </a:r>
            <a:r>
              <a:rPr lang="en-US" altLang="ko-KR" sz="5400" dirty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Key concepts &amp;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86" y="-32013"/>
            <a:ext cx="20730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Overview of DBMS</a:t>
            </a:r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42390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ea typeface="Nanum Gothic" panose="020D0604000000000000" pitchFamily="34" charset="-127"/>
              </a:rPr>
              <a:t>What </a:t>
            </a:r>
            <a:r>
              <a:rPr lang="en-US" dirty="0">
                <a:latin typeface="Century Gothic" panose="020B0502020202020204" pitchFamily="34" charset="0"/>
                <a:ea typeface="Nanum Gothic" panose="020D0604000000000000" pitchFamily="34" charset="-127"/>
                <a:cs typeface="나눔고딕OTF"/>
              </a:rPr>
              <a:t>will be dealt with</a:t>
            </a:r>
            <a:r>
              <a:rPr lang="en-US" dirty="0">
                <a:latin typeface="Century Gothic" panose="020B0502020202020204" pitchFamily="34" charset="0"/>
                <a:ea typeface="Nanum Gothic" panose="020D0604000000000000" pitchFamily="34" charset="-127"/>
              </a:rPr>
              <a:t>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6136314"/>
          </a:xfrm>
        </p:spPr>
        <p:txBody>
          <a:bodyPr anchor="ctr">
            <a:normAutofit/>
          </a:bodyPr>
          <a:lstStyle/>
          <a:p>
            <a:pPr marL="614443" indent="-614443">
              <a:buAutoNum type="arabicPeriod"/>
            </a:pPr>
            <a:r>
              <a:rPr lang="en-US" dirty="0"/>
              <a:t>Transactions</a:t>
            </a:r>
          </a:p>
          <a:p>
            <a:pPr marL="614443" indent="-614443">
              <a:buAutoNum type="arabicPeriod"/>
            </a:pPr>
            <a:endParaRPr lang="en-US" dirty="0"/>
          </a:p>
          <a:p>
            <a:pPr marL="614443" indent="-614443">
              <a:buAutoNum type="arabicPeriod"/>
            </a:pPr>
            <a:r>
              <a:rPr lang="en-US" dirty="0"/>
              <a:t>Concurrency &amp; locking</a:t>
            </a:r>
          </a:p>
          <a:p>
            <a:pPr marL="614443" indent="-614443">
              <a:buAutoNum type="arabicPeriod"/>
            </a:pPr>
            <a:endParaRPr lang="en-US" dirty="0"/>
          </a:p>
          <a:p>
            <a:pPr marL="614443" indent="-614443">
              <a:buAutoNum type="arabicPeriod"/>
            </a:pPr>
            <a:r>
              <a:rPr lang="en-US" dirty="0"/>
              <a:t>Atomicity &amp; logging</a:t>
            </a:r>
          </a:p>
          <a:p>
            <a:pPr marL="614443" indent="-614443">
              <a:buAutoNum type="arabicPeriod"/>
            </a:pPr>
            <a:endParaRPr lang="en-US" dirty="0"/>
          </a:p>
          <a:p>
            <a:pPr marL="614443" indent="-614443">
              <a:buAutoNum type="arabicPeriod"/>
            </a:pPr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86" y="-32013"/>
            <a:ext cx="20730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Overview of DBMS</a:t>
            </a:r>
          </a:p>
        </p:txBody>
      </p:sp>
    </p:spTree>
    <p:extLst>
      <p:ext uri="{BB962C8B-B14F-4D97-AF65-F5344CB8AC3E}">
        <p14:creationId xmlns:p14="http://schemas.microsoft.com/office/powerpoint/2010/main" val="24375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Many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2404535"/>
            <a:ext cx="11216640" cy="1509911"/>
          </a:xfrm>
        </p:spPr>
        <p:txBody>
          <a:bodyPr>
            <a:normAutofit/>
          </a:bodyPr>
          <a:lstStyle/>
          <a:p>
            <a:r>
              <a:rPr lang="en-US" dirty="0"/>
              <a:t>Suppose that our CMS application serves 1000’s of users or more- what are some </a:t>
            </a:r>
            <a:r>
              <a:rPr lang="en-US" b="1" dirty="0"/>
              <a:t>challenges?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2400" y="8137325"/>
            <a:ext cx="5006848" cy="12182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09234" tIns="54617" rIns="109234" bIns="54617" rtlCol="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DBMS allows user to write programs  as if they were the </a:t>
            </a:r>
            <a:r>
              <a:rPr lang="en-US" sz="2400" b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only</a:t>
            </a:r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 user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2400" y="5823096"/>
            <a:ext cx="5006848" cy="12182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 rtlCol="0">
            <a:spAutoFit/>
          </a:bodyPr>
          <a:lstStyle/>
          <a:p>
            <a:pPr lvl="1" algn="l"/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Disk/SSD access is slow, DBMS hide the latency by doing more CPU work concurrently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8507" y="-32013"/>
            <a:ext cx="42114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Overview of DBMS  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&gt;  DBMS Challenges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4080" y="3984912"/>
            <a:ext cx="5396992" cy="5465612"/>
          </a:xfrm>
          <a:prstGeom prst="rect">
            <a:avLst/>
          </a:prstGeom>
        </p:spPr>
        <p:txBody>
          <a:bodyPr wrap="square" lIns="109234" tIns="54617" rIns="109234" bIns="54617">
            <a:spAutoFit/>
          </a:bodyPr>
          <a:lstStyle/>
          <a:p>
            <a:pPr marL="887528" lvl="1" indent="-341357" algn="l">
              <a:buFont typeface="Arial" charset="0"/>
              <a:buChar char="•"/>
            </a:pPr>
            <a:r>
              <a:rPr lang="en-US" sz="2900" u="sng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Security</a:t>
            </a:r>
            <a:r>
              <a:rPr lang="en-US" sz="29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: Different users, different roles</a:t>
            </a:r>
          </a:p>
          <a:p>
            <a:pPr lvl="1" algn="l"/>
            <a:endParaRPr lang="en-US" sz="2900" i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algn="l"/>
            <a:endParaRPr lang="en-US" sz="2900" i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marL="887528" lvl="1" indent="-341357" algn="l">
              <a:buFont typeface="Arial" charset="0"/>
              <a:buChar char="•"/>
            </a:pPr>
            <a:r>
              <a:rPr lang="en-US" sz="2900" u="sng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Performance</a:t>
            </a:r>
            <a:r>
              <a:rPr lang="en-US" sz="29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: Need to provide concurrent access</a:t>
            </a:r>
          </a:p>
          <a:p>
            <a:pPr lvl="1" algn="l"/>
            <a:endParaRPr lang="en-US" sz="2900" i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lvl="1" algn="l"/>
            <a:endParaRPr lang="en-US" sz="2900" i="1" dirty="0">
              <a:solidFill>
                <a:srgbClr val="000000"/>
              </a:solidFill>
              <a:latin typeface="나눔고딕"/>
              <a:ea typeface="나눔고딕"/>
              <a:cs typeface="나눔고딕"/>
            </a:endParaRPr>
          </a:p>
          <a:p>
            <a:pPr marL="887528" lvl="1" indent="-341357" algn="l">
              <a:buFont typeface="Arial" charset="0"/>
              <a:buChar char="•"/>
            </a:pPr>
            <a:r>
              <a:rPr lang="en-US" sz="2900" u="sng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Consistency</a:t>
            </a:r>
            <a:r>
              <a:rPr lang="en-US" sz="29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: Concurrency can lead to update problems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2400" y="3847434"/>
            <a:ext cx="4086942" cy="1218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 rtlCol="0">
            <a:spAutoFit/>
          </a:bodyPr>
          <a:lstStyle/>
          <a:p>
            <a:pPr lvl="1" algn="l"/>
            <a:r>
              <a:rPr lang="en-US" sz="2400" i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We won’t look at too much in this course, but is </a:t>
            </a:r>
            <a:r>
              <a:rPr lang="en-US" sz="2400" i="1" u="sng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extremely</a:t>
            </a:r>
            <a:r>
              <a:rPr lang="en-US" sz="2400" i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 important</a:t>
            </a:r>
          </a:p>
        </p:txBody>
      </p:sp>
    </p:spTree>
    <p:extLst>
      <p:ext uri="{BB962C8B-B14F-4D97-AF65-F5344CB8AC3E}">
        <p14:creationId xmlns:p14="http://schemas.microsoft.com/office/powerpoint/2010/main" val="31650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2125167"/>
            <a:ext cx="8186522" cy="1878519"/>
          </a:xfrm>
        </p:spPr>
        <p:txBody>
          <a:bodyPr>
            <a:normAutofit/>
          </a:bodyPr>
          <a:lstStyle/>
          <a:p>
            <a:r>
              <a:rPr lang="en-US" dirty="0"/>
              <a:t>A key concept is the </a:t>
            </a:r>
            <a:r>
              <a:rPr lang="en-US" b="1" dirty="0"/>
              <a:t>transaction (TXN)</a:t>
            </a:r>
            <a:r>
              <a:rPr lang="en-US" dirty="0"/>
              <a:t>: an</a:t>
            </a:r>
            <a:r>
              <a:rPr lang="en-US" i="1" dirty="0"/>
              <a:t> </a:t>
            </a:r>
            <a:r>
              <a:rPr lang="en-US" b="1" dirty="0"/>
              <a:t>atomic</a:t>
            </a:r>
            <a:r>
              <a:rPr lang="en-US" i="1" dirty="0"/>
              <a:t> </a:t>
            </a:r>
            <a:r>
              <a:rPr lang="en-US" dirty="0"/>
              <a:t>sequence of db actions (reads/writes)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780" y="2275842"/>
            <a:ext cx="3225190" cy="1218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 rtlCol="0">
            <a:spAutoFit/>
          </a:bodyPr>
          <a:lstStyle/>
          <a:p>
            <a:pPr algn="l"/>
            <a:r>
              <a:rPr lang="en-US" sz="2400" b="1" u="sng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Atomicity</a:t>
            </a:r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: An action either completes </a:t>
            </a:r>
            <a:r>
              <a:rPr lang="en-US" sz="2400" i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entirely</a:t>
            </a:r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 or </a:t>
            </a:r>
            <a:r>
              <a:rPr lang="en-US" sz="2400" i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21550"/>
              </p:ext>
            </p:extLst>
          </p:nvPr>
        </p:nvGraphicFramePr>
        <p:xfrm>
          <a:off x="646246" y="4186057"/>
          <a:ext cx="2981149" cy="22607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5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016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 Acct</a:t>
                      </a:r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Balance</a:t>
                      </a:r>
                    </a:p>
                  </a:txBody>
                  <a:tcPr marL="97536" marR="97536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algn="r"/>
                      <a:r>
                        <a:rPr lang="en-US" sz="2800" baseline="0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a10</a:t>
                      </a:r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aseline="0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20,000</a:t>
                      </a:r>
                    </a:p>
                  </a:txBody>
                  <a:tcPr marL="97536" marR="97536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algn="r"/>
                      <a:r>
                        <a:rPr lang="en-US" sz="2800" baseline="0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a20</a:t>
                      </a:r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aseline="0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15,000</a:t>
                      </a:r>
                    </a:p>
                  </a:txBody>
                  <a:tcPr marL="97536" marR="97536" marT="65024" marB="65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75432"/>
              </p:ext>
            </p:extLst>
          </p:nvPr>
        </p:nvGraphicFramePr>
        <p:xfrm>
          <a:off x="9590802" y="4186057"/>
          <a:ext cx="2981149" cy="24544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5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3887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 Acct</a:t>
                      </a:r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Balance</a:t>
                      </a:r>
                    </a:p>
                  </a:txBody>
                  <a:tcPr marL="97536" marR="97536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algn="r"/>
                      <a:r>
                        <a:rPr lang="en-US" sz="2800" baseline="0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a10</a:t>
                      </a:r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aseline="0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17,000</a:t>
                      </a:r>
                    </a:p>
                  </a:txBody>
                  <a:tcPr marL="97536" marR="97536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algn="r"/>
                      <a:r>
                        <a:rPr lang="en-US" sz="2800" baseline="0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a20</a:t>
                      </a:r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aseline="0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18,000</a:t>
                      </a:r>
                    </a:p>
                  </a:txBody>
                  <a:tcPr marL="97536" marR="97536" marT="65024" marB="65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0896" y="4305944"/>
            <a:ext cx="5421475" cy="1402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109234" tIns="54617" rIns="109234" bIns="54617" rtlCol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Transfer $3k from a10 to a20:</a:t>
            </a:r>
          </a:p>
          <a:p>
            <a:pPr marL="614443" indent="-614443" algn="l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Debit $3k from a10</a:t>
            </a:r>
          </a:p>
          <a:p>
            <a:pPr marL="614443" indent="-614443" algn="l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Credit $3k to a20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0896" y="7014171"/>
            <a:ext cx="5294438" cy="1587628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marL="682714" indent="-682714" algn="l">
              <a:buFont typeface="Arial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Crash before 1,</a:t>
            </a:r>
          </a:p>
          <a:p>
            <a:pPr marL="682714" indent="-682714" algn="l">
              <a:buFont typeface="Arial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After 1 but before 2, </a:t>
            </a:r>
          </a:p>
          <a:p>
            <a:pPr marL="682714" indent="-682714" algn="l">
              <a:buFont typeface="Arial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</a:rPr>
              <a:t>After 2.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1366" y="7198697"/>
            <a:ext cx="3870909" cy="1402962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Written naively, in which states is </a:t>
            </a:r>
            <a:r>
              <a:rPr lang="en-US" sz="2800" b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atomicity</a:t>
            </a:r>
            <a:r>
              <a:rPr lang="en-US" sz="28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 preserved?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50104" y="7198697"/>
            <a:ext cx="3304007" cy="1402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09234" tIns="54617" rIns="109234" bIns="54617" rtlCol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DB Always preserves atomicity!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507" y="-32013"/>
            <a:ext cx="42114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Overview of DBMS  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&gt;  DBMS Challenges</a:t>
            </a:r>
          </a:p>
        </p:txBody>
      </p:sp>
    </p:spTree>
    <p:extLst>
      <p:ext uri="{BB962C8B-B14F-4D97-AF65-F5344CB8AC3E}">
        <p14:creationId xmlns:p14="http://schemas.microsoft.com/office/powerpoint/2010/main" val="41838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5" grpId="0"/>
      <p:bldP spid="16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2275842"/>
            <a:ext cx="8186522" cy="4870520"/>
          </a:xfrm>
        </p:spPr>
        <p:txBody>
          <a:bodyPr>
            <a:noAutofit/>
          </a:bodyPr>
          <a:lstStyle/>
          <a:p>
            <a:r>
              <a:rPr lang="en-US" sz="2800" dirty="0"/>
              <a:t>A key concept is the </a:t>
            </a:r>
            <a:r>
              <a:rPr lang="en-US" sz="2800" b="1" dirty="0"/>
              <a:t>transaction (TXN)</a:t>
            </a:r>
            <a:r>
              <a:rPr lang="en-US" sz="2800" dirty="0"/>
              <a:t>: an</a:t>
            </a:r>
            <a:r>
              <a:rPr lang="en-US" sz="2800" i="1" dirty="0"/>
              <a:t> </a:t>
            </a:r>
            <a:r>
              <a:rPr lang="en-US" sz="2800" b="1" dirty="0"/>
              <a:t>atomic</a:t>
            </a:r>
            <a:r>
              <a:rPr lang="en-US" sz="2800" i="1" dirty="0"/>
              <a:t> </a:t>
            </a:r>
            <a:r>
              <a:rPr lang="en-US" sz="2800" dirty="0"/>
              <a:t>sequence of db actions (reads/writes)</a:t>
            </a:r>
          </a:p>
          <a:p>
            <a:pPr lvl="1"/>
            <a:r>
              <a:rPr lang="en-US" sz="2800" dirty="0">
                <a:latin typeface="나눔고딕"/>
                <a:ea typeface="나눔고딕"/>
                <a:cs typeface="나눔고딕"/>
              </a:rPr>
              <a:t>If a user cancels a TXN, it should be as if nothing happened!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Transactions leave the DB in a </a:t>
            </a:r>
            <a:r>
              <a:rPr lang="en-US" sz="2800" b="1" dirty="0"/>
              <a:t>consistent</a:t>
            </a:r>
            <a:r>
              <a:rPr lang="en-US" sz="2800" dirty="0"/>
              <a:t> state</a:t>
            </a:r>
          </a:p>
          <a:p>
            <a:pPr lvl="1"/>
            <a:r>
              <a:rPr lang="en-US" sz="2800" dirty="0">
                <a:latin typeface="나눔고딕"/>
                <a:ea typeface="나눔고딕"/>
                <a:cs typeface="나눔고딕"/>
              </a:rPr>
              <a:t>Users may write </a:t>
            </a:r>
            <a:r>
              <a:rPr lang="en-US" sz="2800" u="sng" dirty="0">
                <a:latin typeface="나눔고딕"/>
                <a:ea typeface="나눔고딕"/>
                <a:cs typeface="나눔고딕"/>
              </a:rPr>
              <a:t>integrity constraints</a:t>
            </a:r>
            <a:r>
              <a:rPr lang="en-US" sz="2800" i="1" dirty="0">
                <a:latin typeface="나눔고딕"/>
                <a:ea typeface="나눔고딕"/>
                <a:cs typeface="나눔고딕"/>
              </a:rPr>
              <a:t>,</a:t>
            </a:r>
            <a:r>
              <a:rPr lang="en-US" sz="2800" dirty="0">
                <a:latin typeface="나눔고딕"/>
                <a:ea typeface="나눔고딕"/>
                <a:cs typeface="나눔고딕"/>
              </a:rPr>
              <a:t> e.g., ‘each course is assigned to exactly one room’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34840" y="2469568"/>
            <a:ext cx="3493681" cy="1218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 rtlCol="0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Atomicity</a:t>
            </a:r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: An action either completes </a:t>
            </a:r>
            <a:r>
              <a:rPr lang="en-US" sz="2400" i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entirely</a:t>
            </a:r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 or </a:t>
            </a:r>
            <a:r>
              <a:rPr lang="en-US" sz="2400" i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34842" y="4792653"/>
            <a:ext cx="3601314" cy="1587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 rtlCol="0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Consistency</a:t>
            </a:r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: An action results in a state which conforms to all integrity constraints</a:t>
            </a:r>
            <a:endParaRPr lang="en-US" sz="2400" i="1" dirty="0">
              <a:solidFill>
                <a:srgbClr val="0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0032" y="6980205"/>
            <a:ext cx="8969111" cy="1449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>
            <a:spAutoFit/>
          </a:bodyPr>
          <a:lstStyle/>
          <a:p>
            <a:r>
              <a:rPr lang="en-US" sz="29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However</a:t>
            </a:r>
            <a:r>
              <a:rPr lang="en-US" sz="2900" b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 note that the DBMS does not understand the </a:t>
            </a:r>
            <a:r>
              <a:rPr lang="en-US" sz="2900" i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real</a:t>
            </a:r>
            <a:r>
              <a:rPr lang="en-US" sz="29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 meaning of the constraints– consistency burden is still on the user!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8507" y="-32013"/>
            <a:ext cx="42114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Overview of DBMS  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&gt;  DBMS Challenges</a:t>
            </a:r>
          </a:p>
        </p:txBody>
      </p:sp>
    </p:spTree>
    <p:extLst>
      <p:ext uri="{BB962C8B-B14F-4D97-AF65-F5344CB8AC3E}">
        <p14:creationId xmlns:p14="http://schemas.microsoft.com/office/powerpoint/2010/main" val="203769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Challenge: Scheduling Concurrent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2275843"/>
            <a:ext cx="8186522" cy="6038656"/>
          </a:xfrm>
        </p:spPr>
        <p:txBody>
          <a:bodyPr>
            <a:noAutofit/>
          </a:bodyPr>
          <a:lstStyle/>
          <a:p>
            <a:r>
              <a:rPr lang="en-US" sz="2800" dirty="0"/>
              <a:t>The DBMS ensures that the execution of {T</a:t>
            </a:r>
            <a:r>
              <a:rPr lang="en-US" sz="2800" baseline="-25000" dirty="0"/>
              <a:t>1</a:t>
            </a:r>
            <a:r>
              <a:rPr lang="en-US" sz="2800" dirty="0"/>
              <a:t>,…,</a:t>
            </a:r>
            <a:r>
              <a:rPr lang="en-US" sz="2800" dirty="0" err="1"/>
              <a:t>T</a:t>
            </a:r>
            <a:r>
              <a:rPr lang="en-US" sz="2800" baseline="-25000" dirty="0" err="1"/>
              <a:t>n</a:t>
            </a:r>
            <a:r>
              <a:rPr lang="en-US" sz="2800" dirty="0"/>
              <a:t>} is equivalent to some </a:t>
            </a:r>
            <a:r>
              <a:rPr lang="en-US" sz="2800" b="1" dirty="0"/>
              <a:t>serial</a:t>
            </a:r>
            <a:r>
              <a:rPr lang="en-US" sz="2800" i="1" dirty="0"/>
              <a:t> </a:t>
            </a:r>
            <a:r>
              <a:rPr lang="en-US" sz="2800" dirty="0"/>
              <a:t>execution</a:t>
            </a:r>
          </a:p>
          <a:p>
            <a:pPr lvl="1"/>
            <a:endParaRPr lang="en-US" sz="2800" dirty="0">
              <a:latin typeface="나눔고딕"/>
              <a:ea typeface="나눔고딕"/>
              <a:cs typeface="나눔고딕"/>
            </a:endParaRPr>
          </a:p>
          <a:p>
            <a:r>
              <a:rPr lang="en-US" sz="2800" dirty="0"/>
              <a:t>One way to accomplish this: </a:t>
            </a:r>
            <a:r>
              <a:rPr lang="en-US" sz="2800" b="1" dirty="0"/>
              <a:t>Locking</a:t>
            </a:r>
          </a:p>
          <a:p>
            <a:pPr lvl="1"/>
            <a:r>
              <a:rPr lang="en-US" sz="2800" dirty="0">
                <a:latin typeface="나눔고딕"/>
                <a:ea typeface="나눔고딕"/>
                <a:cs typeface="나눔고딕"/>
              </a:rPr>
              <a:t>Before reading or writing, transaction requires a lock from DBMS, holds until the end</a:t>
            </a:r>
          </a:p>
          <a:p>
            <a:pPr lvl="1"/>
            <a:endParaRPr lang="en-US" sz="2800" i="1" dirty="0">
              <a:latin typeface="나눔고딕"/>
              <a:ea typeface="나눔고딕"/>
              <a:cs typeface="나눔고딕"/>
            </a:endParaRPr>
          </a:p>
          <a:p>
            <a:r>
              <a:rPr lang="en-US" sz="2800" b="1" dirty="0"/>
              <a:t>Key Idea</a:t>
            </a:r>
            <a:r>
              <a:rPr lang="en-US" sz="2800" i="1" dirty="0"/>
              <a:t>:</a:t>
            </a:r>
            <a:r>
              <a:rPr lang="en-US" sz="2800" b="1" dirty="0"/>
              <a:t> </a:t>
            </a:r>
            <a:r>
              <a:rPr lang="en-US" sz="2800" dirty="0"/>
              <a:t>If </a:t>
            </a:r>
            <a:r>
              <a:rPr lang="en-US" sz="2800" dirty="0" err="1"/>
              <a:t>T</a:t>
            </a:r>
            <a:r>
              <a:rPr lang="en-US" sz="2800" baseline="-25000" dirty="0" err="1"/>
              <a:t>i</a:t>
            </a:r>
            <a:r>
              <a:rPr lang="en-US" sz="2800" dirty="0"/>
              <a:t> wants to write to an item x and </a:t>
            </a:r>
            <a:r>
              <a:rPr lang="en-US" sz="2800" dirty="0" err="1"/>
              <a:t>T</a:t>
            </a:r>
            <a:r>
              <a:rPr lang="en-US" sz="2800" baseline="-25000" dirty="0" err="1"/>
              <a:t>j</a:t>
            </a:r>
            <a:r>
              <a:rPr lang="en-US" sz="2800" baseline="-25000" dirty="0"/>
              <a:t> </a:t>
            </a:r>
            <a:r>
              <a:rPr lang="en-US" sz="2800" dirty="0"/>
              <a:t>wants to read x, then </a:t>
            </a:r>
            <a:r>
              <a:rPr lang="en-US" sz="2800" dirty="0" err="1"/>
              <a:t>T</a:t>
            </a:r>
            <a:r>
              <a:rPr lang="en-US" sz="2800" baseline="-250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T</a:t>
            </a:r>
            <a:r>
              <a:rPr lang="en-US" sz="2800" baseline="-25000" dirty="0" err="1"/>
              <a:t>j</a:t>
            </a:r>
            <a:r>
              <a:rPr lang="en-US" sz="2800" dirty="0"/>
              <a:t> </a:t>
            </a:r>
            <a:r>
              <a:rPr lang="en-US" sz="2800" b="1" dirty="0"/>
              <a:t>conflict</a:t>
            </a:r>
            <a:r>
              <a:rPr lang="en-US" sz="2800" i="1" dirty="0"/>
              <a:t>.  </a:t>
            </a:r>
            <a:r>
              <a:rPr lang="en-US" sz="2800" dirty="0"/>
              <a:t>Solution via locking:</a:t>
            </a:r>
            <a:endParaRPr lang="en-US" sz="2800" i="1" dirty="0"/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나눔고딕"/>
                <a:ea typeface="나눔고딕"/>
                <a:cs typeface="나눔고딕"/>
              </a:rPr>
              <a:t>only one winner gets the lock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나눔고딕"/>
                <a:ea typeface="나눔고딕"/>
                <a:cs typeface="나눔고딕"/>
              </a:rPr>
              <a:t>loser is blocked (waits) until winner finishes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70362" y="2275842"/>
            <a:ext cx="3616480" cy="1218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 rtlCol="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A set of TXNs is </a:t>
            </a:r>
            <a:r>
              <a:rPr lang="en-US" sz="2400" b="1" u="sng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isolated</a:t>
            </a:r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 if their effect is as if all were executed serially</a:t>
            </a:r>
            <a:endParaRPr lang="en-US" sz="2400" i="1" dirty="0">
              <a:solidFill>
                <a:srgbClr val="0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06166" y="6116476"/>
            <a:ext cx="3559149" cy="23199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What if T</a:t>
            </a:r>
            <a:r>
              <a:rPr lang="en-US" sz="2400" baseline="-250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i </a:t>
            </a:r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and </a:t>
            </a:r>
            <a:r>
              <a:rPr lang="en-US" sz="2400" dirty="0" err="1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T</a:t>
            </a:r>
            <a:r>
              <a:rPr lang="en-US" sz="2400" baseline="-25000" dirty="0" err="1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 need X and Y, and T</a:t>
            </a:r>
            <a:r>
              <a:rPr lang="en-US" sz="2400" baseline="-250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 asks for X before </a:t>
            </a:r>
            <a:r>
              <a:rPr lang="en-US" sz="2400" dirty="0" err="1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T</a:t>
            </a:r>
            <a:r>
              <a:rPr lang="en-US" sz="2400" baseline="-25000" dirty="0" err="1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j</a:t>
            </a:r>
            <a:r>
              <a:rPr lang="en-US" sz="2400" baseline="-250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 and </a:t>
            </a:r>
            <a:r>
              <a:rPr lang="en-US" sz="2400" dirty="0" err="1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T</a:t>
            </a:r>
            <a:r>
              <a:rPr lang="en-US" sz="2400" baseline="-25000" dirty="0" err="1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 asks for Y before T</a:t>
            </a:r>
            <a:r>
              <a:rPr lang="en-US" sz="2400" baseline="-250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-&gt; </a:t>
            </a:r>
            <a:r>
              <a:rPr lang="en-US" sz="2400" i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Deadlock!  </a:t>
            </a:r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One is aborted…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95720" y="8836018"/>
            <a:ext cx="9019675" cy="556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All concurrency issues handled by the DBMS…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8507" y="-32013"/>
            <a:ext cx="42114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Overview of DBMS  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&gt;  DBMS Challenges</a:t>
            </a:r>
          </a:p>
        </p:txBody>
      </p:sp>
    </p:spTree>
    <p:extLst>
      <p:ext uri="{BB962C8B-B14F-4D97-AF65-F5344CB8AC3E}">
        <p14:creationId xmlns:p14="http://schemas.microsoft.com/office/powerpoint/2010/main" val="257876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Atomicity &amp; Durability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2275843"/>
            <a:ext cx="8186522" cy="60386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DBMS ensures </a:t>
            </a:r>
            <a:r>
              <a:rPr lang="en-US" b="1" dirty="0"/>
              <a:t>atomicity</a:t>
            </a:r>
            <a:r>
              <a:rPr lang="en-US" dirty="0"/>
              <a:t> even if a TXN crashes!</a:t>
            </a:r>
          </a:p>
          <a:p>
            <a:pPr marL="546171" lvl="1" indent="0">
              <a:buNone/>
            </a:pPr>
            <a:endParaRPr lang="en-US" dirty="0"/>
          </a:p>
          <a:p>
            <a:r>
              <a:rPr lang="en-US" dirty="0"/>
              <a:t>One way to accomplish this: </a:t>
            </a:r>
            <a:r>
              <a:rPr lang="en-US" b="1" dirty="0"/>
              <a:t>Write-ahead logging (WAL)</a:t>
            </a:r>
          </a:p>
          <a:p>
            <a:pPr lvl="1"/>
            <a:endParaRPr lang="en-US" i="1" dirty="0"/>
          </a:p>
          <a:p>
            <a:r>
              <a:rPr lang="en-US" b="1" dirty="0"/>
              <a:t>Key Idea</a:t>
            </a:r>
            <a:r>
              <a:rPr lang="en-US" i="1" dirty="0"/>
              <a:t>:</a:t>
            </a:r>
            <a:r>
              <a:rPr lang="en-US" b="1" dirty="0"/>
              <a:t> </a:t>
            </a:r>
            <a:r>
              <a:rPr lang="en-US" dirty="0"/>
              <a:t>Keep a log of all the writes done.</a:t>
            </a:r>
          </a:p>
          <a:p>
            <a:pPr lvl="1"/>
            <a:r>
              <a:rPr lang="en-US" dirty="0"/>
              <a:t>After a crash, the partially executed TXNs are undone using the </a:t>
            </a:r>
            <a:r>
              <a:rPr lang="en-US" u="sng" dirty="0"/>
              <a:t>log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63113" y="3609004"/>
            <a:ext cx="3225190" cy="1956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 rtlCol="0">
            <a:spAutoFit/>
          </a:bodyPr>
          <a:lstStyle/>
          <a:p>
            <a:pPr algn="l"/>
            <a:r>
              <a:rPr lang="en-US" sz="2400" b="1" u="sng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Write-ahead Logging (WAL):</a:t>
            </a:r>
            <a:r>
              <a:rPr lang="en-US" sz="24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 Before any action is finalized, a corresponding log entry is forced to disk</a:t>
            </a:r>
            <a:endParaRPr lang="en-US" sz="2400" i="1" dirty="0">
              <a:solidFill>
                <a:srgbClr val="0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84640" y="6807927"/>
            <a:ext cx="3140659" cy="1218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We assume that the log is on “stable” storage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08240" y="8453547"/>
            <a:ext cx="9342575" cy="556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All atomicity issues also handled by the DBMS…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8507" y="-32013"/>
            <a:ext cx="42114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Overview of DBMS  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&gt;  DBMS Challenges</a:t>
            </a:r>
          </a:p>
        </p:txBody>
      </p:sp>
    </p:spTree>
    <p:extLst>
      <p:ext uri="{BB962C8B-B14F-4D97-AF65-F5344CB8AC3E}">
        <p14:creationId xmlns:p14="http://schemas.microsoft.com/office/powerpoint/2010/main" val="265382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Well-Designed DBMS makes many people happy!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255518"/>
            <a:ext cx="10177676" cy="6548283"/>
          </a:xfrm>
        </p:spPr>
        <p:txBody>
          <a:bodyPr>
            <a:normAutofit/>
          </a:bodyPr>
          <a:lstStyle/>
          <a:p>
            <a:r>
              <a:rPr lang="en-US" sz="3200" dirty="0"/>
              <a:t>End users and DBMS vendors</a:t>
            </a:r>
          </a:p>
          <a:p>
            <a:pPr lvl="1"/>
            <a:r>
              <a:rPr lang="en-US" sz="3200" dirty="0">
                <a:latin typeface="나눔고딕"/>
                <a:ea typeface="나눔고딕"/>
                <a:cs typeface="나눔고딕"/>
              </a:rPr>
              <a:t>Reduces cost and makes money</a:t>
            </a:r>
          </a:p>
          <a:p>
            <a:pPr lvl="1"/>
            <a:endParaRPr lang="en-US" sz="3200" dirty="0">
              <a:latin typeface="나눔고딕"/>
              <a:ea typeface="나눔고딕"/>
              <a:cs typeface="나눔고딕"/>
            </a:endParaRPr>
          </a:p>
          <a:p>
            <a:r>
              <a:rPr lang="en-US" sz="3200" dirty="0"/>
              <a:t>DB application programmers</a:t>
            </a:r>
          </a:p>
          <a:p>
            <a:pPr lvl="1"/>
            <a:r>
              <a:rPr lang="en-US" sz="3200" dirty="0">
                <a:latin typeface="나눔고딕"/>
                <a:ea typeface="나눔고딕"/>
                <a:cs typeface="나눔고딕"/>
              </a:rPr>
              <a:t>Can handle more users, faster, for cheaper, and with better reliability / security guarantees!</a:t>
            </a:r>
          </a:p>
          <a:p>
            <a:pPr lvl="1"/>
            <a:endParaRPr lang="en-US" sz="3200" dirty="0">
              <a:latin typeface="나눔고딕"/>
              <a:ea typeface="나눔고딕"/>
              <a:cs typeface="나눔고딕"/>
            </a:endParaRPr>
          </a:p>
          <a:p>
            <a:r>
              <a:rPr lang="en-US" sz="3200" dirty="0"/>
              <a:t>Database administrators (DBA)</a:t>
            </a:r>
          </a:p>
          <a:p>
            <a:pPr lvl="1"/>
            <a:r>
              <a:rPr lang="en-US" sz="3200" dirty="0">
                <a:latin typeface="나눔고딕"/>
                <a:ea typeface="나눔고딕"/>
                <a:cs typeface="나눔고딕"/>
              </a:rPr>
              <a:t>Easier time of designing logical/physical schema, handling security/authorization, tuning, crash recovery, and more…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569595" y="6791931"/>
            <a:ext cx="2254076" cy="1218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Must still understand </a:t>
            </a:r>
          </a:p>
          <a:p>
            <a:r>
              <a:rPr lang="en-US" sz="2400" i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DB internals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8507" y="-32013"/>
            <a:ext cx="33778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Overview of DBMS  </a:t>
            </a:r>
            <a:r>
              <a:rPr lang="en-US" sz="1700" b="1" i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&gt;  Summary</a:t>
            </a:r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34395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6000" dirty="0"/>
              <a:t>Schedule*</a:t>
            </a:r>
            <a:endParaRPr lang="ko-KR" altLang="en-US" sz="6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sz="half" idx="1"/>
          </p:nvPr>
        </p:nvSpPr>
        <p:spPr>
          <a:xfrm>
            <a:off x="894079" y="2596444"/>
            <a:ext cx="9898839" cy="6188570"/>
          </a:xfrm>
        </p:spPr>
        <p:txBody>
          <a:bodyPr anchor="t">
            <a:normAutofit/>
          </a:bodyPr>
          <a:lstStyle/>
          <a:p>
            <a:pPr marL="342900"/>
            <a:r>
              <a:rPr lang="en-US" sz="2800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0.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Seminar Overview</a:t>
            </a:r>
            <a:r>
              <a:rPr lang="en-US" sz="2800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 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Overview of the Relational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Why DB Design?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Development Process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Requirements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Conceptual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Generalization &amp; Specialization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Relational Database Design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Normalization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Keys and Constraints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7027576" y="2402240"/>
            <a:ext cx="5289929" cy="698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9043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  <a:lvl2pPr marL="1429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2pPr>
            <a:lvl3pPr marL="1937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3pPr>
            <a:lvl4pPr marL="2462257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4pPr>
            <a:lvl5pPr marL="29871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5pPr>
            <a:lvl6pPr marL="27203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1775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347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0919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 indent="0" algn="l">
              <a:buNone/>
            </a:pPr>
            <a:endParaRPr lang="ko-KR" alt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33884" y="9083505"/>
            <a:ext cx="502067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*subject</a:t>
            </a:r>
            <a:r>
              <a:rPr lang="ko-KR" altLang="en-US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to change without notification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명조" panose="02020603020101020101" pitchFamily="18" charset="-127"/>
              <a:ea typeface="나눔명조" panose="02020603020101020101" pitchFamily="18" charset="-127"/>
              <a:sym typeface="American Typewrit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ED2A9-B9AA-864B-AB80-B515FC2520E3}"/>
              </a:ext>
            </a:extLst>
          </p:cNvPr>
          <p:cNvSpPr txBox="1"/>
          <p:nvPr/>
        </p:nvSpPr>
        <p:spPr>
          <a:xfrm>
            <a:off x="-1" y="-10996"/>
            <a:ext cx="290543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altLang="ko-KR" sz="1800" i="1" dirty="0">
                <a:latin typeface="나눔고딕OTF"/>
              </a:rPr>
              <a:t>Overview  of RDB Model &gt; </a:t>
            </a:r>
            <a:endParaRPr kumimoji="0" lang="ko-KR" altLang="en-US" sz="18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고딕OTF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759863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DBMS are used to maintain, query, and manage large datasets.</a:t>
            </a:r>
          </a:p>
          <a:p>
            <a:pPr lvl="1"/>
            <a:r>
              <a:rPr lang="en-US" dirty="0"/>
              <a:t>Provide concurrency, recovery from crashes, quick application development, integrity, and security</a:t>
            </a:r>
          </a:p>
          <a:p>
            <a:endParaRPr lang="en-US" dirty="0"/>
          </a:p>
          <a:p>
            <a:r>
              <a:rPr lang="en-US" dirty="0"/>
              <a:t>Key abstractions give </a:t>
            </a:r>
            <a:r>
              <a:rPr lang="en-US" b="1" dirty="0"/>
              <a:t>data independence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8507" y="-32013"/>
            <a:ext cx="33778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Overview of DBMS  </a:t>
            </a:r>
            <a:r>
              <a:rPr lang="en-US" sz="1700" b="1" i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&gt;  Summary</a:t>
            </a:r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44423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4864100" y="7493000"/>
            <a:ext cx="2876689" cy="81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914400">
              <a:buClr>
                <a:srgbClr val="000000"/>
              </a:buClr>
              <a:defRPr sz="480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dirty="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</a:rPr>
              <a:t>Thank you!</a:t>
            </a:r>
            <a:endParaRPr sz="4800" dirty="0">
              <a:solidFill>
                <a:srgbClr val="424242"/>
              </a:solidFill>
              <a:uFill>
                <a:solidFill>
                  <a:srgbClr val="FFF76B"/>
                </a:solidFill>
              </a:uFill>
            </a:endParaRPr>
          </a:p>
        </p:txBody>
      </p:sp>
      <p:grpSp>
        <p:nvGrpSpPr>
          <p:cNvPr id="400" name="Group 400"/>
          <p:cNvGrpSpPr/>
          <p:nvPr/>
        </p:nvGrpSpPr>
        <p:grpSpPr>
          <a:xfrm>
            <a:off x="685800" y="533400"/>
            <a:ext cx="11700999" cy="7112003"/>
            <a:chOff x="0" y="0"/>
            <a:chExt cx="11700998" cy="7112002"/>
          </a:xfrm>
        </p:grpSpPr>
        <p:pic>
          <p:nvPicPr>
            <p:cNvPr id="398" name="k-f12464de9ebaf946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700999" cy="65818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9" name="Shape 399"/>
            <p:cNvSpPr/>
            <p:nvPr/>
          </p:nvSpPr>
          <p:spPr>
            <a:xfrm>
              <a:off x="9141390" y="6709781"/>
              <a:ext cx="2530060" cy="402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l" defTabSz="317500">
                <a:lnSpc>
                  <a:spcPts val="2900"/>
                </a:lnSpc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200"/>
                <a:t>출처: metachannels.com</a:t>
              </a:r>
            </a:p>
          </p:txBody>
        </p:sp>
      </p:grpSp>
      <p:sp>
        <p:nvSpPr>
          <p:cNvPr id="401" name="Shape 401"/>
          <p:cNvSpPr>
            <a:spLocks noGrp="1"/>
          </p:cNvSpPr>
          <p:nvPr>
            <p:ph type="sldNum" sz="quarter" idx="2"/>
          </p:nvPr>
        </p:nvSpPr>
        <p:spPr>
          <a:xfrm>
            <a:off x="6301382" y="9080500"/>
            <a:ext cx="405538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ea typeface="Nanum Gothic" panose="020D0604000000000000" pitchFamily="34" charset="-127"/>
              </a:rPr>
              <a:t>What </a:t>
            </a:r>
            <a:r>
              <a:rPr lang="en-US" dirty="0">
                <a:latin typeface="Century Gothic" panose="020B0502020202020204" pitchFamily="34" charset="0"/>
                <a:ea typeface="Nanum Gothic" panose="020D0604000000000000" pitchFamily="34" charset="-127"/>
                <a:cs typeface="나눔고딕OTF"/>
              </a:rPr>
              <a:t>will be dealt with</a:t>
            </a:r>
            <a:r>
              <a:rPr lang="en-US" dirty="0">
                <a:latin typeface="Century Gothic" panose="020B0502020202020204" pitchFamily="34" charset="0"/>
                <a:ea typeface="Nanum Gothic" panose="020D0604000000000000" pitchFamily="34" charset="-127"/>
              </a:rPr>
              <a:t>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14443" indent="-614443">
              <a:buAutoNum type="arabicPeriod"/>
            </a:pPr>
            <a:r>
              <a:rPr lang="en-US" dirty="0"/>
              <a:t>Definition of DBMS</a:t>
            </a:r>
          </a:p>
          <a:p>
            <a:pPr marL="614443" indent="-614443">
              <a:buAutoNum type="arabicPeriod"/>
            </a:pPr>
            <a:endParaRPr lang="en-US" dirty="0"/>
          </a:p>
          <a:p>
            <a:pPr marL="614443" indent="-614443">
              <a:buAutoNum type="arabicPeriod"/>
            </a:pPr>
            <a:r>
              <a:rPr lang="en-US" dirty="0"/>
              <a:t>Data models &amp; the relational data model</a:t>
            </a:r>
          </a:p>
          <a:p>
            <a:pPr marL="614443" indent="-614443">
              <a:buAutoNum type="arabicPeriod"/>
            </a:pPr>
            <a:endParaRPr lang="en-US" dirty="0"/>
          </a:p>
          <a:p>
            <a:pPr marL="614443" indent="-614443">
              <a:buAutoNum type="arabicPeriod"/>
            </a:pPr>
            <a:r>
              <a:rPr lang="en-US" dirty="0"/>
              <a:t>Schemas &amp; data independence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408" y="-32013"/>
            <a:ext cx="20746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Overview of RDM </a:t>
            </a:r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578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3884025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/>
              <a:t>Database - A large, integrated collection of data</a:t>
            </a:r>
          </a:p>
          <a:p>
            <a:endParaRPr lang="en-US" dirty="0"/>
          </a:p>
          <a:p>
            <a:pPr marL="571500" indent="-571500">
              <a:buFont typeface="Arial"/>
              <a:buChar char="•"/>
            </a:pPr>
            <a:r>
              <a:rPr lang="en-US" dirty="0"/>
              <a:t>Models a real-world </a:t>
            </a:r>
            <a:r>
              <a:rPr lang="en-US" i="1" u="sng" dirty="0"/>
              <a:t>enterprise</a:t>
            </a:r>
          </a:p>
          <a:p>
            <a:pPr lvl="2"/>
            <a:r>
              <a:rPr lang="en-US" i="1" dirty="0"/>
              <a:t>Entities </a:t>
            </a:r>
            <a:r>
              <a:rPr lang="en-US" dirty="0"/>
              <a:t>(e.g., Students, Courses)</a:t>
            </a:r>
          </a:p>
          <a:p>
            <a:pPr lvl="2"/>
            <a:r>
              <a:rPr lang="en-US" i="1" dirty="0"/>
              <a:t>Relationships </a:t>
            </a:r>
            <a:r>
              <a:rPr lang="en-US" dirty="0"/>
              <a:t>(e.g.,</a:t>
            </a:r>
            <a:r>
              <a:rPr lang="en-US" i="1" dirty="0"/>
              <a:t> </a:t>
            </a:r>
            <a:r>
              <a:rPr lang="en-US" dirty="0" err="1"/>
              <a:t>Jinsoo</a:t>
            </a:r>
            <a:r>
              <a:rPr lang="en-US" dirty="0"/>
              <a:t> is enrolled in SEP545)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0057" y="6572687"/>
            <a:ext cx="8621485" cy="1633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 rtlCol="0">
            <a:spAutoFit/>
          </a:bodyPr>
          <a:lstStyle/>
          <a:p>
            <a:r>
              <a:rPr lang="en-US" sz="33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A </a:t>
            </a:r>
            <a:r>
              <a:rPr lang="en-US" sz="3300" b="1" u="sng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Database Management System (DBMS)</a:t>
            </a:r>
            <a:r>
              <a:rPr lang="en-US" sz="3300" b="1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3300" dirty="0">
                <a:solidFill>
                  <a:srgbClr val="000000"/>
                </a:solidFill>
                <a:latin typeface="Nanum Gothic" charset="-127"/>
                <a:ea typeface="Nanum Gothic" charset="-127"/>
                <a:cs typeface="Nanum Gothic" charset="-127"/>
              </a:rPr>
              <a:t>is a piece of software designed to store and manage databases</a:t>
            </a:r>
            <a:endParaRPr lang="en-US" sz="3300" u="sng" dirty="0">
              <a:solidFill>
                <a:srgbClr val="0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408" y="-32013"/>
            <a:ext cx="29466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나눔고딕"/>
              </a:rPr>
              <a:t>Overview of RDM &gt; 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388758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C148-71A6-4219-B2B5-06E3FD297E0C}" type="slidenum">
              <a:rPr lang="en-US"/>
              <a:pPr/>
              <a:t>5</a:t>
            </a:fld>
            <a:endParaRPr lang="en-US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Motivating, Running Example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building a course management system (</a:t>
            </a:r>
            <a:r>
              <a:rPr lang="en-US" b="1" dirty="0"/>
              <a:t>CMS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Students</a:t>
            </a:r>
          </a:p>
          <a:p>
            <a:pPr lvl="2"/>
            <a:r>
              <a:rPr lang="en-US" dirty="0"/>
              <a:t>Courses</a:t>
            </a:r>
          </a:p>
          <a:p>
            <a:pPr lvl="2"/>
            <a:r>
              <a:rPr lang="en-US" dirty="0"/>
              <a:t>Professors</a:t>
            </a:r>
          </a:p>
          <a:p>
            <a:pPr lvl="1"/>
            <a:endParaRPr lang="en-US" dirty="0"/>
          </a:p>
          <a:p>
            <a:pPr marL="546171" lvl="1" indent="0">
              <a:buNone/>
            </a:pPr>
            <a:endParaRPr lang="en-US" dirty="0"/>
          </a:p>
          <a:p>
            <a:pPr lvl="2"/>
            <a:r>
              <a:rPr lang="en-US" dirty="0"/>
              <a:t>Who takes what</a:t>
            </a:r>
          </a:p>
          <a:p>
            <a:pPr lvl="2"/>
            <a:r>
              <a:rPr lang="en-US" dirty="0"/>
              <a:t>Who teaches what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511040" y="4240744"/>
            <a:ext cx="406400" cy="1842347"/>
          </a:xfrm>
          <a:prstGeom prst="rightBrac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9234" tIns="54617" rIns="109234" bIns="54617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17440" y="4833623"/>
            <a:ext cx="1625600" cy="556577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/>
            <a:r>
              <a:rPr lang="en-US" sz="2900" i="1" dirty="0">
                <a:solidFill>
                  <a:srgbClr val="FF0000"/>
                </a:solidFill>
              </a:rPr>
              <a:t>Entities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888768" y="7319872"/>
            <a:ext cx="406400" cy="975360"/>
          </a:xfrm>
          <a:prstGeom prst="rightBrace">
            <a:avLst/>
          </a:prstGeom>
          <a:noFill/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9234" tIns="54617" rIns="109234" bIns="54617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64229" y="7479257"/>
            <a:ext cx="2886247" cy="556577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/>
            <a:r>
              <a:rPr lang="en-US" sz="2900" i="1" dirty="0">
                <a:solidFill>
                  <a:srgbClr val="00B0F0"/>
                </a:solidFill>
              </a:rPr>
              <a:t>Relationships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8720" y="-32013"/>
            <a:ext cx="35814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 Overview of RDM  &gt; Data models</a:t>
            </a:r>
          </a:p>
        </p:txBody>
      </p:sp>
    </p:spTree>
    <p:extLst>
      <p:ext uri="{BB962C8B-B14F-4D97-AF65-F5344CB8AC3E}">
        <p14:creationId xmlns:p14="http://schemas.microsoft.com/office/powerpoint/2010/main" val="60015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build="p"/>
      <p:bldP spid="5" grpId="0" animBg="1"/>
      <p:bldP spid="6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2404534"/>
            <a:ext cx="11216640" cy="64820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data model </a:t>
            </a:r>
            <a:r>
              <a:rPr lang="en-US" dirty="0"/>
              <a:t>is a collection of concepts for describing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u="sng" dirty="0"/>
              <a:t>relational data model</a:t>
            </a:r>
            <a:r>
              <a:rPr lang="en-US" dirty="0"/>
              <a:t> is the most widely used model today</a:t>
            </a:r>
          </a:p>
          <a:p>
            <a:pPr lvl="2"/>
            <a:r>
              <a:rPr lang="en-US" dirty="0"/>
              <a:t>Main Concept: the </a:t>
            </a:r>
            <a:r>
              <a:rPr lang="en-US" i="1" dirty="0"/>
              <a:t>relation</a:t>
            </a:r>
            <a:r>
              <a:rPr lang="en-US" dirty="0"/>
              <a:t>- essentially, a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is a description of a particular collection of data, </a:t>
            </a:r>
            <a:r>
              <a:rPr lang="en-US" b="1" dirty="0"/>
              <a:t>using the given data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 every </a:t>
            </a:r>
            <a:r>
              <a:rPr lang="en-US" i="1" dirty="0"/>
              <a:t>relation</a:t>
            </a:r>
            <a:r>
              <a:rPr lang="en-US" dirty="0"/>
              <a:t> in a relational data model has a </a:t>
            </a:r>
            <a:r>
              <a:rPr lang="en-US" i="1" dirty="0"/>
              <a:t>schema</a:t>
            </a:r>
            <a:r>
              <a:rPr lang="en-US" dirty="0"/>
              <a:t> describing types, etc.</a:t>
            </a:r>
            <a:endParaRPr lang="en-US" i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30491" y="-32013"/>
            <a:ext cx="35814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 Overview of RDM  &gt; Data models</a:t>
            </a:r>
          </a:p>
        </p:txBody>
      </p:sp>
    </p:spTree>
    <p:extLst>
      <p:ext uri="{BB962C8B-B14F-4D97-AF65-F5344CB8AC3E}">
        <p14:creationId xmlns:p14="http://schemas.microsoft.com/office/powerpoint/2010/main" val="335006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5209094"/>
            <a:ext cx="11216640" cy="2996393"/>
          </a:xfrm>
        </p:spPr>
        <p:txBody>
          <a:bodyPr>
            <a:normAutofit/>
          </a:bodyPr>
          <a:lstStyle/>
          <a:p>
            <a:r>
              <a:rPr lang="en-US" sz="6000" dirty="0"/>
              <a:t>“Relational databases form the bedrock of western civilization”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8243871"/>
            <a:ext cx="11216640" cy="2133599"/>
          </a:xfrm>
        </p:spPr>
        <p:txBody>
          <a:bodyPr/>
          <a:lstStyle/>
          <a:p>
            <a:pPr algn="r"/>
            <a:r>
              <a:rPr lang="en-US" dirty="0"/>
              <a:t>- Bruce Lindsay, IBM Research</a:t>
            </a:r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060" y="1348164"/>
            <a:ext cx="3900060" cy="37497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8720" y="-32013"/>
            <a:ext cx="35205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 Overview of RDM 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&gt; Data models</a:t>
            </a:r>
          </a:p>
        </p:txBody>
      </p:sp>
    </p:spTree>
    <p:extLst>
      <p:ext uri="{BB962C8B-B14F-4D97-AF65-F5344CB8AC3E}">
        <p14:creationId xmlns:p14="http://schemas.microsoft.com/office/powerpoint/2010/main" val="160167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2802901"/>
          </a:xfrm>
        </p:spPr>
        <p:txBody>
          <a:bodyPr/>
          <a:lstStyle/>
          <a:p>
            <a:r>
              <a:rPr lang="en-US" i="1" dirty="0"/>
              <a:t>Logical Schema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name: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gpa</a:t>
            </a:r>
            <a:r>
              <a:rPr lang="en-US" dirty="0"/>
              <a:t>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credits: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grade</a:t>
            </a:r>
            <a:r>
              <a:rPr lang="en-US" i="1" dirty="0"/>
              <a:t>: 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94560" y="7305907"/>
            <a:ext cx="1788160" cy="556577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/>
            <a:r>
              <a:rPr lang="en-US" sz="2900" dirty="0">
                <a:latin typeface="Arial" pitchFamily="34" charset="0"/>
                <a:cs typeface="Arial" pitchFamily="34" charset="0"/>
              </a:rPr>
              <a:t>Students</a:t>
            </a:r>
            <a:endParaRPr lang="en-US" sz="2900" dirty="0"/>
          </a:p>
        </p:txBody>
      </p:sp>
      <p:sp>
        <p:nvSpPr>
          <p:cNvPr id="7" name="TextBox 6"/>
          <p:cNvSpPr txBox="1"/>
          <p:nvPr/>
        </p:nvSpPr>
        <p:spPr>
          <a:xfrm>
            <a:off x="8696960" y="7305907"/>
            <a:ext cx="1788160" cy="556577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/>
            <a:r>
              <a:rPr lang="en-US" sz="2900" dirty="0">
                <a:latin typeface="Arial" pitchFamily="34" charset="0"/>
                <a:cs typeface="Arial" pitchFamily="34" charset="0"/>
              </a:rPr>
              <a:t>Courses</a:t>
            </a:r>
            <a:endParaRPr lang="en-US" sz="2900" dirty="0"/>
          </a:p>
        </p:txBody>
      </p:sp>
      <p:sp>
        <p:nvSpPr>
          <p:cNvPr id="9" name="TextBox 8"/>
          <p:cNvSpPr txBox="1"/>
          <p:nvPr/>
        </p:nvSpPr>
        <p:spPr>
          <a:xfrm>
            <a:off x="5364480" y="8606387"/>
            <a:ext cx="1788160" cy="556577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/>
            <a:r>
              <a:rPr lang="en-US" sz="2900" dirty="0">
                <a:latin typeface="Arial" pitchFamily="34" charset="0"/>
                <a:cs typeface="Arial" pitchFamily="34" charset="0"/>
              </a:rPr>
              <a:t>Enrolled</a:t>
            </a:r>
            <a:endParaRPr lang="en-US" sz="2900" dirty="0"/>
          </a:p>
        </p:txBody>
      </p:sp>
      <p:sp>
        <p:nvSpPr>
          <p:cNvPr id="21" name="Rectangle 20"/>
          <p:cNvSpPr/>
          <p:nvPr/>
        </p:nvSpPr>
        <p:spPr>
          <a:xfrm>
            <a:off x="559693" y="4988311"/>
            <a:ext cx="11968829" cy="4073791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234" tIns="54617" rIns="109234" bIns="54617"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20764"/>
              </p:ext>
            </p:extLst>
          </p:nvPr>
        </p:nvGraphicFramePr>
        <p:xfrm>
          <a:off x="927092" y="5334956"/>
          <a:ext cx="3270607" cy="2091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300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sid</a:t>
                      </a:r>
                      <a:endParaRPr lang="en-US" sz="2800" b="1" dirty="0">
                        <a:solidFill>
                          <a:srgbClr val="000000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Name</a:t>
                      </a:r>
                      <a:endParaRPr lang="en-US" sz="2800" b="1" dirty="0">
                        <a:solidFill>
                          <a:srgbClr val="000000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Gpa</a:t>
                      </a:r>
                      <a:endParaRPr lang="en-US" sz="2800" b="1" dirty="0">
                        <a:solidFill>
                          <a:srgbClr val="000000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11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101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Bob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3.2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1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123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Mary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3.8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785553" y="7582175"/>
            <a:ext cx="1788160" cy="556577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Students</a:t>
            </a:r>
            <a:endParaRPr lang="en-US" sz="2900" dirty="0">
              <a:solidFill>
                <a:srgbClr val="0000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67233"/>
              </p:ext>
            </p:extLst>
          </p:nvPr>
        </p:nvGraphicFramePr>
        <p:xfrm>
          <a:off x="8209279" y="5313431"/>
          <a:ext cx="3953289" cy="2035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51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cid</a:t>
                      </a: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cname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credits</a:t>
                      </a: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564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564-2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4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308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417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2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321233" y="7517600"/>
            <a:ext cx="1788160" cy="556577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Courses</a:t>
            </a:r>
            <a:endParaRPr lang="en-US" sz="2900" dirty="0">
              <a:solidFill>
                <a:srgbClr val="00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88807"/>
              </p:ext>
            </p:extLst>
          </p:nvPr>
        </p:nvGraphicFramePr>
        <p:xfrm>
          <a:off x="4704586" y="7010660"/>
          <a:ext cx="3088640" cy="14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71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sid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cid</a:t>
                      </a: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Grade</a:t>
                      </a: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59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123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564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A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407534" y="8495203"/>
            <a:ext cx="1788160" cy="556577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Enrolled</a:t>
            </a:r>
            <a:endParaRPr lang="en-US" sz="29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7935" y="5786814"/>
            <a:ext cx="2491108" cy="848964"/>
          </a:xfrm>
          <a:prstGeom prst="rect">
            <a:avLst/>
          </a:prstGeom>
          <a:solidFill>
            <a:schemeClr val="bg1"/>
          </a:solidFill>
        </p:spPr>
        <p:txBody>
          <a:bodyPr wrap="square" lIns="109234" tIns="54617" rIns="109234" bIns="54617" rtlCol="0">
            <a:spAutoFit/>
          </a:bodyPr>
          <a:lstStyle/>
          <a:p>
            <a:pPr algn="ctr"/>
            <a:r>
              <a:rPr lang="en-US" sz="2400" dirty="0">
                <a:latin typeface="Nanum Gothic" charset="-127"/>
                <a:ea typeface="Nanum Gothic" charset="-127"/>
                <a:cs typeface="Nanum Gothic" charset="-127"/>
              </a:rPr>
              <a:t>Corresponding </a:t>
            </a:r>
            <a:r>
              <a:rPr lang="en-US" sz="2400" i="1" dirty="0">
                <a:latin typeface="Nanum Gothic" charset="-127"/>
                <a:ea typeface="Nanum Gothic" charset="-127"/>
                <a:cs typeface="Nanum Gothic" charset="-127"/>
              </a:rPr>
              <a:t>keys</a:t>
            </a:r>
            <a:endParaRPr lang="en-US" sz="2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8720" y="-32013"/>
            <a:ext cx="35205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 Overview of RDM 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&gt; Data models</a:t>
            </a:r>
          </a:p>
        </p:txBody>
      </p:sp>
    </p:spTree>
    <p:extLst>
      <p:ext uri="{BB962C8B-B14F-4D97-AF65-F5344CB8AC3E}">
        <p14:creationId xmlns:p14="http://schemas.microsoft.com/office/powerpoint/2010/main" val="218786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59693" y="4816111"/>
            <a:ext cx="11968829" cy="4073791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234" tIns="54617" rIns="109234" bIns="5461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2566124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Logical Schema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name: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gpa</a:t>
            </a:r>
            <a:r>
              <a:rPr lang="en-US" dirty="0"/>
              <a:t>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credits: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grade</a:t>
            </a:r>
            <a:r>
              <a:rPr lang="en-US" i="1" dirty="0"/>
              <a:t>: 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064"/>
              </p:ext>
            </p:extLst>
          </p:nvPr>
        </p:nvGraphicFramePr>
        <p:xfrm>
          <a:off x="927092" y="5162756"/>
          <a:ext cx="3270607" cy="2091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300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sid</a:t>
                      </a:r>
                      <a:endParaRPr lang="en-US" sz="2800" b="1" dirty="0">
                        <a:solidFill>
                          <a:srgbClr val="000000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Name</a:t>
                      </a:r>
                      <a:endParaRPr lang="en-US" sz="2800" b="1" dirty="0">
                        <a:solidFill>
                          <a:srgbClr val="000000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Gpa</a:t>
                      </a:r>
                      <a:endParaRPr lang="en-US" sz="2800" b="1" dirty="0">
                        <a:solidFill>
                          <a:srgbClr val="000000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11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101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Bob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3.2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1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123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Mary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3.8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5553" y="7409975"/>
            <a:ext cx="1788160" cy="556577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Students</a:t>
            </a:r>
            <a:endParaRPr lang="en-US" sz="2900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7768"/>
              </p:ext>
            </p:extLst>
          </p:nvPr>
        </p:nvGraphicFramePr>
        <p:xfrm>
          <a:off x="8209279" y="5141231"/>
          <a:ext cx="3953289" cy="2035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51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cid</a:t>
                      </a: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cname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credits</a:t>
                      </a: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564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564-2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4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308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417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2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21233" y="7345400"/>
            <a:ext cx="1788160" cy="556577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Courses</a:t>
            </a:r>
            <a:endParaRPr lang="en-US" sz="2900" dirty="0">
              <a:solidFill>
                <a:srgbClr val="0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93245"/>
              </p:ext>
            </p:extLst>
          </p:nvPr>
        </p:nvGraphicFramePr>
        <p:xfrm>
          <a:off x="4704586" y="6838460"/>
          <a:ext cx="3088640" cy="14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71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sid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cid</a:t>
                      </a: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Grade</a:t>
                      </a:r>
                    </a:p>
                  </a:txBody>
                  <a:tcPr marL="97536" marR="97536" marT="65024" marB="6502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59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123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564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A</a:t>
                      </a:r>
                    </a:p>
                  </a:txBody>
                  <a:tcPr marL="97536" marR="97536" marT="65024" marB="650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07534" y="8323003"/>
            <a:ext cx="1788160" cy="556577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Enrolled</a:t>
            </a:r>
            <a:endParaRPr lang="en-US" sz="29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090067" y="6952635"/>
            <a:ext cx="588166" cy="878646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 flipV="1">
            <a:off x="6371895" y="6159043"/>
            <a:ext cx="1837384" cy="1546975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7440" y="5619089"/>
            <a:ext cx="1869440" cy="479633"/>
          </a:xfrm>
          <a:prstGeom prst="rect">
            <a:avLst/>
          </a:prstGeom>
          <a:solidFill>
            <a:schemeClr val="bg1"/>
          </a:solidFill>
        </p:spPr>
        <p:txBody>
          <a:bodyPr wrap="square" lIns="109234" tIns="54617" rIns="109234" bIns="54617" rtlCol="0">
            <a:spAutoFit/>
          </a:bodyPr>
          <a:lstStyle/>
          <a:p>
            <a:pPr algn="ctr"/>
            <a:r>
              <a:rPr lang="en-US" sz="2400" dirty="0">
                <a:latin typeface="Nanum Gothic" charset="-127"/>
                <a:ea typeface="Nanum Gothic" charset="-127"/>
                <a:cs typeface="Nanum Gothic" charset="-127"/>
              </a:rPr>
              <a:t>Relations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8720" y="-32013"/>
            <a:ext cx="35205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 b="1" i="1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 Overview of RDM </a:t>
            </a:r>
            <a:r>
              <a:rPr lang="en-US" sz="1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나눔고딕"/>
              </a:rPr>
              <a:t>&gt; Data models</a:t>
            </a:r>
          </a:p>
        </p:txBody>
      </p:sp>
    </p:spTree>
    <p:extLst>
      <p:ext uri="{BB962C8B-B14F-4D97-AF65-F5344CB8AC3E}">
        <p14:creationId xmlns:p14="http://schemas.microsoft.com/office/powerpoint/2010/main" val="158087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1347</Words>
  <Application>Microsoft Macintosh PowerPoint</Application>
  <PresentationFormat>Custom</PresentationFormat>
  <Paragraphs>291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Nanum Gothic</vt:lpstr>
      <vt:lpstr>나눔고딕</vt:lpstr>
      <vt:lpstr>나눔고딕 ExtraBold</vt:lpstr>
      <vt:lpstr>나눔고딕OTF</vt:lpstr>
      <vt:lpstr>나눔명조</vt:lpstr>
      <vt:lpstr>나눔손글씨 펜</vt:lpstr>
      <vt:lpstr>American Typewriter</vt:lpstr>
      <vt:lpstr>Arial</vt:lpstr>
      <vt:lpstr>Century Gothic</vt:lpstr>
      <vt:lpstr>Gill Sans MT</vt:lpstr>
      <vt:lpstr>Lucida Grande</vt:lpstr>
      <vt:lpstr>White</vt:lpstr>
      <vt:lpstr>1. Overview  of the relational data model</vt:lpstr>
      <vt:lpstr>Schedule*</vt:lpstr>
      <vt:lpstr>What will be dealt with in this section</vt:lpstr>
      <vt:lpstr>What is a DBMS?</vt:lpstr>
      <vt:lpstr>A Motivating, Running Example</vt:lpstr>
      <vt:lpstr>Data models</vt:lpstr>
      <vt:lpstr>“Relational databases form the bedrock of western civilization”</vt:lpstr>
      <vt:lpstr>Modeling the CMS</vt:lpstr>
      <vt:lpstr>Modeling the CMS</vt:lpstr>
      <vt:lpstr>Other Schemata…</vt:lpstr>
      <vt:lpstr>Data independence</vt:lpstr>
      <vt:lpstr>Overview of DBMS topics  (첨부)</vt:lpstr>
      <vt:lpstr>What will be dealt with in this section</vt:lpstr>
      <vt:lpstr>Challenges with Many Users</vt:lpstr>
      <vt:lpstr>Transactions</vt:lpstr>
      <vt:lpstr>Transactions</vt:lpstr>
      <vt:lpstr>Challenge: Scheduling Concurrent Transactions</vt:lpstr>
      <vt:lpstr>Ensuring Atomicity &amp; Durability</vt:lpstr>
      <vt:lpstr>A Well-Designed DBMS makes many people happy!</vt:lpstr>
      <vt:lpstr>Summary of DBMS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CS489: Computer Ethics &amp; Social Issues</dc:title>
  <dc:creator>Yoon Joon Lee</dc:creator>
  <cp:lastModifiedBy>Microsoft Office User</cp:lastModifiedBy>
  <cp:revision>145</cp:revision>
  <cp:lastPrinted>2017-02-26T07:06:36Z</cp:lastPrinted>
  <dcterms:modified xsi:type="dcterms:W3CDTF">2019-01-08T10:30:34Z</dcterms:modified>
</cp:coreProperties>
</file>