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643" r:id="rId3"/>
    <p:sldId id="644" r:id="rId4"/>
    <p:sldId id="525" r:id="rId5"/>
    <p:sldId id="648" r:id="rId6"/>
    <p:sldId id="649" r:id="rId7"/>
    <p:sldId id="650" r:id="rId8"/>
    <p:sldId id="651" r:id="rId9"/>
    <p:sldId id="652" r:id="rId10"/>
    <p:sldId id="653" r:id="rId11"/>
    <p:sldId id="654" r:id="rId12"/>
    <p:sldId id="655" r:id="rId13"/>
    <p:sldId id="656" r:id="rId14"/>
    <p:sldId id="657" r:id="rId15"/>
    <p:sldId id="658" r:id="rId16"/>
    <p:sldId id="659" r:id="rId17"/>
    <p:sldId id="660" r:id="rId18"/>
    <p:sldId id="661" r:id="rId19"/>
    <p:sldId id="662" r:id="rId20"/>
    <p:sldId id="663" r:id="rId21"/>
    <p:sldId id="664" r:id="rId22"/>
    <p:sldId id="665" r:id="rId23"/>
    <p:sldId id="666" r:id="rId24"/>
    <p:sldId id="667" r:id="rId25"/>
    <p:sldId id="668" r:id="rId26"/>
    <p:sldId id="669" r:id="rId27"/>
    <p:sldId id="670" r:id="rId28"/>
    <p:sldId id="671" r:id="rId29"/>
    <p:sldId id="672" r:id="rId30"/>
    <p:sldId id="673" r:id="rId31"/>
    <p:sldId id="674" r:id="rId32"/>
    <p:sldId id="675" r:id="rId33"/>
    <p:sldId id="676" r:id="rId34"/>
    <p:sldId id="677" r:id="rId35"/>
    <p:sldId id="678" r:id="rId36"/>
    <p:sldId id="647" r:id="rId37"/>
    <p:sldId id="645" r:id="rId38"/>
    <p:sldId id="646" r:id="rId39"/>
    <p:sldId id="288" r:id="rId40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24"/>
    <a:srgbClr val="FFB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/>
    <p:restoredTop sz="93209" autoAdjust="0"/>
  </p:normalViewPr>
  <p:slideViewPr>
    <p:cSldViewPr snapToGrid="0">
      <p:cViewPr varScale="1">
        <p:scale>
          <a:sx n="85" d="100"/>
          <a:sy n="85" d="100"/>
        </p:scale>
        <p:origin x="1024" y="20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22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0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05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5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66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357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0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32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07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14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78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make the combination of fields (student, course, semester, year) the key, the</a:t>
            </a:r>
            <a:r>
              <a:rPr lang="en-US" altLang="ko-KR" baseline="0" dirty="0"/>
              <a:t> </a:t>
            </a:r>
            <a:r>
              <a:rPr lang="en-US" altLang="ko-KR" dirty="0"/>
              <a:t>database will ensure that we never enter duplicate values.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57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3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3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76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11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8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98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41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62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99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07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8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6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26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90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39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7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1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40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62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7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9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3698" y="6456612"/>
            <a:ext cx="4302230" cy="339884"/>
          </a:xfrm>
          <a:prstGeom prst="rect">
            <a:avLst/>
          </a:prstGeom>
        </p:spPr>
        <p:txBody>
          <a:bodyPr/>
          <a:lstStyle/>
          <a:p>
            <a:fld id="{5C2100BA-4D27-422E-9590-AF372E97C9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2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317203"/>
            <a:ext cx="11216640" cy="4057226"/>
          </a:xfrm>
        </p:spPr>
        <p:txBody>
          <a:bodyPr anchor="b"/>
          <a:lstStyle>
            <a:lvl1pPr algn="ctr">
              <a:lnSpc>
                <a:spcPct val="100000"/>
              </a:lnSpc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5741424"/>
            <a:ext cx="11216640" cy="2133599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  <a:lvl2pPr marL="5461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23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85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46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308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7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231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93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670FF0DC-4CC6-E74B-ADE9-A3A724E54A70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1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7044268"/>
          </a:xfrm>
        </p:spPr>
        <p:txBody>
          <a:bodyPr/>
          <a:lstStyle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0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0060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1F61FEA7-45D8-2D44-B4D3-34CB831CBB98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50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7" y="618325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7" y="2255518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One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Two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Three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Four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9" r:id="rId3"/>
    <p:sldLayoutId id="2147483678" r:id="rId4"/>
    <p:sldLayoutId id="2147483653" r:id="rId5"/>
    <p:sldLayoutId id="2147483680" r:id="rId6"/>
  </p:sldLayoutIdLst>
  <p:transition spd="med"/>
  <p:txStyles>
    <p:titleStyle>
      <a:lvl1pPr algn="l"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2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28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2400">
          <a:solidFill>
            <a:srgbClr val="262626"/>
          </a:solidFill>
          <a:latin typeface="나눔고딕"/>
          <a:ea typeface="나눔고딕"/>
          <a:cs typeface="나눔고딕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Fall</a:t>
            </a: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8</a:t>
            </a:r>
            <a:endParaRPr dirty="0">
              <a:solidFill>
                <a:srgbClr val="42424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altLang="ko-KR" sz="6600" dirty="0"/>
              <a:t>8</a:t>
            </a:r>
            <a:r>
              <a:rPr lang="en-US" sz="6600" dirty="0"/>
              <a:t>. From Data Model</a:t>
            </a:r>
            <a:br>
              <a:rPr lang="en-US" sz="6600" dirty="0"/>
            </a:br>
            <a:r>
              <a:rPr lang="en-US" sz="6600" dirty="0"/>
              <a:t>to Relational Database Design</a:t>
            </a:r>
            <a:endParaRPr sz="6600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882756"/>
            <a:ext cx="11379200" cy="1126525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테이블을 생성한 다음 데이터를 입력할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Member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경우 각 멤버 객체를 나타내는 행을 입력합니다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2" y="2521338"/>
            <a:ext cx="6864330" cy="819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02" y="4057509"/>
            <a:ext cx="6174657" cy="819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96132" y="4979212"/>
            <a:ext cx="2818399" cy="39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1" b="1" dirty="0"/>
              <a:t>MS Access Interface</a:t>
            </a:r>
            <a:endParaRPr lang="ko-KR" altLang="en-US" sz="1991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65957" y="3340630"/>
            <a:ext cx="3300904" cy="39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1" b="1"/>
              <a:t>Standard SQL Command</a:t>
            </a:r>
            <a:endParaRPr lang="ko-KR" altLang="en-US" sz="1991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424281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Classes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and Attributes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8690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Choosing Data Types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애트리뷰트는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테이블의 필드 또는 열이 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테이블을 만들 때 필드 이름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name, address)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제공하고 해당 필드에 저장할 데이터 유형을 지정해야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3756" lvl="1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Character types</a:t>
            </a:r>
            <a:r>
              <a:rPr lang="en-US" altLang="ko-KR" sz="2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숫자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글자와 구두점을 포함하는 문자의 조합을 입력 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설명 등에 사용됩니다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3756" lvl="1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Integer types: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유형은 소수 부분이 없는 숫자를 입력하기 위한 것입니다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번호와 같은 </a:t>
            </a:r>
            <a:r>
              <a:rPr lang="en-US" altLang="ko-KR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sz="2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번호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셀 수 있는 것들에 대해 적합합니다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3756" lvl="1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Numbers with a fractional part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무게 등과 같은 측정 값과 평균과 같은 계산 결과 값에 사용합니다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3756" lvl="1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Dates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유형의 입력란에 입력할 수 있는 데이터 유형을 쉽게 추측할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24281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Classes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and Attributes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0308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1702047"/>
            <a:ext cx="11379200" cy="7271208"/>
          </a:xfrm>
        </p:spPr>
        <p:txBody>
          <a:bodyPr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필드에 대해 적절한 데이터 유형을 선택하는 것이 중요한 이유로 다음 세 가지를 들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803756" lvl="1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Constraints on the values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 필드 유형에는 사용자의 입력에 제한이 없습니다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대부분의 다른 필드는 그렇지 않습니다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3756" lvl="1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Ordering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유형의 필드는 값을 비교 또는 정렬에 다른 방법을 사용합니다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3756" lvl="1" indent="0">
              <a:spcAft>
                <a:spcPts val="600"/>
              </a:spcAft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Calculations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데이터베이스는 적절한 데이터 유형인 경우에만 산술 연산을 수행하고 데이터에서 다른 기능을 수행할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24281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Classes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and Attributes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4349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Domains and Constraints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도메인은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또는 필드에 허용되는 값들의 집합입니다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 설명과 같은 경우 도메인이 지정된 길이의 문자 집합이면 충분할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애트리뷰트에는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보다 구체적인 도메인이 있을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성별 속성은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"M"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"F"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값만 허용하며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요일은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"Mon", "Tue", "Wed", "Thu", "Fri", "Sat"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"Sun"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문자열로 제한할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시험의 경우 가능한 점수는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사이의 정수일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정의 도메인 또는 유형을 데이터베이스의 모든 테이블에서 사용할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 조건과 도메인의 차이점은 전자는 테이블에 지정되어야 하고 후자는 데이터베이스에 한 번만 선언한다는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24281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Classes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and Attributes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98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4951" y="2930984"/>
            <a:ext cx="11379200" cy="1126525"/>
          </a:xfrm>
        </p:spPr>
        <p:txBody>
          <a:bodyPr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매우 중요한 제약 조건 중 하나는 값을 입력하여야 하는지 여부를 지정하는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08" y="1087579"/>
            <a:ext cx="5335080" cy="15361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420" y="4262332"/>
            <a:ext cx="5942591" cy="1740993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767363" y="6412971"/>
            <a:ext cx="11379200" cy="174099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정확성을 위해 값이 필수적일 지라도 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허용하지 않는다면  부정확한 값이 입력될 </a:t>
            </a:r>
            <a:r>
              <a:rPr lang="ko-KR" altLang="en-US" sz="28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수있는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가능성을 염두에 두어야 합니다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424281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Classes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and Attributes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3527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Checking Character Fields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 필드는 다른 필드 유형과 조금 다릅니다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 필드에서는 다른 제약 조건이 없는 경우 원하는 것을 입력 할 수 있으므로 필드에 다양한 값을 입력할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숫자와 날짜와 같은 필드에는 하나의 값만 입력 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방식으로든 검색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정렬 또는 추출하려는 데이터는 모두 자체적으로 필드에 저장할 수 있어야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992" y="5458745"/>
            <a:ext cx="6174657" cy="8192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81" y="7281863"/>
            <a:ext cx="10312838" cy="10140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424281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Classes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and Attributes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618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2726161"/>
            <a:ext cx="11379200" cy="3789221"/>
          </a:xfrm>
        </p:spPr>
        <p:txBody>
          <a:bodyPr anchor="ctr"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필드 값의 정확성이 프로젝트에 실제 중요하다면 아마도 정보의 특정 부분은 실제로 클래스에 자체로 저장하고 있어야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정확성이 중요하고 맞춤법 오류가 없도록 식물 클래스에서 속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(genus)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분리했었습니다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24281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Classes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and Attributes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3684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Primary Key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1"/>
            <a:ext cx="11379200" cy="2867519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/>
              <a:t>제약 조건인 테이블의 </a:t>
            </a:r>
            <a:r>
              <a:rPr lang="ko-KR" altLang="en-US" sz="2800" i="1" dirty="0"/>
              <a:t>제일 키</a:t>
            </a:r>
            <a:r>
              <a:rPr lang="en-US" altLang="ko-KR" sz="2800" i="1" dirty="0"/>
              <a:t>(primary key)</a:t>
            </a:r>
            <a:r>
              <a:rPr lang="ko-KR" altLang="en-US" sz="2800" i="1" dirty="0"/>
              <a:t> </a:t>
            </a:r>
            <a:r>
              <a:rPr lang="ko-KR" altLang="en-US" sz="2800" dirty="0"/>
              <a:t>선택은 매우 중요합니다</a:t>
            </a:r>
            <a:r>
              <a:rPr lang="en-US" altLang="ko-KR" sz="2800" dirty="0"/>
              <a:t>. </a:t>
            </a:r>
            <a:r>
              <a:rPr lang="ko-KR" altLang="en-US" sz="2800" dirty="0"/>
              <a:t>특정 객체</a:t>
            </a:r>
            <a:r>
              <a:rPr lang="en-US" altLang="ko-KR" sz="2800" dirty="0"/>
              <a:t>(</a:t>
            </a:r>
            <a:r>
              <a:rPr lang="ko-KR" altLang="en-US" sz="2800" dirty="0"/>
              <a:t>또는 테이블의 행 또는 레코드</a:t>
            </a:r>
            <a:r>
              <a:rPr lang="en-US" altLang="ko-KR" sz="2800" dirty="0"/>
              <a:t>)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항상 찾을 수 있어야 합니다</a:t>
            </a:r>
            <a:r>
              <a:rPr lang="en-US" altLang="ko-KR" sz="2800" dirty="0"/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/>
              <a:t>모든 레코드는 </a:t>
            </a:r>
            <a:r>
              <a:rPr lang="ko-KR" altLang="en-US" sz="2800" dirty="0" err="1"/>
              <a:t>유일해야</a:t>
            </a:r>
            <a:r>
              <a:rPr lang="ko-KR" altLang="en-US" sz="2800" dirty="0"/>
              <a:t> 합니다</a:t>
            </a:r>
            <a:r>
              <a:rPr lang="en-US" altLang="ko-KR" sz="2800" dirty="0"/>
              <a:t>. </a:t>
            </a:r>
            <a:r>
              <a:rPr lang="ko-KR" altLang="en-US" sz="2800" dirty="0"/>
              <a:t>그렇지 않다면 동일한 두 레코드를 구별할 수 없습니다</a:t>
            </a:r>
            <a:r>
              <a:rPr lang="en-US" altLang="ko-KR" sz="2800" dirty="0"/>
              <a:t>.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914"/>
            <a:ext cx="18288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Primary Key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354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Determining a Primary Key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6211310"/>
            <a:ext cx="11704322" cy="3088476"/>
          </a:xfrm>
        </p:spPr>
        <p:txBody>
          <a:bodyPr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잠재 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(potential key)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는 가능한 모든 레코드에 대해 고유해야 합니다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. Member 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테이블 경우 </a:t>
            </a:r>
            <a:r>
              <a:rPr lang="en-US" altLang="ko-KR" sz="2800" dirty="0" err="1">
                <a:latin typeface="Nanum Gothic" charset="-127"/>
                <a:ea typeface="Nanum Gothic" charset="-127"/>
                <a:cs typeface="Nanum Gothic" charset="-127"/>
              </a:rPr>
              <a:t>member_number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와 같은 새로운 </a:t>
            </a:r>
            <a:r>
              <a:rPr lang="ko-KR" altLang="en-US" sz="2800" dirty="0" err="1">
                <a:latin typeface="Nanum Gothic" charset="-127"/>
                <a:ea typeface="Nanum Gothic" charset="-127"/>
                <a:cs typeface="Nanum Gothic" charset="-127"/>
              </a:rPr>
              <a:t>애트리뷰트나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 필드를 추가한 다음 모든 멤버에게 고유한 번호를 할당하여 구분할 수 있습니다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이를 </a:t>
            </a:r>
            <a:r>
              <a:rPr lang="ko-KR" altLang="en-US" sz="2800" i="1" dirty="0" err="1">
                <a:latin typeface="Nanum Gothic" charset="-127"/>
                <a:ea typeface="Nanum Gothic" charset="-127"/>
                <a:cs typeface="Nanum Gothic" charset="-127"/>
              </a:rPr>
              <a:t>서러게이트</a:t>
            </a:r>
            <a:r>
              <a:rPr lang="en-US" altLang="ko-KR" sz="2800" i="1" dirty="0">
                <a:latin typeface="Nanum Gothic" charset="-127"/>
                <a:ea typeface="Nanum Gothic" charset="-127"/>
                <a:cs typeface="Nanum Gothic" charset="-127"/>
              </a:rPr>
              <a:t>(surrogate)</a:t>
            </a:r>
            <a:r>
              <a:rPr lang="ko-KR" altLang="en-US" sz="2800" i="1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키라 합니다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68824" y="3452096"/>
            <a:ext cx="8936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Member (name, address, phone, </a:t>
            </a:r>
            <a:r>
              <a:rPr lang="en-US" altLang="ko-KR" sz="2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birth_date</a:t>
            </a:r>
            <a:r>
              <a:rPr lang="en-US" altLang="ko-KR" sz="2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01248" y="4226575"/>
            <a:ext cx="11379200" cy="17644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키로 사용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(name, address)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조합은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(name, </a:t>
            </a:r>
            <a:r>
              <a:rPr lang="en-US" altLang="ko-KR" sz="24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birth_date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조합은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47359" y="2051384"/>
            <a:ext cx="11379200" cy="122893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키는 테이블에 저장된 모든 레코드에 대해 고유한 값을 갖도록 보장하는 필드 또는 필드 조합입니다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6914"/>
            <a:ext cx="18288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Primary Key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5801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3"/>
            <a:ext cx="11379200" cy="2150639"/>
          </a:xfrm>
        </p:spPr>
        <p:txBody>
          <a:bodyPr anchor="ctr"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경우 개인 정보 보호법에 따라 주민등록번호를 사람을 식별하는 데 사용할 수 없습니다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회사나 조직은 종종 고유한 개인 식별 번호를 제공해야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40925" y="2828572"/>
            <a:ext cx="66287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Member (</a:t>
            </a:r>
          </a:p>
          <a:p>
            <a:pPr algn="l"/>
            <a:r>
              <a:rPr lang="en-US" altLang="ko-KR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member_number</a:t>
            </a:r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PRIMARY KEY,</a:t>
            </a:r>
          </a:p>
          <a:p>
            <a:pPr algn="l"/>
            <a:r>
              <a:rPr lang="en-US" altLang="ko-KR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member_name</a:t>
            </a:r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 (25)</a:t>
            </a:r>
          </a:p>
          <a:p>
            <a:pPr algn="l"/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69774" y="5184034"/>
            <a:ext cx="11379200" cy="21506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ko-KR" sz="28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member_number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와 같은 필드에 대해 고유한 값을 자동으로 생성하여 데이터베이스로 가져올 수 있습니다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Identity, </a:t>
            </a:r>
            <a:r>
              <a:rPr lang="en-US" altLang="ko-KR" sz="2800" b="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auto_increment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en-US" altLang="ko-KR" sz="2800" b="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autonumber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등과 같은 필드 유형을 지원합니다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buFont typeface="Arial" charset="0"/>
              <a:buChar char="•"/>
            </a:pPr>
            <a:endParaRPr lang="en-US" altLang="ko-KR" sz="2800" b="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6914"/>
            <a:ext cx="18288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Primary Key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09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74" y="677934"/>
            <a:ext cx="11379200" cy="7168796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시작하여 문제의 기본 요구 사항을 설명하고 초기 데이터 모델을 개발했습니다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세부 사항을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주의 깊게 살펴봄으로써 실제 문제의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미묘함과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복잡성을 이해하는 데 도움이 되는 질문을 개발할 수 있었습니다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어려운 다른 상황에서 유용 하기를 바라며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모델링시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발생할 수 있는 많은 케이스를 살펴 보았습니다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추구하는 바는 실제 문제에서 필수 요구 사항을 정확하게 반영할 수 있는 모델을 만드는 것입니다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 사항의 개선과 변화 범위를 반영하기 위해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조정함에 따라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반복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필요합니다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사용자가 편안하게 사용할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수있는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일련의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 case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데이터 모델에 도달하면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Preliminary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6349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Concatenated Keys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1117269"/>
          </a:xfrm>
        </p:spPr>
        <p:txBody>
          <a:bodyPr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필드를 조합하여 레코드를 고유하게 식별할 수 있다면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(concatenated)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lang="ko-KR" altLang="en-US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복합</a:t>
            </a:r>
            <a:r>
              <a:rPr lang="en-US" altLang="ko-KR" sz="28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(composite)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키라고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67" y="3546845"/>
            <a:ext cx="6970031" cy="1872269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975359" y="5807030"/>
            <a:ext cx="11379200" cy="287977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키로 </a:t>
            </a: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student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course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student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course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의 조합은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studentID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course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year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의 조합은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6914"/>
            <a:ext cx="18288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Primary Key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8384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2239073"/>
            <a:ext cx="11379200" cy="2150639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이제 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enrollment 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테이블에는 </a:t>
            </a:r>
            <a:r>
              <a:rPr lang="en-US" altLang="ko-KR" sz="2800" dirty="0" err="1">
                <a:latin typeface="Nanum Gothic" charset="-127"/>
                <a:ea typeface="Nanum Gothic" charset="-127"/>
                <a:cs typeface="Nanum Gothic" charset="-127"/>
              </a:rPr>
              <a:t>enrollment_number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와 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2800" dirty="0" err="1">
                <a:latin typeface="Nanum Gothic" charset="-127"/>
                <a:ea typeface="Nanum Gothic" charset="-127"/>
                <a:cs typeface="Nanum Gothic" charset="-127"/>
              </a:rPr>
              <a:t>studentID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, course, semester, year)</a:t>
            </a: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조합의 키 둘이 있습니다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Nanum Gothic" charset="-127"/>
                <a:ea typeface="Nanum Gothic" charset="-127"/>
                <a:cs typeface="Nanum Gothic" charset="-127"/>
              </a:rPr>
              <a:t>어떤 키보다 다른 키를 선택할 때 어떤 장단점이 있습니까</a:t>
            </a:r>
            <a:r>
              <a:rPr lang="en-US" altLang="ko-KR" sz="28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2186" y="799962"/>
            <a:ext cx="10495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Enrollment (</a:t>
            </a:r>
            <a:r>
              <a:rPr lang="en-US" altLang="ko-KR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enrollment_number</a:t>
            </a:r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student, course, </a:t>
            </a:r>
          </a:p>
          <a:p>
            <a:pPr algn="l"/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semester, year, grade)</a:t>
            </a:r>
            <a:endParaRPr lang="ko-KR" alt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72186" y="4874716"/>
            <a:ext cx="11379200" cy="1638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자동으로 생성된 숫자는 </a:t>
            </a:r>
            <a:r>
              <a:rPr lang="ko-KR" altLang="en-US" sz="2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분별있는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키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(sensible key)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수 있지만 대안에 대해 생각할 필요가 없기 때문에 테이블에 포함하면 안됩니다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6914"/>
            <a:ext cx="18288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Primary Key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344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Representing Relationships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497" y="2108510"/>
            <a:ext cx="6027806" cy="21383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608" y="4364743"/>
            <a:ext cx="9149714" cy="4867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5816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86" y="985168"/>
            <a:ext cx="11379200" cy="1256774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먼저 클래스를 나타내는 두 개의 테이블을 디자인하고 각각에 대한 제일 키를 선택합니다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2186" y="2241942"/>
            <a:ext cx="92063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Member: (</a:t>
            </a:r>
            <a:r>
              <a:rPr lang="en-US" altLang="ko-KR" sz="2800" u="sng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member_ID</a:t>
            </a:r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Team: (</a:t>
            </a:r>
            <a:r>
              <a:rPr lang="en-US" altLang="ko-KR" sz="2800" u="sng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team_name</a:t>
            </a:r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72186" y="3660223"/>
            <a:ext cx="11379200" cy="16385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관계를 표현하고 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captain of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관계를 나타내기 위해 객체 사이의 라인을 지정하는 방법이 필요합니다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319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Foreign Keys</a:t>
            </a:r>
            <a:endParaRPr 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5359" y="6752300"/>
            <a:ext cx="11379200" cy="23554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외래 키는 다른 테이블의 제일 키 필드를 참조하는 필드 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이 경우 </a:t>
            </a: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captain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입니다 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이 경우 </a:t>
            </a: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Member 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테이블의 키 필드 </a:t>
            </a:r>
            <a:r>
              <a:rPr lang="en-US" altLang="ko-KR" sz="28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member_ID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값을 참조합니다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73" y="1990581"/>
            <a:ext cx="9809572" cy="43893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470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6700" y="1087579"/>
            <a:ext cx="89915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Team (</a:t>
            </a:r>
          </a:p>
          <a:p>
            <a:pPr algn="l"/>
            <a:r>
              <a:rPr lang="en-US" altLang="ko-KR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team_name</a:t>
            </a:r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VARCHAR(10) PRIMARY KEY,</a:t>
            </a:r>
          </a:p>
          <a:p>
            <a:pPr algn="l"/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captain INT FOREIGN KEY REFERENCES Member</a:t>
            </a:r>
          </a:p>
          <a:p>
            <a:pPr algn="l"/>
            <a:r>
              <a:rPr lang="en-US" altLang="ko-K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69774" y="5184034"/>
            <a:ext cx="11379200" cy="21506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두 개의 필드 </a:t>
            </a:r>
            <a:r>
              <a:rPr lang="en-US" altLang="ko-KR" sz="28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member_ID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와 </a:t>
            </a: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captain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은 모두 동일한 도메인의 값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즉 집합 </a:t>
            </a:r>
            <a:r>
              <a:rPr lang="en-US" altLang="ko-KR" sz="2800" b="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MemberID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800" b="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갖습니다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공식적으로 외래 키와 참조하는 테이블의 제일 키는 동일한 도메인을 가져야합니다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252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Referential Integrity</a:t>
            </a:r>
            <a:endParaRPr 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01264" y="1906870"/>
            <a:ext cx="11379200" cy="60118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외래 키에 대한 개념은 참조 무결성의 개념입니다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이는 외부 키 필드의 각 값이 참조되는 테이블의 제일 키 필드에 값으로 존재해야 한다는 제약 조건입니다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들면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팀의 주장은 회원으로 존재해야 합니다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팀의 주장인 회원 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105</a:t>
            </a:r>
            <a:r>
              <a:rPr lang="ko-KR" altLang="en-US" sz="28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회원 테이블에서 제거할 수 없음을 의미합니다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외래 키를 설정하면 참조 무결성 제약 조건이 자동으로 처리됩니다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7733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Representing 1–Many Relationships</a:t>
            </a:r>
            <a:endParaRPr 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01264" y="2316516"/>
            <a:ext cx="11379200" cy="16385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일대다 관계의 경우 </a:t>
            </a: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클래스를 나타내는 테이블의 키 필드를 </a:t>
            </a: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Many </a:t>
            </a:r>
            <a:r>
              <a:rPr lang="ko-KR" altLang="en-US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클래스를 나타내는 테이블에 외래 키로 추가합니다</a:t>
            </a:r>
            <a:r>
              <a:rPr lang="en-US" altLang="ko-KR" sz="2800" b="0" i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20" y="4364743"/>
            <a:ext cx="6270727" cy="2253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587" y="4467154"/>
            <a:ext cx="3206652" cy="1024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6769" y="676480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Member table</a:t>
            </a:r>
            <a:endParaRPr lang="ko-KR" altLang="en-US" sz="2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8062" y="5585865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Team table</a:t>
            </a:r>
            <a:endParaRPr lang="ko-KR" altLang="en-US" sz="2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296369" y="7527122"/>
            <a:ext cx="5772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current_team</a:t>
            </a:r>
            <a:r>
              <a:rPr lang="ko-KR" altLang="en-US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은</a:t>
            </a: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Team</a:t>
            </a:r>
            <a:r>
              <a:rPr lang="ko-KR" altLang="en-US" sz="28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참조하는 외래 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63902" y="6142127"/>
            <a:ext cx="37120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captain</a:t>
            </a:r>
            <a:r>
              <a:rPr lang="ko-KR" altLang="en-US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은</a:t>
            </a: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Member</a:t>
            </a:r>
            <a:r>
              <a:rPr lang="ko-KR" altLang="en-US" sz="28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를</a:t>
            </a:r>
            <a:r>
              <a:rPr lang="ko-KR" altLang="en-US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참조하는 </a:t>
            </a:r>
            <a:r>
              <a:rPr lang="ko-KR" altLang="en-US" sz="28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외래키</a:t>
            </a:r>
            <a:endParaRPr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10390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69774" y="1702047"/>
            <a:ext cx="11379200" cy="6472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en-US" altLang="ko-KR" sz="28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current_team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필드를 외래 키로 만들면 참조 무결성이 보장되므로 </a:t>
            </a:r>
            <a:r>
              <a:rPr lang="en-US" altLang="ko-KR" sz="28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current_team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에 입력 된 값을 </a:t>
            </a: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Team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테이블의 제일 키 열 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280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team_name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에서 찾을 수 있습니다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ko-KR" altLang="en-US" sz="2800" b="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이렇게하면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회원은 </a:t>
            </a:r>
            <a:r>
              <a:rPr lang="en-US" altLang="ko-KR" sz="28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Team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테이블에 이미 있는 팀에서만 플레이할 수 있습니다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외래 키 필드는 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null 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일 수 있습니다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 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이것은 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plays for 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관계의 </a:t>
            </a:r>
            <a:r>
              <a:rPr lang="ko-KR" altLang="en-US" sz="2800" b="0" dirty="0" err="1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선택성에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기인하는 것입니다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관계가 선택 사항이 아닌 경우 필드에 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null</a:t>
            </a:r>
            <a:r>
              <a:rPr lang="ko-KR" altLang="en-US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을 허용하지 않으려면 추가 제한 조건을 부과해야 합니다</a:t>
            </a:r>
            <a:r>
              <a:rPr lang="en-US" altLang="ko-KR" sz="2800" b="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977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38" y="780345"/>
            <a:ext cx="3647588" cy="276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87" y="4262332"/>
            <a:ext cx="9042459" cy="37892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7688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437935" y="2623751"/>
            <a:ext cx="4097008" cy="2114288"/>
            <a:chOff x="1011048" y="3501008"/>
            <a:chExt cx="2880709" cy="148660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3789040"/>
              <a:ext cx="1984053" cy="119857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392417" y="3501008"/>
              <a:ext cx="1014626" cy="28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Real world</a:t>
              </a:r>
              <a:endPara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1048" y="4234440"/>
              <a:ext cx="823017" cy="28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Problem</a:t>
              </a:r>
              <a:endPara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249350" y="2009284"/>
            <a:ext cx="4096455" cy="409646"/>
            <a:chOff x="2987824" y="3068960"/>
            <a:chExt cx="2880320" cy="288032"/>
          </a:xfrm>
        </p:grpSpPr>
        <p:cxnSp>
          <p:nvCxnSpPr>
            <p:cNvPr id="10" name="직선 화살표 연결선 9"/>
            <p:cNvCxnSpPr/>
            <p:nvPr/>
          </p:nvCxnSpPr>
          <p:spPr bwMode="auto">
            <a:xfrm>
              <a:off x="2987824" y="3356992"/>
              <a:ext cx="288032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910310" y="3068960"/>
              <a:ext cx="759898" cy="28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i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analysis</a:t>
              </a:r>
              <a:endParaRPr lang="ko-KR" altLang="en-US" sz="2000" b="1" i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116868" y="2623750"/>
            <a:ext cx="2835059" cy="2560284"/>
            <a:chOff x="5004048" y="3501008"/>
            <a:chExt cx="1993401" cy="18002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7325" y="3792221"/>
              <a:ext cx="1406847" cy="107693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320987" y="3501008"/>
              <a:ext cx="1359523" cy="28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Abstract world</a:t>
              </a:r>
              <a:endPara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5004048" y="4869160"/>
              <a:ext cx="1993401" cy="432048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811" y="5696091"/>
            <a:ext cx="4096455" cy="754651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434941" y="5184035"/>
            <a:ext cx="4555404" cy="1233145"/>
            <a:chOff x="1008942" y="5301208"/>
            <a:chExt cx="3203018" cy="867055"/>
          </a:xfrm>
        </p:grpSpPr>
        <p:sp>
          <p:nvSpPr>
            <p:cNvPr id="24" name="TextBox 23"/>
            <p:cNvSpPr txBox="1"/>
            <p:nvPr/>
          </p:nvSpPr>
          <p:spPr>
            <a:xfrm>
              <a:off x="1008942" y="5589240"/>
              <a:ext cx="818508" cy="281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Solution</a:t>
              </a:r>
              <a:endPara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3728" y="5301208"/>
              <a:ext cx="864096" cy="86705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1840" y="5301208"/>
              <a:ext cx="1080120" cy="804327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0" y="0"/>
            <a:ext cx="195713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Preliminary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61418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14" y="1189990"/>
            <a:ext cx="9058287" cy="296993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50214" y="4926798"/>
            <a:ext cx="905828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회원이 없을 때 데이터베이스에 첫 번째 회원을 어떻게 초대합니까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문제는 아닙니다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7950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7" y="835049"/>
            <a:ext cx="11704322" cy="1192108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Representing Many–Many Relationships</a:t>
            </a:r>
            <a:endParaRPr 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" y="4584203"/>
            <a:ext cx="5018158" cy="18434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988" y="2177535"/>
            <a:ext cx="5837678" cy="6656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78731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300" y="575522"/>
            <a:ext cx="8420078" cy="19458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742" y="2673749"/>
            <a:ext cx="7241822" cy="6639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73027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Representing 1–1 Relationships</a:t>
            </a:r>
            <a:endParaRPr 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363" y="2409577"/>
            <a:ext cx="4666355" cy="19458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63" y="4774389"/>
            <a:ext cx="11276356" cy="37892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2387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Representing Inheritance</a:t>
            </a:r>
            <a:endParaRPr 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94512" y="1805142"/>
            <a:ext cx="11379200" cy="123786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관계형 데이터베이스에는 상속 개념이 없습니다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그러나 상속의 개념을 근사할 수는 있습니다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423" y="3415881"/>
            <a:ext cx="3524847" cy="36533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112" y="3415880"/>
            <a:ext cx="4699708" cy="36533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221" y="7217636"/>
            <a:ext cx="10450359" cy="21962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329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63" y="3347925"/>
            <a:ext cx="11276356" cy="37892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-6914"/>
            <a:ext cx="348849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Relationships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00926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charset="0"/>
                <a:ea typeface="Century Gothic" charset="0"/>
                <a:cs typeface="Century Gothic" charset="0"/>
              </a:rPr>
              <a:t>Exercise 10-1</a:t>
            </a:r>
            <a:endParaRPr lang="ko-KR" alt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4597" y="1865376"/>
            <a:ext cx="11121919" cy="2976447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ko-KR" altLang="en-US" sz="2800" i="1" dirty="0"/>
              <a:t>아래 그림은 작은 라이브러리의 초기 데이터 모델을 보여 줍니다</a:t>
            </a:r>
            <a:r>
              <a:rPr lang="en-US" altLang="ko-KR" sz="2800" i="1" dirty="0"/>
              <a:t>. </a:t>
            </a:r>
            <a:r>
              <a:rPr lang="ko-KR" altLang="en-US" sz="2800" i="1" dirty="0"/>
              <a:t>이것은 불완전하므로 아래 질문에 대답할 때 더 포함하여야 할 것들을 생각해 보십시오</a:t>
            </a:r>
            <a:r>
              <a:rPr lang="en-US" altLang="ko-KR" sz="2800" i="1" dirty="0"/>
              <a:t>.</a:t>
            </a:r>
          </a:p>
          <a:p>
            <a:pPr lvl="1" indent="-487672" algn="just">
              <a:spcAft>
                <a:spcPts val="600"/>
              </a:spcAft>
              <a:buAutoNum type="alphaLcParenR"/>
            </a:pPr>
            <a:r>
              <a:rPr lang="ko-KR" altLang="en-US" sz="2400" i="1" dirty="0"/>
              <a:t>사서에게 초기 데이터 모델의 의미를 설명하여 보십시오</a:t>
            </a:r>
            <a:r>
              <a:rPr lang="en-US" altLang="ko-KR" sz="2400" i="1" dirty="0"/>
              <a:t>.</a:t>
            </a:r>
            <a:endParaRPr lang="en-US" altLang="ko-KR" sz="2400" b="0" i="1" dirty="0"/>
          </a:p>
          <a:p>
            <a:pPr lvl="1" indent="-487672" algn="just">
              <a:spcAft>
                <a:spcPts val="600"/>
              </a:spcAft>
              <a:buAutoNum type="alphaLcParenR"/>
            </a:pPr>
            <a:r>
              <a:rPr lang="ko-KR" altLang="en-US" sz="2400" i="1" dirty="0"/>
              <a:t>모델이 나타내는 정보를 캡처하는 관계형 데이터베이스 테이블을 디자인 하십시오</a:t>
            </a:r>
            <a:r>
              <a:rPr lang="en-US" altLang="ko-KR" sz="2400" i="1" dirty="0"/>
              <a:t>. </a:t>
            </a:r>
            <a:r>
              <a:rPr lang="ko-KR" altLang="en-US" sz="2400" i="1" dirty="0"/>
              <a:t>이때 제일 키</a:t>
            </a:r>
            <a:r>
              <a:rPr lang="en-US" altLang="ko-KR" sz="2400" i="1" dirty="0"/>
              <a:t>,  </a:t>
            </a:r>
            <a:r>
              <a:rPr lang="ko-KR" altLang="en-US" sz="2400" i="1" dirty="0"/>
              <a:t>외래 키와 기타 적절한 제약 조건을 포함하십시오</a:t>
            </a:r>
            <a:r>
              <a:rPr lang="en-US" altLang="ko-KR" sz="2400" i="1" dirty="0"/>
              <a:t>.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56" y="5160443"/>
            <a:ext cx="8032964" cy="4324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Exercises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7000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entury Gothic" charset="0"/>
                <a:ea typeface="Century Gothic" charset="0"/>
                <a:cs typeface="Century Gothic" charset="0"/>
              </a:rPr>
              <a:t>Summary</a:t>
            </a:r>
            <a:endParaRPr lang="ko-KR" alt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2009282"/>
            <a:ext cx="11379200" cy="73736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모델로부터 관계형 데이터베이스에서 사용할 </a:t>
            </a:r>
            <a:r>
              <a:rPr lang="ko-KR" altLang="en-US" sz="280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수있는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기능을 이용하여 주요 기능을 설명 하였습니다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다음은 단계별 요약입니다</a:t>
            </a:r>
            <a:r>
              <a:rPr lang="en-US" altLang="ko-KR" sz="2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ko-KR" sz="256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28871" lvl="1" indent="-32511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각각을 테이블로 만듭니다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28871" lvl="1" indent="-32511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애트리뷰트를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필드로 만들고 적절한 데이터 유형을 선택합니다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 </a:t>
            </a:r>
            <a:r>
              <a:rPr lang="ko-KR" altLang="en-US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여러 필드로 분할해야 하는지 고려하십시오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28871" lvl="1" indent="-32511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필드가 가치를 갖는지 생각해보십시오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28871" lvl="1" indent="-32511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필드 값이 어떤 제약 조건을 가져야 하는지 고려하십시오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데이터베이스가 이를 지원하여야 한다면 새 도메인을 만들 수 있습니다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28871" lvl="1" indent="-32511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필드 또는 필드 조합을 제일 키로 선택하십시오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 필드가 항상 고유한 값을 갖도록 주의 깊게 살펴 보아야 합니다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276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979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67363" y="2009282"/>
            <a:ext cx="11379200" cy="73736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24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다대다 관계는 새로운 중간 클래스를 만들고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이에 연결되는 일대다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 둘을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생성하십시오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일대다 관계에 대해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클래스를 나타내는 테이블의 제일 키 필드를 가져 와서 다인 필드의 클래스를 나타내는 테이블에 이 필드를 외래 키로 추가하십시오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일대일 관계의 경우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테이블에 값이 있거나 속성이 가장 중요한 테이블에 외부 키를 두십시오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강제 관계의 경우 외부 키 필드에 제약 조건을 추가하여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아니어야 합니다</a:t>
            </a:r>
            <a:endParaRPr lang="en-US" altLang="ko-KR" sz="24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상속을 위해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근사치로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상위 클래스와 각 하위 클래스 간이 일대일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is-a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관계가 되도록 모델을 변경하십시오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포인트 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에서와 같이 테이블과 외래 키를 생성합니다</a:t>
            </a:r>
            <a:r>
              <a:rPr lang="en-US" altLang="ko-KR" sz="24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850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Summary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187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4864100" y="7493000"/>
            <a:ext cx="2876689" cy="81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914400">
              <a:buClr>
                <a:srgbClr val="000000"/>
              </a:buClr>
              <a:defRPr sz="480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dirty="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</a:rPr>
              <a:t>Thank you!</a:t>
            </a:r>
            <a:endParaRPr sz="4800" dirty="0">
              <a:solidFill>
                <a:srgbClr val="424242"/>
              </a:solidFill>
              <a:uFill>
                <a:solidFill>
                  <a:srgbClr val="FFF76B"/>
                </a:solidFill>
              </a:uFill>
            </a:endParaRPr>
          </a:p>
        </p:txBody>
      </p:sp>
      <p:grpSp>
        <p:nvGrpSpPr>
          <p:cNvPr id="400" name="Group 400"/>
          <p:cNvGrpSpPr/>
          <p:nvPr/>
        </p:nvGrpSpPr>
        <p:grpSpPr>
          <a:xfrm>
            <a:off x="685800" y="533400"/>
            <a:ext cx="11700999" cy="7112003"/>
            <a:chOff x="0" y="0"/>
            <a:chExt cx="11700998" cy="7112002"/>
          </a:xfrm>
        </p:grpSpPr>
        <p:pic>
          <p:nvPicPr>
            <p:cNvPr id="398" name="k-f12464de9ebaf946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700999" cy="65818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9" name="Shape 399"/>
            <p:cNvSpPr/>
            <p:nvPr/>
          </p:nvSpPr>
          <p:spPr>
            <a:xfrm>
              <a:off x="9141390" y="6709781"/>
              <a:ext cx="2530060" cy="402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 defTabSz="317500">
                <a:lnSpc>
                  <a:spcPts val="2900"/>
                </a:lnSpc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200"/>
                <a:t>출처: metachannels.com</a:t>
              </a:r>
            </a:p>
          </p:txBody>
        </p:sp>
      </p:grpSp>
      <p:sp>
        <p:nvSpPr>
          <p:cNvPr id="401" name="Shape 401"/>
          <p:cNvSpPr>
            <a:spLocks noGrp="1"/>
          </p:cNvSpPr>
          <p:nvPr>
            <p:ph type="sldNum" sz="quarter" idx="2"/>
          </p:nvPr>
        </p:nvSpPr>
        <p:spPr>
          <a:xfrm>
            <a:off x="6301382" y="9080500"/>
            <a:ext cx="405538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Representing the Model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Representing Classes and Attributes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Primary Key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Representing Relationships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Exercises</a:t>
            </a:r>
          </a:p>
          <a:p>
            <a:pPr marL="571500" indent="-571500">
              <a:spcAft>
                <a:spcPts val="600"/>
              </a:spcAft>
              <a:buFont typeface="Arial" charset="0"/>
              <a:buChar char="•"/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en-US" altLang="ko-KR" sz="3413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17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Representing the Model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1"/>
            <a:ext cx="11379200" cy="5018158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모델에서 최대한 상세하게 캡처하는 데 많은 어려움을 겪었습니다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세부 사항 중 상당 부분을 관계형 데이터베이스 관리 소프트웨어가 제공하는 표준 기술로 표현하고 동작할 수 있습니다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표준 기술을 사용하여 구현된 좋은 모델은 프로그래밍이나 복잡한 인터페이스 디자인에 의존하지 않고 클래스 간의 관계로 제약을 가할 수 있도록 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표준 데이터베이스 기능으로 얼마나 많은 데이터 모델의 의미를 캡처할 수 있을까요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6382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the Model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67941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6" y="1087579"/>
            <a:ext cx="10933416" cy="3584398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72186" y="5184034"/>
            <a:ext cx="11379200" cy="3379575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복잡한 제약 조건은 데이터를 입력할 때 몇 가지 추가 절차나 검사가 필요할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좋은 모델을 통해 이것을 최소화할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제품에 제공하는 기능을 사용하면 응용 프로그램을 구현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 보수와 확장하는 데  필요한 시간을 줄일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16382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the Model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1481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51" b="1" dirty="0">
                <a:latin typeface="Century Gothic" charset="0"/>
                <a:ea typeface="Century Gothic" charset="0"/>
                <a:cs typeface="Century Gothic" charset="0"/>
              </a:rPr>
              <a:t>Representing Classes and Attributes</a:t>
            </a:r>
            <a:endParaRPr lang="ko-KR" altLang="en-US" sz="4551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027" y="2009282"/>
            <a:ext cx="11379200" cy="112652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회원과 팀 데이터 모델의 작은 부분입니다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590" y="3443041"/>
            <a:ext cx="6267577" cy="1536171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06027" y="5286445"/>
            <a:ext cx="11379200" cy="39940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u"/>
              <a:defRPr kumimoji="1" lang="ko-KR" altLang="en-US" sz="20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D314E"/>
              </a:buClr>
              <a:buSzPct val="100000"/>
              <a:buFont typeface="굴림" pitchFamily="50" charset="-127"/>
              <a:buChar char="–"/>
              <a:defRPr kumimoji="1" lang="ko-KR" altLang="en-US" sz="11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ko-KR" altLang="en-US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 번째 단계는 각 클래스에 대한 데이터베이스 테이블을 디자인하는 것입니다</a:t>
            </a:r>
            <a:r>
              <a:rPr lang="en-US" altLang="ko-KR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</a:t>
            </a:r>
            <a:r>
              <a:rPr lang="ko-KR" altLang="en-US" sz="256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애트리뷰트은</a:t>
            </a:r>
            <a:r>
              <a:rPr lang="ko-KR" altLang="en-US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테이블의 필드 또는 열이 되고 데이터가 추가되면 테이블의 각 행 또는 레코드가 객체를 나타냅니다</a:t>
            </a:r>
            <a:r>
              <a:rPr lang="en-US" altLang="ko-KR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en-US" altLang="ko-KR" sz="256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en-US" altLang="ko-KR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클래스에 해당되는 </a:t>
            </a:r>
            <a:r>
              <a:rPr lang="en-US" altLang="ko-KR" sz="256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테이블을 만듭니다</a:t>
            </a:r>
            <a:r>
              <a:rPr lang="en-US" altLang="ko-KR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en-US" altLang="ko-KR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테이블에는 필드 또는 열이 두개 있습니다</a:t>
            </a:r>
            <a:r>
              <a:rPr lang="en-US" altLang="ko-KR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이름과 주소입니다</a:t>
            </a:r>
            <a:r>
              <a:rPr lang="en-US" altLang="ko-KR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Arial" charset="0"/>
              <a:buChar char="•"/>
            </a:pPr>
            <a:r>
              <a:rPr lang="ko-KR" altLang="en-US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회원 객체를 행으로 테이블에 추가합니다 </a:t>
            </a:r>
            <a:r>
              <a:rPr lang="en-US" altLang="ko-KR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John Smith, 83 </a:t>
            </a:r>
            <a:r>
              <a:rPr lang="en-US" altLang="ko-KR" sz="2560" b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SomePlace</a:t>
            </a:r>
            <a:r>
              <a:rPr lang="en-US" altLang="ko-KR" sz="256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Christchurch).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424281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Classes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and Attributes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85637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363" y="1702047"/>
            <a:ext cx="11379200" cy="3686810"/>
          </a:xfrm>
        </p:spPr>
        <p:txBody>
          <a:bodyPr>
            <a:no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관계형 데이터베이스에서는 데이터베이스를 생성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업데이트와 쿼리를 위한 언어인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테이블을 만들 수 있습니다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먼저 테이블들을 저장하는 데이터베이스가 필요합니다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테이블을 만들려면 테이블의 이름과 각 열의 이름과 도메인을 선언해야 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도메인은 해당 특정 열에 허용되는 값들의 집합입니다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2270" y="575523"/>
            <a:ext cx="4033476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982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Creating a Table</a:t>
            </a:r>
            <a:endParaRPr lang="ko-KR" altLang="en-US" sz="3982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4953" y="6304033"/>
            <a:ext cx="3707998" cy="1838984"/>
            <a:chOff x="467544" y="4432523"/>
            <a:chExt cx="2607186" cy="129303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4432523"/>
              <a:ext cx="2607186" cy="10081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10663" y="5445224"/>
              <a:ext cx="2320948" cy="280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1" b="1"/>
                <a:t>Standard SQL Command</a:t>
              </a:r>
              <a:endParaRPr lang="ko-KR" altLang="en-US" sz="1991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863819" y="6304033"/>
            <a:ext cx="7653867" cy="2351041"/>
            <a:chOff x="3419872" y="4432523"/>
            <a:chExt cx="5381625" cy="16530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872" y="4432523"/>
              <a:ext cx="5381625" cy="12287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173942" y="5805264"/>
              <a:ext cx="1873485" cy="280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1" b="1" dirty="0"/>
                <a:t>MySQL Workbench</a:t>
              </a:r>
              <a:endParaRPr lang="ko-KR" altLang="en-US" sz="1991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0"/>
            <a:ext cx="424281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Classes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and Attributes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5786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0FCFB-B33F-4CD9-B1B3-4FED43C6D8C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02" y="1292401"/>
            <a:ext cx="6247094" cy="72392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7954" y="8666021"/>
            <a:ext cx="2387192" cy="39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1" b="1" dirty="0"/>
              <a:t>Microsoft Access</a:t>
            </a:r>
            <a:endParaRPr lang="ko-KR" altLang="en-US" sz="1991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24281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Representing Classes </a:t>
            </a:r>
            <a:r>
              <a:rPr lang="en-US" sz="1800" b="1" i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and Attributes</a:t>
            </a:r>
            <a:r>
              <a:rPr lang="en-US" sz="1800" b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kumimoji="0" lang="en-US" sz="18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Nanum Gothic" charset="-127"/>
              <a:ea typeface="Nanum Gothic" charset="-127"/>
              <a:cs typeface="Nanum Gothic" charset="-127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98532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1951</Words>
  <Application>Microsoft Macintosh PowerPoint</Application>
  <PresentationFormat>Custom</PresentationFormat>
  <Paragraphs>256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Nanum Gothic</vt:lpstr>
      <vt:lpstr>나눔고딕</vt:lpstr>
      <vt:lpstr>나눔고딕 ExtraBold</vt:lpstr>
      <vt:lpstr>나눔손글씨 펜</vt:lpstr>
      <vt:lpstr>American Typewriter</vt:lpstr>
      <vt:lpstr>Arial</vt:lpstr>
      <vt:lpstr>Century Gothic</vt:lpstr>
      <vt:lpstr>Courier New</vt:lpstr>
      <vt:lpstr>Gill Sans MT</vt:lpstr>
      <vt:lpstr>Lucida Grande</vt:lpstr>
      <vt:lpstr>Wingdings</vt:lpstr>
      <vt:lpstr>White</vt:lpstr>
      <vt:lpstr>8. From Data Model to Relational Database Design</vt:lpstr>
      <vt:lpstr>PowerPoint Presentation</vt:lpstr>
      <vt:lpstr>PowerPoint Presentation</vt:lpstr>
      <vt:lpstr>Today’s Lecture</vt:lpstr>
      <vt:lpstr>Representing the Model</vt:lpstr>
      <vt:lpstr>PowerPoint Presentation</vt:lpstr>
      <vt:lpstr>Representing Classes and Attributes</vt:lpstr>
      <vt:lpstr>PowerPoint Presentation</vt:lpstr>
      <vt:lpstr>PowerPoint Presentation</vt:lpstr>
      <vt:lpstr>PowerPoint Presentation</vt:lpstr>
      <vt:lpstr>Choosing Data Types</vt:lpstr>
      <vt:lpstr>PowerPoint Presentation</vt:lpstr>
      <vt:lpstr>Domains and Constraints</vt:lpstr>
      <vt:lpstr>PowerPoint Presentation</vt:lpstr>
      <vt:lpstr>Checking Character Fields</vt:lpstr>
      <vt:lpstr>PowerPoint Presentation</vt:lpstr>
      <vt:lpstr>Primary Key</vt:lpstr>
      <vt:lpstr>Determining a Primary Key</vt:lpstr>
      <vt:lpstr>PowerPoint Presentation</vt:lpstr>
      <vt:lpstr>Concatenated Keys</vt:lpstr>
      <vt:lpstr>PowerPoint Presentation</vt:lpstr>
      <vt:lpstr>Representing Relationships</vt:lpstr>
      <vt:lpstr>PowerPoint Presentation</vt:lpstr>
      <vt:lpstr>Foreign Keys</vt:lpstr>
      <vt:lpstr>PowerPoint Presentation</vt:lpstr>
      <vt:lpstr>Referential Integrity</vt:lpstr>
      <vt:lpstr>Representing 1–Many Relationships</vt:lpstr>
      <vt:lpstr>PowerPoint Presentation</vt:lpstr>
      <vt:lpstr>PowerPoint Presentation</vt:lpstr>
      <vt:lpstr>PowerPoint Presentation</vt:lpstr>
      <vt:lpstr>Representing Many–Many Relationships</vt:lpstr>
      <vt:lpstr>PowerPoint Presentation</vt:lpstr>
      <vt:lpstr>Representing 1–1 Relationships</vt:lpstr>
      <vt:lpstr>Representing Inheritance</vt:lpstr>
      <vt:lpstr>PowerPoint Presentation</vt:lpstr>
      <vt:lpstr>Exercise 10-1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Lee Yoon Joon</cp:lastModifiedBy>
  <cp:revision>395</cp:revision>
  <cp:lastPrinted>2017-02-26T07:06:36Z</cp:lastPrinted>
  <dcterms:modified xsi:type="dcterms:W3CDTF">2019-04-15T23:19:11Z</dcterms:modified>
</cp:coreProperties>
</file>