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59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4" r:id="rId31"/>
    <p:sldId id="556" r:id="rId32"/>
    <p:sldId id="559" r:id="rId33"/>
    <p:sldId id="288" r:id="rId34"/>
    <p:sldId id="551" r:id="rId35"/>
    <p:sldId id="552" r:id="rId36"/>
    <p:sldId id="553" r:id="rId37"/>
    <p:sldId id="557" r:id="rId38"/>
    <p:sldId id="558" r:id="rId39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1pPr>
    <a:lvl2pPr indent="3429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2pPr>
    <a:lvl3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3pPr>
    <a:lvl4pPr indent="10287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4pPr>
    <a:lvl5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5pPr>
    <a:lvl6pPr indent="17145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6pPr>
    <a:lvl7pPr indent="20574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7pPr>
    <a:lvl8pPr indent="24003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8pPr>
    <a:lvl9pPr indent="27432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24"/>
    <a:srgbClr val="FFB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1"/>
    <p:restoredTop sz="93209" autoAdjust="0"/>
  </p:normalViewPr>
  <p:slideViewPr>
    <p:cSldViewPr snapToGrid="0">
      <p:cViewPr varScale="1">
        <p:scale>
          <a:sx n="85" d="100"/>
          <a:sy n="85" d="100"/>
        </p:scale>
        <p:origin x="1024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0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63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8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8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40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18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22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75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82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53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74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come across quite a few Many–Many relationships in our examples so far. For example, a student can enroll in many courses, and a course can have many students enrolled in it.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6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3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come across quite a few Many–Many relationships in our examples so far. For example, a student can enroll in many courses, and a course can have many students enrolled in it.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09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3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02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29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45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101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81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85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2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 can be at many different levels, from high–level corporate goals down to descriptions of small program modules.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9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majority of guests were lone travelers, we would rethink the problem and model it in an entirely different way.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3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 can be at many different levels, from high–level corporate goals down to descriptions of small program modules.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63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6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1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317203"/>
            <a:ext cx="11216640" cy="4057226"/>
          </a:xfrm>
        </p:spPr>
        <p:txBody>
          <a:bodyPr anchor="b"/>
          <a:lstStyle>
            <a:lvl1pPr algn="ctr">
              <a:lnSpc>
                <a:spcPct val="100000"/>
              </a:lnSpc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5741424"/>
            <a:ext cx="11216640" cy="2133599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  <a:lvl2pPr marL="5461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23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85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46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308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7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231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93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670FF0DC-4CC6-E74B-ADE9-A3A724E54A70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1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7044268"/>
          </a:xfrm>
        </p:spPr>
        <p:txBody>
          <a:bodyPr/>
          <a:lstStyle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0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0060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1F61FEA7-45D8-2D44-B4D3-34CB831CBB98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50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7" y="931438"/>
            <a:ext cx="11704322" cy="1192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096CA4E7-51A4-4043-B144-32E78EB53B2F}" type="datetime1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824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7" y="618325"/>
            <a:ext cx="11704322" cy="119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A761C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7" y="2255518"/>
            <a:ext cx="11704322" cy="70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One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Two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Three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Four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98559" y="9107762"/>
            <a:ext cx="656000" cy="3840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72BA3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9" r:id="rId3"/>
    <p:sldLayoutId id="2147483678" r:id="rId4"/>
    <p:sldLayoutId id="2147483653" r:id="rId5"/>
    <p:sldLayoutId id="2147483680" r:id="rId6"/>
    <p:sldLayoutId id="2147483681" r:id="rId7"/>
  </p:sldLayoutIdLst>
  <p:transition spd="med"/>
  <p:txStyles>
    <p:titleStyle>
      <a:lvl1pPr algn="l"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>
        <a:spcBef>
          <a:spcPts val="600"/>
        </a:spcBef>
        <a:defRPr sz="3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1pPr>
      <a:lvl2pPr marL="542925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946785" indent="-651510">
        <a:spcBef>
          <a:spcPts val="600"/>
        </a:spcBef>
        <a:buSzPct val="100000"/>
        <a:buChar char="•"/>
        <a:defRPr sz="32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3pPr>
      <a:lvl4pPr marL="1122362" indent="-542925">
        <a:spcBef>
          <a:spcPts val="600"/>
        </a:spcBef>
        <a:buSzPct val="100000"/>
        <a:buChar char="•"/>
        <a:defRPr sz="2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4pPr>
      <a:lvl5pPr marL="1389062" indent="-542925">
        <a:spcBef>
          <a:spcPts val="600"/>
        </a:spcBef>
        <a:buSzPct val="100000"/>
        <a:buChar char="•"/>
        <a:defRPr sz="24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5pPr>
      <a:lvl6pPr marL="27203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31775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36347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40919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Spring</a:t>
            </a: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201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9</a:t>
            </a:r>
            <a:endParaRPr dirty="0">
              <a:solidFill>
                <a:srgbClr val="42424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sz="6600" dirty="0"/>
              <a:t>5. Learning</a:t>
            </a:r>
            <a:br>
              <a:rPr lang="en-US" sz="6600" dirty="0"/>
            </a:br>
            <a:r>
              <a:rPr lang="en-US" sz="6600" dirty="0"/>
              <a:t>from</a:t>
            </a:r>
            <a:br>
              <a:rPr lang="en-US" sz="6600" dirty="0"/>
            </a:br>
            <a:r>
              <a:rPr lang="en-US" sz="6600" dirty="0"/>
              <a:t>Data Model</a:t>
            </a:r>
            <a:endParaRPr sz="6600" dirty="0"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Optionality: Should It Be 0 or 1?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2631275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관계의 한쪽 끝의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optionality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다른 쪽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끝에있는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오브젝트와 연관 될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수있는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최소 오브젝트입니다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이것은 일반적으로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업무처리절차와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학적변경의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관계를 왼쪽에서 오른쪽으로 읽는 경우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업무처리절차는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학적변경에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(optionality 0)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해당되지 않을 수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오른쪽에서 왼쪽으로 관계를 읽는 경우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학적 변경 기록은 관련 업무처리절차를 가져야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(optionality 1).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Optionality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5F0F3D-CA6A-4846-A908-C180438D8C15}"/>
              </a:ext>
            </a:extLst>
          </p:cNvPr>
          <p:cNvGrpSpPr/>
          <p:nvPr/>
        </p:nvGrpSpPr>
        <p:grpSpPr>
          <a:xfrm>
            <a:off x="1177140" y="5211690"/>
            <a:ext cx="10650520" cy="3717561"/>
            <a:chOff x="818665" y="4216406"/>
            <a:chExt cx="10650520" cy="371756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D73E9C-F2E1-BB44-B1CD-7F5EA8C74271}"/>
                </a:ext>
              </a:extLst>
            </p:cNvPr>
            <p:cNvSpPr/>
            <p:nvPr/>
          </p:nvSpPr>
          <p:spPr>
            <a:xfrm>
              <a:off x="5177714" y="4216406"/>
              <a:ext cx="1902961" cy="371756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F1F5E2-A40F-1749-AFD1-929EFAA998BF}"/>
                </a:ext>
              </a:extLst>
            </p:cNvPr>
            <p:cNvCxnSpPr/>
            <p:nvPr/>
          </p:nvCxnSpPr>
          <p:spPr>
            <a:xfrm>
              <a:off x="5177714" y="4860984"/>
              <a:ext cx="1902961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C668C7-5057-6340-918D-ADC01FA9C4E8}"/>
                </a:ext>
              </a:extLst>
            </p:cNvPr>
            <p:cNvSpPr txBox="1"/>
            <p:nvPr/>
          </p:nvSpPr>
          <p:spPr>
            <a:xfrm>
              <a:off x="5212277" y="4302733"/>
              <a:ext cx="183383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업무처리절차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5D2430-447C-8C44-9B3E-CB498EC37C76}"/>
                </a:ext>
              </a:extLst>
            </p:cNvPr>
            <p:cNvSpPr txBox="1"/>
            <p:nvPr/>
          </p:nvSpPr>
          <p:spPr>
            <a:xfrm>
              <a:off x="5500816" y="5238184"/>
              <a:ext cx="1359346" cy="231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ko-KR" alt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인스탄스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_Id,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pr_id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emp_id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처리결과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  <a:endParaRPr lang="en-US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처리의견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ko-KR" alt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처리시각</a:t>
              </a:r>
              <a:endParaRPr lang="en-US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B8F161-65F2-C446-BCD3-E07BEBE74612}"/>
                </a:ext>
              </a:extLst>
            </p:cNvPr>
            <p:cNvSpPr/>
            <p:nvPr/>
          </p:nvSpPr>
          <p:spPr>
            <a:xfrm>
              <a:off x="9566224" y="4216406"/>
              <a:ext cx="1902961" cy="371756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F39F5A-7CDC-6047-8DD6-31C5539739FA}"/>
                </a:ext>
              </a:extLst>
            </p:cNvPr>
            <p:cNvCxnSpPr/>
            <p:nvPr/>
          </p:nvCxnSpPr>
          <p:spPr>
            <a:xfrm>
              <a:off x="9566224" y="4860984"/>
              <a:ext cx="1902961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EF0DE1-03D3-6C44-92D2-5760233A1F94}"/>
                </a:ext>
              </a:extLst>
            </p:cNvPr>
            <p:cNvSpPr txBox="1"/>
            <p:nvPr/>
          </p:nvSpPr>
          <p:spPr>
            <a:xfrm>
              <a:off x="9889327" y="4302733"/>
              <a:ext cx="12567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학적변경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8EDBB8-8CAC-F041-8F7D-78DE8A6C1969}"/>
                </a:ext>
              </a:extLst>
            </p:cNvPr>
            <p:cNvSpPr txBox="1"/>
            <p:nvPr/>
          </p:nvSpPr>
          <p:spPr>
            <a:xfrm>
              <a:off x="9889327" y="5095514"/>
              <a:ext cx="1365758" cy="231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 </a:t>
              </a: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휴학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endParaRPr lang="en-US" altLang="ko-KR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사유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증빙</a:t>
              </a:r>
              <a:endParaRPr lang="en-US" altLang="ko-KR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bp_inst_Id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start_date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 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end_date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 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insert_date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AE3637-33F2-4D4E-97DC-0451D6C76C1C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7080675" y="6075187"/>
              <a:ext cx="2485549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037D5F-EA91-3441-B940-5A237780A155}"/>
                </a:ext>
              </a:extLst>
            </p:cNvPr>
            <p:cNvSpPr txBox="1"/>
            <p:nvPr/>
          </p:nvSpPr>
          <p:spPr>
            <a:xfrm>
              <a:off x="7183264" y="5557359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1:n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7FD314-6B1A-E64C-A5AC-C5151AFAE753}"/>
                </a:ext>
              </a:extLst>
            </p:cNvPr>
            <p:cNvSpPr txBox="1"/>
            <p:nvPr/>
          </p:nvSpPr>
          <p:spPr>
            <a:xfrm>
              <a:off x="8973114" y="5553188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0</a:t>
              </a: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:1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10C7EF-701D-DD4D-83FC-DD77D1254DFD}"/>
                </a:ext>
              </a:extLst>
            </p:cNvPr>
            <p:cNvSpPr/>
            <p:nvPr/>
          </p:nvSpPr>
          <p:spPr>
            <a:xfrm>
              <a:off x="818665" y="4216406"/>
              <a:ext cx="1902961" cy="371756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FB4F26-8885-244E-B033-F92C047B9938}"/>
                </a:ext>
              </a:extLst>
            </p:cNvPr>
            <p:cNvCxnSpPr/>
            <p:nvPr/>
          </p:nvCxnSpPr>
          <p:spPr>
            <a:xfrm>
              <a:off x="818665" y="4860984"/>
              <a:ext cx="1902961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A46E85-A9B3-D042-959B-6C91DC898931}"/>
                </a:ext>
              </a:extLst>
            </p:cNvPr>
            <p:cNvSpPr txBox="1"/>
            <p:nvPr/>
          </p:nvSpPr>
          <p:spPr>
            <a:xfrm>
              <a:off x="1141765" y="4302733"/>
              <a:ext cx="12567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업무처리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A871D8-D92D-9E40-BA22-1C840864D442}"/>
                </a:ext>
              </a:extLst>
            </p:cNvPr>
            <p:cNvSpPr txBox="1"/>
            <p:nvPr/>
          </p:nvSpPr>
          <p:spPr>
            <a:xfrm>
              <a:off x="1153791" y="5792180"/>
              <a:ext cx="1274388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bp_name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actor_id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actionTime</a:t>
              </a:r>
              <a:endParaRPr lang="en-US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E2F2FD-5C81-7643-B751-E18A23B89047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721626" y="6075187"/>
              <a:ext cx="2485549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437C96-D512-2C4C-85D0-67C8189825D9}"/>
                </a:ext>
              </a:extLst>
            </p:cNvPr>
            <p:cNvSpPr txBox="1"/>
            <p:nvPr/>
          </p:nvSpPr>
          <p:spPr>
            <a:xfrm>
              <a:off x="2824215" y="5557359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1:</a:t>
              </a:r>
              <a:r>
                <a:rPr kumimoji="0" lang="en-US" altLang="ko-KR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</a:t>
              </a:r>
              <a:endPara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C346DE-6A9A-3244-A085-3C8FD6F31378}"/>
                </a:ext>
              </a:extLst>
            </p:cNvPr>
            <p:cNvSpPr txBox="1"/>
            <p:nvPr/>
          </p:nvSpPr>
          <p:spPr>
            <a:xfrm>
              <a:off x="4614064" y="5553188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1:</a:t>
              </a:r>
              <a:r>
                <a:rPr lang="en-US" sz="2000" b="1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n</a:t>
              </a:r>
              <a:endPara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1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Student Course Example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7" y="4781862"/>
            <a:ext cx="11704322" cy="4128179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학생은 여러 과목 수강할 수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과목에는 여러 수강생이 등록할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optionality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어떻습니까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학생이 어떤 과목도 등록하지 않을 수 있나요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재학생의 정상적인 대화식 정의는 무엇입니까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공식적으로 등록한 사람입니까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데이터베이스에서 학생의 정의는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학생의 정의를 대학에서 인정하거나 대학에 등록한 사람들을 포함하도록 확대함으로써 이러한 상황을 명확히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18" y="2641699"/>
            <a:ext cx="7050543" cy="11458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6042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Optionality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929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3545452"/>
            <a:ext cx="11379200" cy="4710923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대학에 연락하여 등록에 관한 정보를 요청한 사람은 어떠한 정보를 받을 수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학생이라고 부르는 어떠한 사람들 입니까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?＂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분석 과정의 시작 단계에서부터 바로 고려하여야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단순한 데이터 모델에서 라도 세부 사항을 신중하게 고려하면 문제의 더 넓은 측면에서 중요한 질문이 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교과목을 어떻게 정의합니까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교과목에 대해 어떤 데이터를 보관할 수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68" y="1599636"/>
            <a:ext cx="7050543" cy="11458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Optionality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512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Customer Order Example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4286250"/>
            <a:ext cx="11704322" cy="5013536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 및 주문한 주문에 대한 정보를 보관합니다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번째 의견은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고객은 많은 주문을 할 수 있고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주문은 오직 한 고객으로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받았다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."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Optionalities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주문을 하지 않은 고객도 있을 수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주문을 한 사람과 카탈로그를 받는 사람</a:t>
            </a: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예전에 주문을 하였지만 지금은 카탈로그만 받는 사람을 식별 할 수 있기를 원하십니까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362" y="2677564"/>
            <a:ext cx="6128075" cy="921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Optionality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2775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4076700"/>
            <a:ext cx="11379200" cy="4629150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주문에는 해당 고객이 있어야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이름이나 주소가 없이 메일로 주문이 들어 올 수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/>
              <a:t>"</a:t>
            </a:r>
            <a:r>
              <a:rPr lang="ko-KR" altLang="en-US" sz="2800" dirty="0"/>
              <a:t>모든 주문에는 고객이 있어야 한다</a:t>
            </a:r>
            <a:r>
              <a:rPr lang="en-US" altLang="ko-KR" sz="2800" dirty="0"/>
              <a:t>"</a:t>
            </a:r>
            <a:r>
              <a:rPr lang="ko-KR" altLang="en-US" sz="2800" dirty="0"/>
              <a:t>고 주장 할 수 있습니다 </a:t>
            </a:r>
            <a:r>
              <a:rPr lang="en-US" altLang="ko-KR" sz="2800" dirty="0"/>
              <a:t>(optionality 1).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지금 당장 이 문제들을 해결하려고 노력하지 않고 단순히 데이터 모델을 사용하여 이를 명확하게 하려고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35" y="2009282"/>
            <a:ext cx="6128075" cy="921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Optionality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925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Insect Example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4523874"/>
            <a:ext cx="11704322" cy="3540834"/>
          </a:xfrm>
        </p:spPr>
        <p:txBody>
          <a:bodyPr anchor="ctr"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농장을 방문하여 곤충 표본을 수집했습니다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Visit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객체는 방문 날짜 및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방문시의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조건에 대한 정보를 포함하며 여러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Sample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객체와 관련됩니다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Sample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객체는 채집한 곤충의 수에 대한 데이터를 포함하고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샘플에는 방문에 대한 정보가 필요합니까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방문마다 이때 채취한 샘플이 있어야 하는지 여부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344" y="2668039"/>
            <a:ext cx="5604946" cy="921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Optionality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53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>
                <a:latin typeface="Century Gothic" charset="0"/>
                <a:ea typeface="Century Gothic" charset="0"/>
                <a:cs typeface="Century Gothic" charset="0"/>
              </a:rPr>
              <a:t>A Cardinality of 1: Might It Occasionally Be Two?</a:t>
            </a:r>
            <a:endParaRPr lang="ko-KR" alt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961861"/>
            <a:ext cx="11704322" cy="5222770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데이터베이스에서 발생할 수 있는 모든 데이터에 대한 적절한 처리 여부를 확인하기 위하여 다양한 시나리오를 신중하게 고려하십시오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예외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실제로 간과하는 문제입니다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실생활과 실제 문제는 항상 복잡합니다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문제의 완전한 해결책을 보장하지는 않지만 그럼에도 불구하고 데이터베이스의 생명주기동안 나타날 수 있는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예외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처리하는 방법에 대하여 생각하여야 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662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of 1: Might It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145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>
                <a:latin typeface="Century Gothic" charset="0"/>
                <a:ea typeface="Century Gothic" charset="0"/>
                <a:cs typeface="Century Gothic" charset="0"/>
              </a:rPr>
              <a:t>Insect Example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2314048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기상 조건을 일관되게 기록하기 위해 사용자는 여러 카테고리 중 하나를 선택할 수 있도록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조건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맑음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갬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흐림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 등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객체를 포함하는 날씨 클래스를 도입하면 이 정보를 일관되게 기록할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140" y="5026766"/>
            <a:ext cx="4538519" cy="28675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81662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of 1: Might It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688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677933"/>
            <a:ext cx="11379200" cy="5120569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샘플을 수집하는 기상 조건이 중요할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경우 각 샘플을 기상 조건과 연관시키는 것이 더 바람직할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후자의 해결책은 대부분의 방문이 안정된 기상 조건일 때에는 과도하다 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날씨가 크게 바뀌면 다른 방문 객체를 생성할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방법으로 모든 방문에는 하나의 연관된 날씨를 갖을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방문이 의미하는 바를 다시 정의함으로써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예외적인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사례에 대처할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방문은 하루 동안 일정한 기상 조건하에서 농장에서 지낸 시간입니다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농장을 하루에 한 </a:t>
            </a:r>
            <a:r>
              <a:rPr lang="ko-KR" altLang="en-US" sz="24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번이상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방문할 수 있습니다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115" y="6310559"/>
            <a:ext cx="4475893" cy="2765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81662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of 1: Might It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3351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Sports </a:t>
            </a:r>
            <a:r>
              <a:rPr lang="en-US" altLang="ko-KR" sz="5400"/>
              <a:t>Club Example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1027073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스포츠 클럽은 회원 목록과 각 회원이 현재 활동하고있는 팀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SeniorB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JuniorA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Veteran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관리하고자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데이터를 모델링하는 한 가지 방법입니다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054" y="3680719"/>
            <a:ext cx="5393665" cy="1024114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767363" y="4893581"/>
            <a:ext cx="11379200" cy="15193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회원이  소속될 수 있는 최대 팀 수에 대해 알아야 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회원이 둘 이상의 팀을 위해 경기를 할 수 있습니까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그렇다면 어떻게 처리할까요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?”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67363" y="7569893"/>
            <a:ext cx="11379200" cy="19119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모델은 역사적인 기록을 유지하지 않습니다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부상이나 질병으로 인해 특정 팀원이 다른 팀을 위해 어떤 경기를 치러야하는 상황이 데이터 모델에 어떤 영향을 미칩니까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이것은 범위의 문제입니다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67363" y="6412971"/>
            <a:ext cx="11379200" cy="11669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"plays for"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관계는 플레이어가 플레이 할 수 있는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팀이라기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보다 플레이어의 메인 팀을 의미합니다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381662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of 1: Might It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74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6000" dirty="0"/>
              <a:t>Schedule*</a:t>
            </a:r>
            <a:endParaRPr lang="ko-KR" altLang="en-US" sz="6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sz="half" idx="1"/>
          </p:nvPr>
        </p:nvSpPr>
        <p:spPr>
          <a:xfrm>
            <a:off x="894079" y="2596444"/>
            <a:ext cx="9898839" cy="6188570"/>
          </a:xfrm>
        </p:spPr>
        <p:txBody>
          <a:bodyPr anchor="t">
            <a:normAutofit/>
          </a:bodyPr>
          <a:lstStyle/>
          <a:p>
            <a:pPr marL="342900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0. Seminar Overview 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Overview of the Relational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Why DB Design?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Development Process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Requirements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Conceptual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Generalization &amp; Specialization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Relational Database Design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Normalization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Keys and Constraints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7027576" y="2402240"/>
            <a:ext cx="5289929" cy="698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9043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  <a:lvl2pPr marL="1429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2pPr>
            <a:lvl3pPr marL="1937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3pPr>
            <a:lvl4pPr marL="2462257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4pPr>
            <a:lvl5pPr marL="29871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5pPr>
            <a:lvl6pPr marL="27203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1775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347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0919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indent="0" algn="l">
              <a:buNone/>
            </a:pPr>
            <a:endParaRPr lang="ko-KR" alt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33884" y="9083505"/>
            <a:ext cx="502067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*subject</a:t>
            </a:r>
            <a:r>
              <a:rPr lang="ko-KR" altLang="en-US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to change without notification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명조" panose="02020603020101020101" pitchFamily="18" charset="-127"/>
              <a:ea typeface="나눔명조" panose="02020603020101020101" pitchFamily="18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975578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>
                <a:latin typeface="Century Gothic" charset="0"/>
                <a:ea typeface="Century Gothic" charset="0"/>
                <a:cs typeface="Century Gothic" charset="0"/>
              </a:rPr>
              <a:t>A Cardinality of 1: What About Historical Data?</a:t>
            </a:r>
            <a:endParaRPr lang="ko-KR" alt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788170"/>
            <a:ext cx="11704322" cy="5891135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한쪽의 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카디널리티가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관계의 예는 여럿 있습니다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시간이 지남에 따라 한 방에는 많은 손님이 묵을 수 있고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플레이어는 여러 팀에서 플레이할 수 있으므로 단어 추가에 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신중했습니다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시스템에서 이전 손님이나 이전 소속 팀을 추적하고 싶습니까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클럽의 첫 시즌에 시스템이 잘 작동하지만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시즌 이전 팀이 교체된다면  그 기록이 삭제되어 놀라움을 금치 못할 것입니다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407504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of 1: What About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6342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Sports </a:t>
            </a:r>
            <a:r>
              <a:rPr lang="en-US" altLang="ko-KR" sz="5400"/>
              <a:t>Club Example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67363" y="4631635"/>
            <a:ext cx="11379200" cy="188374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시즌에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Bill Brown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SeniorB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팀에 합류하면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JuniorA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팀과의 이전 관계는 사라집니다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데이터가 중요하다면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회원들이 많은 팀과 관련될 것이라는 사실을 반영하도록 변경되어야 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61" y="2039255"/>
            <a:ext cx="6871804" cy="22530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293" y="6720205"/>
            <a:ext cx="5562496" cy="19458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0"/>
            <a:ext cx="407504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of 1: What About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8310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/>
              <a:t>Departments Example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74597" y="4508669"/>
            <a:ext cx="11379200" cy="17409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관리자를 추적하고 싶습니까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</a:p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작년에 어떤 일이 잘못되었을 때 담당 책임자를 알고 싶다면 이력을 유지하여야 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03" y="2870087"/>
            <a:ext cx="5873173" cy="9217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002" y="6761719"/>
            <a:ext cx="6042271" cy="9482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0"/>
            <a:ext cx="407504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of 1: What About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396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>
                <a:latin typeface="Century Gothic" charset="0"/>
                <a:ea typeface="Century Gothic" charset="0"/>
                <a:cs typeface="Century Gothic" charset="0"/>
              </a:rPr>
              <a:t>Insect Example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2239229"/>
          </a:xfrm>
        </p:spPr>
        <p:txBody>
          <a:bodyPr anchor="ctr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장기 프로젝트의 주요 목적은 농사법이 발전함에 따라 곤충의 수가 어떻게 변하는지를 확인하는 것이었습니다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선정된 농장들은 다른 농사법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유기농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자르기 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채택하였습니다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기간 동안 샘플을 수집하기 위해 각 농장을 여러 번 방문했습니다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179" y="4876800"/>
            <a:ext cx="7049714" cy="819291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50239" y="6078144"/>
            <a:ext cx="11379200" cy="32771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프로젝트가 진행되는 동안 농사법이 변경되지 않았기 때문에 프로젝트 기간 동안 샘플을 수집하기 위해 각 농장을 여러 번 방문했습니다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농장이 결국 변경되면 이전 농사법이 유실됩니다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농장은 한 번에 하나의 농사법만 채택할 수 있습니다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시간이 지남에 따라 농사법이 변경될 수 있으며 시스템에 해당 이력데이터를 기록하는 것이 중요합니까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0"/>
            <a:ext cx="407504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of 1: What About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38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>
                <a:latin typeface="Century Gothic" charset="0"/>
                <a:ea typeface="Century Gothic" charset="0"/>
                <a:cs typeface="Century Gothic" charset="0"/>
              </a:rPr>
              <a:t>A Many–Many: Are We Missing Anything?</a:t>
            </a:r>
            <a:endParaRPr lang="ko-KR" alt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420354"/>
            <a:ext cx="11379200" cy="6450490"/>
          </a:xfrm>
        </p:spPr>
        <p:txBody>
          <a:bodyPr anchor="ctr">
            <a:normAutofit/>
          </a:bodyPr>
          <a:lstStyle/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사례에서 과거 데이터를 포함하도록 확대하면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1-Many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관계의 다수가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Many-Many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관계가 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부서 관리자는 여러 명이며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멤버는 플레이하는 팀이 많을 수 있으며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농장에서는 오랜 기간 동안 여러가지 농사법을  사용하였습니다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Many-Many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관계에 대한 몇 가지 추가 정보를 유지해야 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이력 데이터 어딘가에 첨부된 날짜가 없으면 별로 유용하지 않습니다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날짜는 어디에 저장할 것인가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683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985168"/>
            <a:ext cx="11379200" cy="6144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다음과 같은 문제가 있습니다</a:t>
            </a:r>
            <a:r>
              <a:rPr lang="en-US" altLang="ko-KR" dirty="0"/>
              <a:t>.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67363" y="4662915"/>
            <a:ext cx="11379200" cy="7168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해당 팀에서 플레이한 날짜입니다</a:t>
            </a: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67363" y="2216104"/>
            <a:ext cx="11379200" cy="14226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Many-Many </a:t>
            </a:r>
            <a:r>
              <a:rPr lang="ko-KR" altLang="en-US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관계를 갖는 각 클래스의 특정 인스턴스에 따라 기록해야 하는 데이터가 있습니까</a:t>
            </a: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67363" y="3638801"/>
            <a:ext cx="11379200" cy="11265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플레이어와 특정 팀에 의존하는 데이터가 있습니까</a:t>
            </a: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46" y="5934629"/>
            <a:ext cx="6015487" cy="23554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2342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/>
              <a:t>Sports Club Example</a:t>
            </a:r>
            <a:endParaRPr lang="en-US" sz="4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72186" y="4091223"/>
            <a:ext cx="11379200" cy="10204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팀에 대해 특정 멤버가 활동한 날짜는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클래스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멤버는 시간에 따라 여러 팀에서 플레이 할 수 있기 때문에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클래스에 선언할 수 없습니다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47" y="2000221"/>
            <a:ext cx="5562496" cy="19458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180" y="6190639"/>
            <a:ext cx="8232299" cy="1945816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972186" y="5236514"/>
            <a:ext cx="11379200" cy="5216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중간 클래스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Contract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72186" y="8301821"/>
            <a:ext cx="11379200" cy="1189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계약은 정확히 한 팀과 한 멤버를 위한 것입니다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buFont typeface="Arial" charset="0"/>
              <a:buChar char="•"/>
            </a:pP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멥버들도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팀처럼 여러 계약을 체결할 수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596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293" y="2009282"/>
            <a:ext cx="5855521" cy="5222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72019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7" y="2009281"/>
            <a:ext cx="4966952" cy="20482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337" y="2009281"/>
            <a:ext cx="3797414" cy="18434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521" y="5081623"/>
            <a:ext cx="3754236" cy="26626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5473" y="4159921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Member</a:t>
            </a:r>
            <a:endParaRPr lang="ko-KR" altLang="en-US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0933" y="4057510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Team</a:t>
            </a:r>
            <a:endParaRPr lang="ko-KR" altLang="en-US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5829" y="78467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Contract</a:t>
            </a:r>
            <a:endParaRPr lang="ko-KR" altLang="en-US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407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Student Course Example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69774" y="2133329"/>
            <a:ext cx="11379200" cy="15361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과목을 수강하는 학생의 다대다 관계는 이력 데이터 문제일 뿐만 아니라 학생이 언제 과목을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이수했는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지도 알고 싶어합니다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484243" y="3771912"/>
            <a:ext cx="10138726" cy="11265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4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학생이 특정 과목을 수강하는 데 필요한 특별한 데이터가 있습니까</a:t>
            </a:r>
            <a:r>
              <a:rPr lang="en-US" altLang="ko-KR" sz="24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69774" y="4898437"/>
            <a:ext cx="11379200" cy="10241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명백한 데이터는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학점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68" y="7140668"/>
            <a:ext cx="7948444" cy="1843405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869774" y="5922551"/>
            <a:ext cx="11379200" cy="11899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학생과 교과목은 각각 많은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수강기록을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포함할 수 있으나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하나의 수강은 정확히 한 학생과 한 코스에만 해당됩니다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711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8295322"/>
          </a:xfrm>
        </p:spPr>
        <p:txBody>
          <a:bodyPr>
            <a:normAutofit/>
          </a:bodyPr>
          <a:lstStyle/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모델을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면밀히 검토하여 데이터베이스 시스템에 대한 우리의 이해를 향상시킬 수 있는지 살펴 봅니다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3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모델은 실제 문제에 대해 저장된 데이터의 정확한 설명입니다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3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모델은 실제 상황에 대한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완전하거나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정확한 설명이 아닙니다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항상 정의와 가정에 기초한 것이며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범위내에서만 적용할 수 있습니다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3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문제를 위하여 저장된 데이터 항목 간의 관계 모델이지만 실제 문제 자체의 완전한 모델은 아닙니다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3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돈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 및 전문 지식에 대한 제약은 필수 요소를 추출하기 위해 문제의 범위와 가정을 뜻합니다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사용자와 분석가가 서로 다른 목표를 지향하지 않도록 정의와 가정을 명확하게 표현하는 것이 중요합니다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3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 데이터 모델에서 정의와 범위를 보다 엄격하게 표현해야 할 부분을 파악하는 방법을 살펴봅니다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charset="0"/>
              <a:buChar char="•"/>
            </a:pPr>
            <a:endParaRPr lang="en-US" altLang="ko-KR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Preliminary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99536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800" dirty="0"/>
              <a:t>When a Many–Many Doesn’t Need an </a:t>
            </a:r>
            <a:r>
              <a:rPr lang="en-US" altLang="ko-KR" sz="4800"/>
              <a:t>Intermediate Class</a:t>
            </a:r>
            <a:endParaRPr lang="en-US" sz="4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69774" y="3449529"/>
            <a:ext cx="11379200" cy="103850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데이터로 카테고리를 표현하는 문제에 있어서는 종종 추가 클래스가 필요하지 않습니다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83264" y="6543864"/>
            <a:ext cx="11379200" cy="11265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종과 특정 용도에 관해 유지하고 싶은 정보가 있습니까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69774" y="2316516"/>
            <a:ext cx="11379200" cy="11330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모델에서 몇몇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Many-Many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관계는 중간 클래스 없이도 문제에 대한 완전한 정보를 포함할 수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69" y="4569566"/>
            <a:ext cx="5296058" cy="1945816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1279420" y="7635419"/>
            <a:ext cx="10753195" cy="12987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식물이 헤지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(hedging)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우수하거나 합리적인 지를 기록할 수 있습니다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벌을 유인할 수 있는 종이 어떤 것인지 알아야 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784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charset="0"/>
                <a:ea typeface="Century Gothic" charset="0"/>
                <a:cs typeface="Century Gothic" charset="0"/>
              </a:rPr>
              <a:t>Exercise 5-1</a:t>
            </a:r>
            <a:endParaRPr lang="ko-KR" alt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81831" y="2460782"/>
            <a:ext cx="10241138" cy="2575913"/>
          </a:xfrm>
        </p:spPr>
        <p:txBody>
          <a:bodyPr anchor="ctr">
            <a:noAutofit/>
          </a:bodyPr>
          <a:lstStyle/>
          <a:p>
            <a:pPr algn="just"/>
            <a:r>
              <a:rPr lang="ko-KR" altLang="en-US" sz="3200" i="1" dirty="0"/>
              <a:t>아래 그림은 출판사가 저자와 책에 대한 정보를 유지하고자하는 상황을 모델링하는 첫 번째 초안입니다</a:t>
            </a:r>
            <a:r>
              <a:rPr lang="en-US" altLang="ko-KR" sz="3200" i="1" dirty="0"/>
              <a:t>. write </a:t>
            </a:r>
            <a:r>
              <a:rPr lang="ko-KR" altLang="en-US" sz="3200" i="1" dirty="0"/>
              <a:t>관계의 양 끝에 있을 수 있는 </a:t>
            </a:r>
            <a:r>
              <a:rPr lang="en-US" altLang="ko-KR" sz="3200" i="1" dirty="0"/>
              <a:t>optionality</a:t>
            </a:r>
            <a:r>
              <a:rPr lang="ko-KR" altLang="en-US" sz="3200" i="1" dirty="0"/>
              <a:t>을 고려하여 책과 저자에 대한 몇 가지 가능한 정의를 시도하여 보십시오</a:t>
            </a:r>
            <a:r>
              <a:rPr lang="en-US" altLang="ko-KR" sz="3200" i="1" dirty="0"/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60" y="5994029"/>
            <a:ext cx="8532880" cy="1406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29481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entury Gothic" charset="0"/>
                <a:ea typeface="Century Gothic" charset="0"/>
                <a:cs typeface="Century Gothic" charset="0"/>
              </a:rPr>
              <a:t>Summary</a:t>
            </a:r>
            <a:endParaRPr lang="ko-KR" altLang="en-US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899962"/>
            <a:ext cx="11704322" cy="1027328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최종적으로 문제에 대한 설명은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반영되어야 하며 최종 모델 및 최종 구현에 영향을 미칠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989351" y="3848100"/>
            <a:ext cx="11157212" cy="5011088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Optionality: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0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이어야 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0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여부는 클래스 정의에 영향을 줄 수 있습니다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과목에도 수강하지 않는 학생을 여전히 데이터베이스에 학생으로 간주하여 저장하여야 합니까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cardinality of 1: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수도 있을까요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속성값으로  두 개의 숫자 나 카테고리를 저장하여야 하는 예외적인 경우를 고려해야 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 중에 날씨가 바뀌면 어떻게 저장하여야 할까요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클래스를 재정의하면 예외적인 경우에 도움이 될 수 있습니다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날씨가 바뀌면 두 번 방문한 것으로 취급합니다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."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cardinality of 1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데이터는 어떻습니까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관계에 있는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실제로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번에 하나씩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의미하는지 항상 고려하십시오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부서에는 관리자가 한 사람 있습니다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 부서의 이전 관리자가 누군지 알고 싶습니까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그렇다면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관계는 다대다 입니다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Many–Many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놓친 게 있니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클래스의 특정 개체 쌍에 대해 기록해야하는 정보가 있는지 고려하십시오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학생과 특정 교과목에 대해 무엇을 알고 싶습니까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그러한 정보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학년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있는 경우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중간 클래스를 정의합니다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129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4864100" y="7493000"/>
            <a:ext cx="2876689" cy="81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914400">
              <a:buClr>
                <a:srgbClr val="000000"/>
              </a:buClr>
              <a:defRPr sz="480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dirty="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</a:rPr>
              <a:t>Thank you!</a:t>
            </a:r>
            <a:endParaRPr sz="4800" dirty="0">
              <a:solidFill>
                <a:srgbClr val="424242"/>
              </a:solidFill>
              <a:uFill>
                <a:solidFill>
                  <a:srgbClr val="FFF76B"/>
                </a:solidFill>
              </a:uFill>
            </a:endParaRPr>
          </a:p>
        </p:txBody>
      </p:sp>
      <p:grpSp>
        <p:nvGrpSpPr>
          <p:cNvPr id="400" name="Group 400"/>
          <p:cNvGrpSpPr/>
          <p:nvPr/>
        </p:nvGrpSpPr>
        <p:grpSpPr>
          <a:xfrm>
            <a:off x="685800" y="533400"/>
            <a:ext cx="11700999" cy="7112003"/>
            <a:chOff x="0" y="0"/>
            <a:chExt cx="11700998" cy="7112002"/>
          </a:xfrm>
        </p:grpSpPr>
        <p:pic>
          <p:nvPicPr>
            <p:cNvPr id="398" name="k-f12464de9ebaf946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700999" cy="65818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9" name="Shape 399"/>
            <p:cNvSpPr/>
            <p:nvPr/>
          </p:nvSpPr>
          <p:spPr>
            <a:xfrm>
              <a:off x="9141390" y="6709781"/>
              <a:ext cx="2530060" cy="402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l" defTabSz="317500">
                <a:lnSpc>
                  <a:spcPts val="2900"/>
                </a:lnSpc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200"/>
                <a:t>출처: metachannels.com</a:t>
              </a:r>
            </a:p>
          </p:txBody>
        </p:sp>
      </p:grpSp>
      <p:sp>
        <p:nvSpPr>
          <p:cNvPr id="401" name="Shape 401"/>
          <p:cNvSpPr>
            <a:spLocks noGrp="1"/>
          </p:cNvSpPr>
          <p:nvPr>
            <p:ph type="sldNum" sz="quarter" idx="2"/>
          </p:nvPr>
        </p:nvSpPr>
        <p:spPr>
          <a:xfrm>
            <a:off x="6301382" y="9080500"/>
            <a:ext cx="405538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Meal </a:t>
            </a:r>
            <a:r>
              <a:rPr lang="en-US" altLang="ko-KR" sz="5400"/>
              <a:t>Delivery Example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69774" y="2431503"/>
            <a:ext cx="11379200" cy="11265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initial data model had a Many–Many relationship between types of meal and orders.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69774" y="7080000"/>
            <a:ext cx="11379200" cy="153617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a family orders three chicken vindaloos, one hamburger, and one pork fried rice? Where do we put these quantities? The quantity cannot be an attribute in the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class nor in the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Meal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class 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47" y="3735595"/>
            <a:ext cx="5842614" cy="2997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9844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32070" y="3941277"/>
            <a:ext cx="11379200" cy="11265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 can be difficult to come up with a meaningful name for the intermediate class. We could maybe have called the class </a:t>
            </a:r>
            <a:r>
              <a:rPr lang="en-US" altLang="ko-KR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Orderline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32070" y="5067803"/>
            <a:ext cx="11379200" cy="11343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 can also use this new intermediate class to solve one of the problem of coping with the price of a meal changing over time.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68" y="879508"/>
            <a:ext cx="7533144" cy="2765107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932070" y="6194328"/>
            <a:ext cx="11379200" cy="30801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 will be the price charged for a particular meal on a particular order and will not change when the current price changes in the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Meal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class. This way we have a complete history of the prices for each meal on each order. A price attribute in this intermediate class can allow us to keep historical data and also to deal with “unusual” situations such as specials or discounts..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7245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06917" y="2828573"/>
            <a:ext cx="11379200" cy="11265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Are there any data we need to store about a particular meal type on a particular order?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32070" y="4869020"/>
            <a:ext cx="11379200" cy="11343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Yes, the quantity of that meal type ordered and the price being charged for that meal type on the order.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64545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charset="0"/>
                <a:ea typeface="Century Gothic" charset="0"/>
                <a:cs typeface="Century Gothic" charset="0"/>
              </a:rPr>
              <a:t>Exercise 5-2</a:t>
            </a:r>
            <a:endParaRPr lang="ko-KR" alt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6654" y="2111693"/>
            <a:ext cx="10241138" cy="2867519"/>
          </a:xfrm>
        </p:spPr>
        <p:txBody>
          <a:bodyPr>
            <a:noAutofit/>
          </a:bodyPr>
          <a:lstStyle/>
          <a:p>
            <a:pPr algn="just"/>
            <a:r>
              <a:rPr lang="en-US" altLang="ko-KR" sz="3200" b="0" i="1" dirty="0"/>
              <a:t>The figure shows a possible data model for cocktail recipes. The Many–Many relationship uses can be navigated in either direction. To find out the ingredients in a Manhattan or to discover the possible uses for that bottle of Vermouth. What is missing?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70" y="5491268"/>
            <a:ext cx="5444474" cy="921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27049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charset="0"/>
                <a:ea typeface="Century Gothic" charset="0"/>
                <a:cs typeface="Century Gothic" charset="0"/>
              </a:rPr>
              <a:t>Exercise 5-3</a:t>
            </a:r>
            <a:endParaRPr lang="ko-KR" alt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89065" y="2623749"/>
            <a:ext cx="10241138" cy="2048228"/>
          </a:xfrm>
        </p:spPr>
        <p:txBody>
          <a:bodyPr>
            <a:noAutofit/>
          </a:bodyPr>
          <a:lstStyle/>
          <a:p>
            <a:pPr algn="just"/>
            <a:r>
              <a:rPr lang="en-US" altLang="ko-KR" sz="3200" b="0" i="1" dirty="0"/>
              <a:t>Part of the data model about guests at a hostel is shown in the figure. How could the model be amended to keep historical information about room occupancy?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527" y="5184034"/>
            <a:ext cx="4628463" cy="153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28992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Lecture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 of Data Model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Optionality: Should It Be 0 or 1?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Cardinality of 1: Might It Occasionally Be Two?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Cardinality of 1: How About Historical Data?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Many-Many: Are We Missing Anything?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Exercises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  <a:endParaRPr lang="en-US" altLang="ko-KR" sz="341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17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Review of Data Models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009281"/>
            <a:ext cx="11379200" cy="1331348"/>
          </a:xfrm>
        </p:spPr>
        <p:txBody>
          <a:bodyPr>
            <a:norm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몇 가지 추가 기능을 보일 수 있는 예제를 통해 데이터 모델의 필수 요소를 다시 검토합니다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Review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7D0801-B30D-7D49-A903-7ECF89F2A767}"/>
              </a:ext>
            </a:extLst>
          </p:cNvPr>
          <p:cNvGrpSpPr/>
          <p:nvPr/>
        </p:nvGrpSpPr>
        <p:grpSpPr>
          <a:xfrm>
            <a:off x="818665" y="4216406"/>
            <a:ext cx="10650520" cy="3717561"/>
            <a:chOff x="818665" y="4216406"/>
            <a:chExt cx="10650520" cy="37175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81F322-0BF2-7C45-ADE7-040F6A93E3EB}"/>
                </a:ext>
              </a:extLst>
            </p:cNvPr>
            <p:cNvSpPr/>
            <p:nvPr/>
          </p:nvSpPr>
          <p:spPr>
            <a:xfrm>
              <a:off x="5177714" y="4216406"/>
              <a:ext cx="1902961" cy="371756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9DF23B5-B227-9343-9A06-460EFE4ACB34}"/>
                </a:ext>
              </a:extLst>
            </p:cNvPr>
            <p:cNvCxnSpPr/>
            <p:nvPr/>
          </p:nvCxnSpPr>
          <p:spPr>
            <a:xfrm>
              <a:off x="5177714" y="4860984"/>
              <a:ext cx="1902961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2C7DFF-0945-8F4F-8F0C-CC395107C378}"/>
                </a:ext>
              </a:extLst>
            </p:cNvPr>
            <p:cNvSpPr txBox="1"/>
            <p:nvPr/>
          </p:nvSpPr>
          <p:spPr>
            <a:xfrm>
              <a:off x="5212277" y="4302733"/>
              <a:ext cx="183383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업무처리절차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724C3E-E811-5C43-BAF2-F452F18577BE}"/>
                </a:ext>
              </a:extLst>
            </p:cNvPr>
            <p:cNvSpPr txBox="1"/>
            <p:nvPr/>
          </p:nvSpPr>
          <p:spPr>
            <a:xfrm>
              <a:off x="5500816" y="5238184"/>
              <a:ext cx="1359346" cy="231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ko-KR" alt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인스탄스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_Id,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pr_id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emp_id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처리결과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  <a:endParaRPr lang="en-US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처리의견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ko-KR" alt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처리시각</a:t>
              </a:r>
              <a:endParaRPr lang="en-US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65AAFE-AD24-EC42-B845-1F8A69089D76}"/>
                </a:ext>
              </a:extLst>
            </p:cNvPr>
            <p:cNvSpPr/>
            <p:nvPr/>
          </p:nvSpPr>
          <p:spPr>
            <a:xfrm>
              <a:off x="9566224" y="4216406"/>
              <a:ext cx="1902961" cy="371756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3854C9-6514-3440-B4CE-73C6AACA65F8}"/>
                </a:ext>
              </a:extLst>
            </p:cNvPr>
            <p:cNvCxnSpPr/>
            <p:nvPr/>
          </p:nvCxnSpPr>
          <p:spPr>
            <a:xfrm>
              <a:off x="9566224" y="4860984"/>
              <a:ext cx="1902961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EF4744-ADE6-F447-A000-2569D632116D}"/>
                </a:ext>
              </a:extLst>
            </p:cNvPr>
            <p:cNvSpPr txBox="1"/>
            <p:nvPr/>
          </p:nvSpPr>
          <p:spPr>
            <a:xfrm>
              <a:off x="9889327" y="4302733"/>
              <a:ext cx="12567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학적변경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843B06-BE4F-9146-A22E-8FE0ACE542F3}"/>
                </a:ext>
              </a:extLst>
            </p:cNvPr>
            <p:cNvSpPr txBox="1"/>
            <p:nvPr/>
          </p:nvSpPr>
          <p:spPr>
            <a:xfrm>
              <a:off x="9889327" y="5095514"/>
              <a:ext cx="1365758" cy="231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 </a:t>
              </a: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휴학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endParaRPr lang="en-US" altLang="ko-KR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사유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증빙</a:t>
              </a:r>
              <a:endParaRPr lang="en-US" altLang="ko-KR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bp_inst_Id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start_date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 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end_date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 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insert_date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156E1-153E-CF4D-ACAF-367650D928F4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7080675" y="6075187"/>
              <a:ext cx="2485549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A4C7DE-2C4A-D547-B223-3B55DAABE870}"/>
                </a:ext>
              </a:extLst>
            </p:cNvPr>
            <p:cNvSpPr txBox="1"/>
            <p:nvPr/>
          </p:nvSpPr>
          <p:spPr>
            <a:xfrm>
              <a:off x="7183264" y="5557359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1:n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7113FB-209F-A847-A2F9-F25A1DDCE090}"/>
                </a:ext>
              </a:extLst>
            </p:cNvPr>
            <p:cNvSpPr txBox="1"/>
            <p:nvPr/>
          </p:nvSpPr>
          <p:spPr>
            <a:xfrm>
              <a:off x="8973114" y="5553188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0</a:t>
              </a: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:1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F3EFC4-37AF-0942-B07E-33C54DDB439D}"/>
                </a:ext>
              </a:extLst>
            </p:cNvPr>
            <p:cNvSpPr/>
            <p:nvPr/>
          </p:nvSpPr>
          <p:spPr>
            <a:xfrm>
              <a:off x="818665" y="4216406"/>
              <a:ext cx="1902961" cy="371756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5D312FF-948A-694F-9AF1-2217D4283727}"/>
                </a:ext>
              </a:extLst>
            </p:cNvPr>
            <p:cNvCxnSpPr/>
            <p:nvPr/>
          </p:nvCxnSpPr>
          <p:spPr>
            <a:xfrm>
              <a:off x="818665" y="4860984"/>
              <a:ext cx="1902961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F6C00F-C729-F745-A7C3-5446CECF465F}"/>
                </a:ext>
              </a:extLst>
            </p:cNvPr>
            <p:cNvSpPr txBox="1"/>
            <p:nvPr/>
          </p:nvSpPr>
          <p:spPr>
            <a:xfrm>
              <a:off x="1141765" y="4302733"/>
              <a:ext cx="12567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업무처리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1C3966-EE94-F341-8731-536A52148DBC}"/>
                </a:ext>
              </a:extLst>
            </p:cNvPr>
            <p:cNvSpPr txBox="1"/>
            <p:nvPr/>
          </p:nvSpPr>
          <p:spPr>
            <a:xfrm>
              <a:off x="1153791" y="5792180"/>
              <a:ext cx="1274388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bp_name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actor_id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actionTime</a:t>
              </a:r>
              <a:endParaRPr lang="en-US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71EB713-B9F7-D340-AFD3-789FDC2DB935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721626" y="6075187"/>
              <a:ext cx="2485549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E018E2-8F21-0B4D-85EF-BE2F10109922}"/>
                </a:ext>
              </a:extLst>
            </p:cNvPr>
            <p:cNvSpPr txBox="1"/>
            <p:nvPr/>
          </p:nvSpPr>
          <p:spPr>
            <a:xfrm>
              <a:off x="2824215" y="5557359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1:</a:t>
              </a:r>
              <a:r>
                <a:rPr kumimoji="0" lang="en-US" altLang="ko-KR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</a:t>
              </a:r>
              <a:endPara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2D3BD1-DA10-0A4B-B324-1AE13AF9B38A}"/>
                </a:ext>
              </a:extLst>
            </p:cNvPr>
            <p:cNvSpPr txBox="1"/>
            <p:nvPr/>
          </p:nvSpPr>
          <p:spPr>
            <a:xfrm>
              <a:off x="4614064" y="5553188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1:</a:t>
              </a:r>
              <a:r>
                <a:rPr lang="en-US" sz="2000" b="1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n</a:t>
              </a:r>
              <a:endPara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88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4"/>
            <a:ext cx="11379200" cy="1076910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휴학레코드는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학적변경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업무처리들의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순서로 구성되며 각종 승인 업무처리절차는 승인 업무처리의 한 단계에 해당합니다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예를 들면 휴학 업무처리절차는 휴학 승인 업무처리는 학적변경업무의 한 종류이며 한 학생의 휴학 기록은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학적변경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업무처리절차의 기록 순서로 구성되어 있습니다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Review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4D3916-BFFB-3A48-9D95-0EA01B7ABB24}"/>
              </a:ext>
            </a:extLst>
          </p:cNvPr>
          <p:cNvGrpSpPr/>
          <p:nvPr/>
        </p:nvGrpSpPr>
        <p:grpSpPr>
          <a:xfrm>
            <a:off x="8975157" y="2942482"/>
            <a:ext cx="2203554" cy="1954888"/>
            <a:chOff x="3698619" y="3242286"/>
            <a:chExt cx="2203554" cy="19548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467A12-47B4-B44F-87D3-5EBEC25B112E}"/>
                </a:ext>
              </a:extLst>
            </p:cNvPr>
            <p:cNvSpPr/>
            <p:nvPr/>
          </p:nvSpPr>
          <p:spPr>
            <a:xfrm>
              <a:off x="3698619" y="3242286"/>
              <a:ext cx="2203554" cy="195488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B7B892-EB40-8542-A8EA-45724C62583D}"/>
                </a:ext>
              </a:extLst>
            </p:cNvPr>
            <p:cNvSpPr txBox="1"/>
            <p:nvPr/>
          </p:nvSpPr>
          <p:spPr>
            <a:xfrm>
              <a:off x="3820160" y="3306660"/>
              <a:ext cx="1960473" cy="182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20171111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변동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type: 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휴학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사유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군입대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증빙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입영통지서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</a:t>
              </a:r>
              <a:r>
                <a:rPr kumimoji="0" lang="en-US" altLang="ko-KR" sz="14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id</a:t>
              </a: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: 1324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start_date:20190301</a:t>
              </a:r>
              <a:endPara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</a:t>
              </a:r>
              <a:r>
                <a:rPr kumimoji="0" lang="en-US" sz="14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nd_date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: 20210228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i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nsert_date:20190201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D77072-F810-FA42-870D-37AAD874B218}"/>
              </a:ext>
            </a:extLst>
          </p:cNvPr>
          <p:cNvGrpSpPr/>
          <p:nvPr/>
        </p:nvGrpSpPr>
        <p:grpSpPr>
          <a:xfrm>
            <a:off x="8975157" y="6047944"/>
            <a:ext cx="2203554" cy="1954888"/>
            <a:chOff x="3698619" y="3242286"/>
            <a:chExt cx="2203554" cy="19548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74267A-A7F0-2845-A69A-EB53BBDF50B4}"/>
                </a:ext>
              </a:extLst>
            </p:cNvPr>
            <p:cNvSpPr/>
            <p:nvPr/>
          </p:nvSpPr>
          <p:spPr>
            <a:xfrm>
              <a:off x="3698619" y="3242286"/>
              <a:ext cx="2203554" cy="195488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27DD11-99E9-F448-9B51-9100103DE5B1}"/>
                </a:ext>
              </a:extLst>
            </p:cNvPr>
            <p:cNvSpPr txBox="1"/>
            <p:nvPr/>
          </p:nvSpPr>
          <p:spPr>
            <a:xfrm>
              <a:off x="3820160" y="3306660"/>
              <a:ext cx="1960473" cy="182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20171125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변동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type: 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휴학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사유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질병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증빙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진단서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</a:t>
              </a:r>
              <a:r>
                <a:rPr kumimoji="0" lang="en-US" altLang="ko-KR" sz="14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id</a:t>
              </a: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: 1328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start_date:20190301</a:t>
              </a:r>
              <a:endPara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</a:t>
              </a:r>
              <a:r>
                <a:rPr kumimoji="0" lang="en-US" sz="14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nd_date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: 20</a:t>
              </a: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19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0</a:t>
              </a: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8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15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i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nsert_date:201902</a:t>
              </a: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10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25A61B-DFA3-C34B-B76A-7C70446A820F}"/>
              </a:ext>
            </a:extLst>
          </p:cNvPr>
          <p:cNvGrpSpPr/>
          <p:nvPr/>
        </p:nvGrpSpPr>
        <p:grpSpPr>
          <a:xfrm>
            <a:off x="4581219" y="2001928"/>
            <a:ext cx="1960473" cy="1826141"/>
            <a:chOff x="5156043" y="3970398"/>
            <a:chExt cx="1960473" cy="18261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54B5A7-B56E-6940-A5A1-845C131D1912}"/>
                </a:ext>
              </a:extLst>
            </p:cNvPr>
            <p:cNvSpPr txBox="1"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인스탄스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_Id:132401</a:t>
              </a:r>
            </a:p>
            <a:p>
              <a:pPr algn="l" rtl="0" latinLnBrk="1" hangingPunct="0"/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:1324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pr_id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;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1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20171111</a:t>
              </a: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emp_id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sys</a:t>
              </a:r>
            </a:p>
            <a:p>
              <a:pPr algn="l" rtl="0" latinLnBrk="1" hangingPunct="0"/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처리결과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OK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처리의견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null</a:t>
              </a: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처리시각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20190115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28902D-D7B1-3E40-90AE-725F6AC8A3DC}"/>
                </a:ext>
              </a:extLst>
            </p:cNvPr>
            <p:cNvSpPr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05FD4A-450A-F44B-9030-D7DD6CC04F7B}"/>
              </a:ext>
            </a:extLst>
          </p:cNvPr>
          <p:cNvGrpSpPr/>
          <p:nvPr/>
        </p:nvGrpSpPr>
        <p:grpSpPr>
          <a:xfrm>
            <a:off x="4581219" y="3984299"/>
            <a:ext cx="1960473" cy="1826141"/>
            <a:chOff x="5156043" y="3970398"/>
            <a:chExt cx="1960473" cy="18261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36832B-2BB9-5C45-83CD-470946818168}"/>
                </a:ext>
              </a:extLst>
            </p:cNvPr>
            <p:cNvSpPr txBox="1"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인스탄스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_Id:132405</a:t>
              </a:r>
            </a:p>
            <a:p>
              <a:pPr algn="l" rtl="0" latinLnBrk="1" hangingPunct="0"/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:1324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pr_id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;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2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20171111</a:t>
              </a: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emp_id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00284</a:t>
              </a:r>
            </a:p>
            <a:p>
              <a:pPr algn="l" rtl="0" latinLnBrk="1" hangingPunct="0"/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처리결과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OK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처리의견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승인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처리시각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20190117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706EEF-865A-6445-ADB6-CA5C3DA56C31}"/>
                </a:ext>
              </a:extLst>
            </p:cNvPr>
            <p:cNvSpPr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F441EE-5013-B44D-8366-A142D8DF53ED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 flipH="1" flipV="1">
            <a:off x="6541692" y="2914999"/>
            <a:ext cx="2433465" cy="1004927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69B9A2-1C07-C14A-AD7C-A47CCEAB1ABC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flipH="1">
            <a:off x="6541692" y="3919926"/>
            <a:ext cx="2433465" cy="977444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A60BED-7250-3742-AD28-FBF334BB60CF}"/>
              </a:ext>
            </a:extLst>
          </p:cNvPr>
          <p:cNvGrpSpPr/>
          <p:nvPr/>
        </p:nvGrpSpPr>
        <p:grpSpPr>
          <a:xfrm>
            <a:off x="4581218" y="5948069"/>
            <a:ext cx="1960473" cy="1826141"/>
            <a:chOff x="5156043" y="3970398"/>
            <a:chExt cx="1960473" cy="18261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5A05F2-C379-3143-B6B4-5DBA520E21AE}"/>
                </a:ext>
              </a:extLst>
            </p:cNvPr>
            <p:cNvSpPr txBox="1"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인스탄스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_Id:132501</a:t>
              </a:r>
            </a:p>
            <a:p>
              <a:pPr algn="l" rtl="0" latinLnBrk="1" hangingPunct="0"/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:1324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pr_id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;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1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25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emp_id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sys</a:t>
              </a:r>
            </a:p>
            <a:p>
              <a:pPr algn="l" rtl="0" latinLnBrk="1" hangingPunct="0"/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처리결과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OK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처리의견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null</a:t>
              </a: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처리시각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20190115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A14FA4-AE1E-234C-B9B9-7C77F8335595}"/>
                </a:ext>
              </a:extLst>
            </p:cNvPr>
            <p:cNvSpPr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78898C-FD43-6F4B-BF73-A002D82BFB3D}"/>
              </a:ext>
            </a:extLst>
          </p:cNvPr>
          <p:cNvGrpSpPr/>
          <p:nvPr/>
        </p:nvGrpSpPr>
        <p:grpSpPr>
          <a:xfrm>
            <a:off x="4598901" y="7911839"/>
            <a:ext cx="1960473" cy="1826141"/>
            <a:chOff x="5156043" y="3970398"/>
            <a:chExt cx="1960473" cy="182614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0BF60F-AC63-AB47-B0BE-AFFB6582AB49}"/>
                </a:ext>
              </a:extLst>
            </p:cNvPr>
            <p:cNvSpPr txBox="1"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인스탄스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_Id:132525</a:t>
              </a:r>
            </a:p>
            <a:p>
              <a:pPr algn="l" rtl="0" latinLnBrk="1" hangingPunct="0"/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:1324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pr_id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;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2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25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emp_id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00284</a:t>
              </a:r>
            </a:p>
            <a:p>
              <a:pPr algn="l" rtl="0" latinLnBrk="1" hangingPunct="0"/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처리결과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OK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처리의견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승인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처리시각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20190121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9D30FD-B6CE-5647-8853-04B92A35EF4F}"/>
                </a:ext>
              </a:extLst>
            </p:cNvPr>
            <p:cNvSpPr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8B678E-604A-054E-B980-77943FAFCE18}"/>
              </a:ext>
            </a:extLst>
          </p:cNvPr>
          <p:cNvCxnSpPr>
            <a:cxnSpLocks/>
            <a:stCxn id="11" idx="1"/>
            <a:endCxn id="33" idx="3"/>
          </p:cNvCxnSpPr>
          <p:nvPr/>
        </p:nvCxnSpPr>
        <p:spPr>
          <a:xfrm flipH="1" flipV="1">
            <a:off x="6541691" y="6861140"/>
            <a:ext cx="2433466" cy="164248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68C83E-06B1-9B43-BDC8-CEB60A880016}"/>
              </a:ext>
            </a:extLst>
          </p:cNvPr>
          <p:cNvCxnSpPr>
            <a:cxnSpLocks/>
            <a:stCxn id="11" idx="1"/>
            <a:endCxn id="36" idx="3"/>
          </p:cNvCxnSpPr>
          <p:nvPr/>
        </p:nvCxnSpPr>
        <p:spPr>
          <a:xfrm flipH="1">
            <a:off x="6559374" y="7025388"/>
            <a:ext cx="2415783" cy="1799522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24DA27-7098-7C47-90EB-51A5FF27A435}"/>
              </a:ext>
            </a:extLst>
          </p:cNvPr>
          <p:cNvGrpSpPr/>
          <p:nvPr/>
        </p:nvGrpSpPr>
        <p:grpSpPr>
          <a:xfrm>
            <a:off x="1001156" y="3377677"/>
            <a:ext cx="2095926" cy="1519694"/>
            <a:chOff x="5156043" y="3970399"/>
            <a:chExt cx="2095926" cy="151969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165F5B-7534-B641-8077-A8B326BD7FF9}"/>
                </a:ext>
              </a:extLst>
            </p:cNvPr>
            <p:cNvSpPr txBox="1"/>
            <p:nvPr/>
          </p:nvSpPr>
          <p:spPr>
            <a:xfrm>
              <a:off x="5184486" y="4278642"/>
              <a:ext cx="2055050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:1324</a:t>
              </a: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bp_name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학적변경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.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휴학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actor_id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20171111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altLang="ko-KR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actionTime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20190115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73DBEC0-4C69-A643-8B76-C62AD19F356F}"/>
                </a:ext>
              </a:extLst>
            </p:cNvPr>
            <p:cNvSpPr/>
            <p:nvPr/>
          </p:nvSpPr>
          <p:spPr>
            <a:xfrm>
              <a:off x="5156043" y="3970399"/>
              <a:ext cx="2095926" cy="1519694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831339-9328-704A-B527-6E350EBF821D}"/>
              </a:ext>
            </a:extLst>
          </p:cNvPr>
          <p:cNvGrpSpPr/>
          <p:nvPr/>
        </p:nvGrpSpPr>
        <p:grpSpPr>
          <a:xfrm>
            <a:off x="1004174" y="6861139"/>
            <a:ext cx="2092908" cy="1519694"/>
            <a:chOff x="5156043" y="3970399"/>
            <a:chExt cx="2092908" cy="151969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5A7181-6558-364B-A310-C0CEAAF63079}"/>
                </a:ext>
              </a:extLst>
            </p:cNvPr>
            <p:cNvSpPr txBox="1"/>
            <p:nvPr/>
          </p:nvSpPr>
          <p:spPr>
            <a:xfrm>
              <a:off x="5199476" y="4278642"/>
              <a:ext cx="2042226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:1324</a:t>
              </a: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bp_name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학적변경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.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휴학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actor_id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20171125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altLang="ko-KR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actionTime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: 20190115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63E2DF-FFC8-9D47-AB27-C6BCA4FC2693}"/>
                </a:ext>
              </a:extLst>
            </p:cNvPr>
            <p:cNvSpPr/>
            <p:nvPr/>
          </p:nvSpPr>
          <p:spPr>
            <a:xfrm>
              <a:off x="5156043" y="3970399"/>
              <a:ext cx="2092908" cy="1519694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430089C-5216-8A44-95A8-41C0AC7AC879}"/>
              </a:ext>
            </a:extLst>
          </p:cNvPr>
          <p:cNvCxnSpPr>
            <a:cxnSpLocks/>
            <a:stCxn id="46" idx="3"/>
            <a:endCxn id="16" idx="1"/>
          </p:cNvCxnSpPr>
          <p:nvPr/>
        </p:nvCxnSpPr>
        <p:spPr>
          <a:xfrm flipV="1">
            <a:off x="3097082" y="2914999"/>
            <a:ext cx="1484137" cy="1222525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82A230-4D99-2D4A-AEDB-594889A1E1CD}"/>
              </a:ext>
            </a:extLst>
          </p:cNvPr>
          <p:cNvCxnSpPr>
            <a:cxnSpLocks/>
            <a:stCxn id="46" idx="3"/>
            <a:endCxn id="22" idx="1"/>
          </p:cNvCxnSpPr>
          <p:nvPr/>
        </p:nvCxnSpPr>
        <p:spPr>
          <a:xfrm>
            <a:off x="3097082" y="4137524"/>
            <a:ext cx="1484137" cy="759846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B8C415-A6CC-8D47-AD2E-D2A722DC6F69}"/>
              </a:ext>
            </a:extLst>
          </p:cNvPr>
          <p:cNvCxnSpPr>
            <a:cxnSpLocks/>
            <a:stCxn id="53" idx="3"/>
            <a:endCxn id="36" idx="1"/>
          </p:cNvCxnSpPr>
          <p:nvPr/>
        </p:nvCxnSpPr>
        <p:spPr>
          <a:xfrm>
            <a:off x="3089833" y="7651566"/>
            <a:ext cx="1509068" cy="1173344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FA1FE4-964F-934B-A9D0-BDD82EAB2994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 flipV="1">
            <a:off x="3097082" y="6861140"/>
            <a:ext cx="1484136" cy="759846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172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8295322"/>
          </a:xfrm>
        </p:spPr>
        <p:txBody>
          <a:bodyPr>
            <a:norm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학적변경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업무처리들의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정의</a:t>
            </a:r>
            <a:r>
              <a:rPr lang="en-US" altLang="ko-KR" sz="3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업무처리는 단순한 업무들의 집합이 아니며</a:t>
            </a:r>
            <a:r>
              <a:rPr lang="en-US" altLang="ko-KR" sz="3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업무처리의 순서를 정의하는 절차가 있습니다</a:t>
            </a:r>
            <a:r>
              <a:rPr lang="en-US" altLang="ko-KR" sz="3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홍길동이 신청한 휴학 승인을 어떻게 기록할까요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또한 각 승인 업무를 기록하여야 합니까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승인 업무를 처리하기 위하여는 어떻게 설계되어야 하나요</a:t>
            </a:r>
            <a:r>
              <a:rPr lang="en-US" altLang="ko-KR" sz="3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이들에 대한 변경을 어떻게 수용할 수 있습니까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charset="0"/>
              <a:buChar char="•"/>
            </a:pP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Review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251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2293495"/>
            <a:ext cx="11379200" cy="4212236"/>
          </a:xfrm>
        </p:spPr>
        <p:txBody>
          <a:bodyPr anchor="ctr">
            <a:noAutofit/>
          </a:bodyPr>
          <a:lstStyle/>
          <a:p>
            <a:r>
              <a:rPr lang="ko-KR" altLang="en-US" sz="32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학적변경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업무처리를 위하여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먼저 학적변경에는 </a:t>
            </a:r>
            <a:r>
              <a:rPr lang="ko-KR" altLang="en-US" sz="32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변경타입이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있으며 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휴학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복학 등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신청자와 각 승인 또는 검토 업무들로 구성된다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각 업무에는 정해진 </a:t>
            </a:r>
            <a:r>
              <a:rPr lang="ko-KR" altLang="en-US" sz="3200" b="1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있다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승인 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검토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업무에는 업무에 따라 </a:t>
            </a:r>
            <a:r>
              <a:rPr lang="ko-KR" altLang="en-US" sz="32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승인자를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지정하며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처리결과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사유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처리시각을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기록한다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3200" b="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Review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6871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4"/>
            <a:ext cx="11379200" cy="2457873"/>
          </a:xfrm>
        </p:spPr>
        <p:txBody>
          <a:bodyPr anchor="ctr">
            <a:norm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살펴볼 질문은 두 클래스 간의 관계에만 적용되지만 문제에 대한 많은 토론을 시작할 수 있습니다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문제에 대해 더 많이 이해할수록 데이터 모델에서 배운 것을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반영 할 수 있습니다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69774" y="3545452"/>
            <a:ext cx="11379200" cy="24578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Optionality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Should it be 0 or 1?</a:t>
            </a:r>
          </a:p>
          <a:p>
            <a:pPr>
              <a:buFont typeface="Arial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Cardinality of 1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Might it occasionally be 2?</a:t>
            </a:r>
          </a:p>
          <a:p>
            <a:pPr>
              <a:buFont typeface="Arial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Cardinality of 1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What about historical data?</a:t>
            </a:r>
          </a:p>
          <a:p>
            <a:pPr>
              <a:buFont typeface="Arial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Many–Many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Are we missing anything?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Review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01722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2899</Words>
  <Application>Microsoft Macintosh PowerPoint</Application>
  <PresentationFormat>Custom</PresentationFormat>
  <Paragraphs>360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Nanum Gothic</vt:lpstr>
      <vt:lpstr>나눔고딕</vt:lpstr>
      <vt:lpstr>나눔고딕 ExtraBold</vt:lpstr>
      <vt:lpstr>나눔고딕OTF</vt:lpstr>
      <vt:lpstr>나눔명조</vt:lpstr>
      <vt:lpstr>나눔손글씨 펜</vt:lpstr>
      <vt:lpstr>American Typewriter</vt:lpstr>
      <vt:lpstr>Arial</vt:lpstr>
      <vt:lpstr>Century Gothic</vt:lpstr>
      <vt:lpstr>Gill Sans MT</vt:lpstr>
      <vt:lpstr>Lucida Grande</vt:lpstr>
      <vt:lpstr>Wingdings</vt:lpstr>
      <vt:lpstr>White</vt:lpstr>
      <vt:lpstr>5. Learning from Data Model</vt:lpstr>
      <vt:lpstr>Schedule*</vt:lpstr>
      <vt:lpstr>PowerPoint Presentation</vt:lpstr>
      <vt:lpstr>Today’s Lecture</vt:lpstr>
      <vt:lpstr>Review of Data Models</vt:lpstr>
      <vt:lpstr>PowerPoint Presentation</vt:lpstr>
      <vt:lpstr>PowerPoint Presentation</vt:lpstr>
      <vt:lpstr>PowerPoint Presentation</vt:lpstr>
      <vt:lpstr>PowerPoint Presentation</vt:lpstr>
      <vt:lpstr>Optionality: Should It Be 0 or 1?</vt:lpstr>
      <vt:lpstr>Student Course Example</vt:lpstr>
      <vt:lpstr>PowerPoint Presentation</vt:lpstr>
      <vt:lpstr>Customer Order Example</vt:lpstr>
      <vt:lpstr>PowerPoint Presentation</vt:lpstr>
      <vt:lpstr>Insect Example</vt:lpstr>
      <vt:lpstr>A Cardinality of 1: Might It Occasionally Be Two?</vt:lpstr>
      <vt:lpstr>Insect Example</vt:lpstr>
      <vt:lpstr>PowerPoint Presentation</vt:lpstr>
      <vt:lpstr>Sports Club Example</vt:lpstr>
      <vt:lpstr>A Cardinality of 1: What About Historical Data?</vt:lpstr>
      <vt:lpstr>Sports Club Example</vt:lpstr>
      <vt:lpstr>Departments Example</vt:lpstr>
      <vt:lpstr>Insect Example</vt:lpstr>
      <vt:lpstr>A Many–Many: Are We Missing Anything?</vt:lpstr>
      <vt:lpstr>PowerPoint Presentation</vt:lpstr>
      <vt:lpstr>Sports Club Example</vt:lpstr>
      <vt:lpstr>PowerPoint Presentation</vt:lpstr>
      <vt:lpstr>PowerPoint Presentation</vt:lpstr>
      <vt:lpstr>Student Course Example</vt:lpstr>
      <vt:lpstr>When a Many–Many Doesn’t Need an Intermediate Class</vt:lpstr>
      <vt:lpstr>Exercise 5-1</vt:lpstr>
      <vt:lpstr>Summary</vt:lpstr>
      <vt:lpstr>PowerPoint Presentation</vt:lpstr>
      <vt:lpstr>Meal Delivery Example</vt:lpstr>
      <vt:lpstr>PowerPoint Presentation</vt:lpstr>
      <vt:lpstr>PowerPoint Presentation</vt:lpstr>
      <vt:lpstr>Exercise 5-2</vt:lpstr>
      <vt:lpstr>Exercise 5-3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CS489: Computer Ethics &amp; Social Issues</dc:title>
  <dc:creator>Yoon Joon Lee</dc:creator>
  <cp:lastModifiedBy>Lee Yoon Joon</cp:lastModifiedBy>
  <cp:revision>335</cp:revision>
  <cp:lastPrinted>2018-10-11T05:28:42Z</cp:lastPrinted>
  <dcterms:modified xsi:type="dcterms:W3CDTF">2019-03-12T00:57:10Z</dcterms:modified>
</cp:coreProperties>
</file>