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560" r:id="rId4"/>
    <p:sldId id="525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9" r:id="rId41"/>
    <p:sldId id="600" r:id="rId42"/>
    <p:sldId id="601" r:id="rId43"/>
    <p:sldId id="602" r:id="rId44"/>
    <p:sldId id="603" r:id="rId45"/>
    <p:sldId id="288" r:id="rId46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3209" autoAdjust="0"/>
  </p:normalViewPr>
  <p:slideViewPr>
    <p:cSldViewPr snapToGrid="0">
      <p:cViewPr varScale="1">
        <p:scale>
          <a:sx n="85" d="100"/>
          <a:sy n="85" d="100"/>
        </p:scale>
        <p:origin x="2232" y="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9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1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6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1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0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61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6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96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6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7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4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0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3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3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altLang="ko-KR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lang="en-US" dirty="0">
              <a:solidFill>
                <a:srgbClr val="00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6</a:t>
            </a:r>
            <a:r>
              <a:rPr lang="en-US" sz="6600" dirty="0"/>
              <a:t>. Developing</a:t>
            </a:r>
            <a:br>
              <a:rPr lang="en-US" sz="6600" dirty="0"/>
            </a:br>
            <a:r>
              <a:rPr lang="en-US" sz="6600" dirty="0"/>
              <a:t>a</a:t>
            </a:r>
            <a:br>
              <a:rPr lang="en-US" sz="6600" dirty="0"/>
            </a:br>
            <a:r>
              <a:rPr lang="en-US" sz="6600" dirty="0"/>
              <a:t>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Two or More Relationships Between Classes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329543"/>
            <a:ext cx="11379200" cy="4288250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팀원으로 뛰는 사람들에 대한 정보를 유지하기를 원한다면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이름과 전화 번호가 필요할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player_Name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player_Phone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플레이어에 대해 필요한 정보를 가지고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특정 팀에서 플레이하는 멤버를 클래스간의 관계로 표현할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클래스간에는 두 관계가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하나는 팀원이 어떤 팀에서 뛰는 지에 관한 것입니다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팀이 될 수 있음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하나는 팀의 주장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 하나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관한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27" y="6856060"/>
            <a:ext cx="4927020" cy="194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00" y="6956755"/>
            <a:ext cx="4351933" cy="16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7476031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팀 주장이 항상 그 팀의 선수여야 하는지 궁금해 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그런 제약을 나타낼 수 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이같은 제약을 표현할 수 있는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제약 조건을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대한 정보를 입력하는 것을 설명하는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주장은 소속 팀 선수여야 한다고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UML (Unified Modeling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보완하기 위해 객체 관리 그룹에서 개발한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OCL (Object Constraint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제약 조건에 대한 공식 사양을 정의합니다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52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64" y="2137936"/>
            <a:ext cx="11704322" cy="119210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entury Gothic" charset="0"/>
                <a:ea typeface="Century Gothic" charset="0"/>
                <a:cs typeface="Century Gothic" charset="0"/>
              </a:rPr>
              <a:t>Example 6-2: Small Hostel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029439"/>
            <a:ext cx="11704322" cy="1666823"/>
          </a:xfrm>
        </p:spPr>
        <p:txBody>
          <a:bodyPr anchor="ctr">
            <a:noAutofit/>
          </a:bodyPr>
          <a:lstStyle/>
          <a:p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인 실만 있는 호스텔이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일반적으로 그룹의 사람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예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학교 수업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들은 호스텔에 머물러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5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장 예제를 확장하여  이전 </a:t>
            </a:r>
            <a:r>
              <a:rPr lang="ko-KR" altLang="en-US" sz="2400" dirty="0" err="1">
                <a:latin typeface="Nanum Gothic" charset="-127"/>
                <a:ea typeface="Nanum Gothic" charset="-127"/>
                <a:cs typeface="Nanum Gothic" charset="-127"/>
              </a:rPr>
              <a:t>손님뿐만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아니라 현재 손님에 대한 정보를 유지할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시간이 지남에 따라 방에는 많은 손님이 묵었을 것입니다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단순화하기 위하여 손님은 한 방에 한사람만 묵는다고 가정합니다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2186" y="575522"/>
            <a:ext cx="11379200" cy="863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데이터를 저장하는 경우 클래스 간의 두 관계를 고려할 수 있습니다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26" y="6568012"/>
            <a:ext cx="7167730" cy="23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09075"/>
            <a:ext cx="11379200" cy="6940446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호스텔은 주로 단체가 대상으로 체크 인 및 체크 아웃 날짜는 각 개별 게스트가 아닌 단체에 속합니다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손님에 대해 몇 가지 질의를 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쉽게 손님의 방 번호를 찾을 수 있으며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투숙한 단체를 확인하여 체류 기간을 알아낼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각 방과 관련된 손님이 늘어나고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현재 방에 투숙한 손님을 찾는 방법은 무엇입니까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객실에 연결된 모든 손님을 검색하고 관련 단체 정보를 확인하여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미래인 손님들을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가능한 방법은 빈 방의 목록을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하려면 향후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갖는 단체에 속한 손님이 없는 방을 찾아야합니다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솔루션은 매우 유용하지만 정기적으로 요구 될 수 있는 작업의 경우 복잡하고 느릴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옵션은 현재 객실과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손님간에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두 관계가 있다고 생각하는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56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3135808"/>
            <a:ext cx="11379200" cy="626337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클래스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(Room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Guest)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객체를 참조하여 현재의 손님을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날짜 속성 값도 검사해야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객실을 찾으려면 현재 손님이 없는 모든 객실을 간단하게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일관성을 유지하기 위해 추가 업데이트가 필요하기 때문에 이러한 방식으로 데이터를 모델링할 때 몇 가지 문제가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그룹이 체크 아웃하면 그룹의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업데이트해야 하며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방이 비어있는 것을 반영하기 위해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currently in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인스턴스를 삭제해야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추가 유지 관리는 동일한 정보를 한 가지 이상의 방법으로 저장하기 때문에 발생합니다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방과 현재 손님에 대한 정보를 검색하는 것이 더 간단하지만 데이터 업데이트는 더 복잡합니다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57" y="780345"/>
            <a:ext cx="7048444" cy="2150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6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5491268"/>
            <a:ext cx="11379200" cy="2457873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 보수가 더 어려워 지므로 신뢰성이 떨어질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객실 점유에 대한 이력 데이터를 유지하려는 경우 모델 중 어느 것도 호스텔 문제에 최적이지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0" y="1497225"/>
            <a:ext cx="10548372" cy="3426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998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Different Routes Between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3372787"/>
            <a:ext cx="11379200" cy="40563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어느 방에 투숙한 손님들을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currently 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통하거나 방에 투숙한 각 손님의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확인하는 두 경로로 찾을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문제는 데이터를 정확하게 관리하지 않으면 다른 두 대답을 생성할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회피해야 하는 것은 복잡성없이 정보에 대한 대체 경로를 갖는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34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Redundant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642610"/>
            <a:ext cx="11704322" cy="3387777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두 경로로 동일한 정보를 접근할 수 있는 것을 중복 정보라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83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6-3: Startup Incubator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409462"/>
            <a:ext cx="11704322" cy="3225793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창업 보육 센터에 지원은 여러 소규모 프로젝트 그룹 중 하나에서 일합니다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한 그룹의 모든 직원들이 한 방을 사용할 수 있으며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여러 그룹이 큰 방을 사용할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직원의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전화 번호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그룹이 있는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그룹에 속한 직원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방에 있는 사람 등의 정보를 요구할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가능한 데이터 모델을 그림으로 보입니다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모델에 중복 정보가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어떤 것인가요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3" y="5216577"/>
            <a:ext cx="9666435" cy="2887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4674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80345"/>
            <a:ext cx="11379200" cy="819291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정기적으로 직원의 전화 번호를 찾는다면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직접 연결된 관계가 유용한 직접 경로라고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 같은 정보는 그룹을 통한 대체 경로를 통해 매우 쉽게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그룹을 찾아 해당 그룹의 방을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매우 간단한 검색입니다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여분 관계는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불필요할뿐만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아니라 위험합니다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정보에 대한 두 경로를 사용하면 데이터를 매우 주의 깊게 관리하지 않는다면 두 가지 다른 답변을 얻을 위험이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그룹이 변경되거나 그룹이 방을 바꿀 때마다 업데이트할 두 관계 인스턴스가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정보는 불일치가 발생하기 쉬우므로 없어야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 닫힌 경로가 있을 때마다 중복 관계가 없는지 확인하는 것이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05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Developing a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52246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Routes Providing Different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14733"/>
            <a:ext cx="11704322" cy="210922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닫힌 경로가 반드시 중복 데이터를 의미하는 것은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중 하나에 다른 정보가 포함되어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작은 프로젝트 그룹 중 둘 이상에서 일할 수 있도록 문제를 약간 변경합니다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3" y="5575457"/>
            <a:ext cx="10211300" cy="167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690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584398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방 사이에는 명확한 경로가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두 그룹 모두에서 일할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직원들이 주로 근무하는 방이 있고 그 정보를 기록하려면 직원과 방 사이에 추가 관계가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56" y="4467154"/>
            <a:ext cx="7680853" cy="2294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76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07234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문제에 있어서 꼭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그룹의 방 크기와 직원 수는 항상 일치하지 않을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것은 두 경로에 동일한 정보를 포함하지 않아 피할 수 없는 불일치가 발생하지 않도록 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89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False Information from a Route (Fan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99798"/>
            <a:ext cx="11704322" cy="1189431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문제는 직원의 방을 추론할 수 없다는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46" y="5109023"/>
            <a:ext cx="8093194" cy="133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493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6-4: larger </a:t>
            </a:r>
            <a:r>
              <a:rPr lang="en-US" altLang="ko-KR" sz="5400" dirty="0" err="1">
                <a:latin typeface="Century Gothic" charset="0"/>
                <a:ea typeface="Century Gothic" charset="0"/>
                <a:cs typeface="Century Gothic" charset="0"/>
              </a:rPr>
              <a:t>organIzatIon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12449"/>
            <a:ext cx="11704322" cy="2550398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조직에는 여러 부서가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각 부서에는 직원들이 있으며 부서에는 다시 여러 그룹이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이것을 그림과 같이 모델링할 수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모델을 보고 직원이 어떤 그룹 또는 그룹과 연관되어 있는지 추론 할 수 있습니까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21" y="6212588"/>
            <a:ext cx="10153357" cy="1057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988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62993"/>
            <a:ext cx="11379200" cy="215063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그림은 흔히 팬 트랩이라고하는 매우 일반적인 문제를 나타냅니다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여기에서의 위험은 직원과 그룹 간의 경로를 취하여 의도하지 않은 것을 추론하는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0" y="3100441"/>
            <a:ext cx="5904816" cy="5667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700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2"/>
            <a:ext cx="11379200" cy="804076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직원을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일하는 그룹을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같은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조합만을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필요로 하는 정보인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Jane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속한 그룹을 이러한 조합으로 오해해서는 안됩니다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팬 트랩에서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일대다 관계를 갖고 그 관계의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다른쪽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클래스와 다인 관계인 클래스의 경우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하여야 하나요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시스템에서 직원이 근무하는 그룹을 찾는 것이 중요하다면 그룹과 직원간에 또 다른 관계가 필요하거나 문제를 완전히 다르게 모델링 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21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Gaps in a Route Between Classes (Chasm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33711"/>
            <a:ext cx="11704322" cy="240154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및 직원 간의 관계를 계층적으로 모델링할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관계의 한쪽 끝에 있는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명시하지 않았습니다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1" y="5915085"/>
            <a:ext cx="8850061" cy="799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0606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근무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그룹과 부서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부문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속함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직접적인 관계 유지합니다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확실하고 고유한 연결을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8" y="3285955"/>
            <a:ext cx="5837449" cy="605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10497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3"/>
            <a:ext cx="11379200" cy="675915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항상 존재하는지 확인할 필요가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특정 그룹에 연결되어 있지 않은 경우 어떻게 해야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일반 관리자이며 모든 그룹에 서비스할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특정 그룹에 속하지 않는 경우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해당 부서 간의 연결을 제공하지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찾으려면 그룹을 알아야하고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연결할 수 있는 관련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정보를 알아야 할 경우 문제가 생깁니다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경우를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데이터 모델에 대한 흥미로운 연구 주제입니다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그룹에도 속하지 않는 직원의 예외적인 경우를 항상 확인해야합니다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32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080" y="932766"/>
            <a:ext cx="11379200" cy="1331348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까다로운 상황을 해결하기 위해 자주 발생하는 몇 가지 사례를 소개합니다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5090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7680853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 방법은 모델링하는 상황에 달려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부서와 직원간에 다른 관계를 추가하여 항상 그 관계가 존재할 수 있도록 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추가된  관계는 중복된 정보를 유발할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해결 방법은 새로운 그룹 객체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또는 보조 직원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이 그룹에 속할 수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직원은 그룹에 속해야 한다고 주장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완전히 리모델링해야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돌아가서 어떤 정보가 문제에서 가장 중요한 가를 다시 생각해 보는 것이 좋습니다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자원으로 프로젝트의 모든 세부 사항을 고려할 수 없기 때문에 실용주의적 관점이 매우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17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Between Objects of the Same Class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881149"/>
            <a:ext cx="11379200" cy="2765107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클럽에서는 기존 회원이 신입 회원을 소개하거나 후원하도록 요청합니다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스폰서십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저장해야 하는 경우 데이터 모델에서 첫 번째 시도는 그림과 같을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83" y="6319085"/>
            <a:ext cx="6517087" cy="102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847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5"/>
            <a:ext cx="11379200" cy="430127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모델의 문제점은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스폰서가 회원이라는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새로운 클럽 회원을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스폰서할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멤버 클래스와 스폰서 클래스각각에 객체가 저장된다는 것을 의미합니다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필연적으로 일관성이 없어질 때까지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객체 모두 동일한 정보를 갖을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여기서의 실제 상황은 회원들이 서로 후원한다는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관계로 표시할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5" y="5593679"/>
            <a:ext cx="2784462" cy="260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95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6042273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서로 다른 두 클래스간의 관계와 동일하게 여깁니다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 방향으로 해석하면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여러 회원을 추천할 수 있으며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시계 방향으로는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정확히 한 명의 회원으로부터 추천을 받습니다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 모델에 따르면 회원들은 자신을 추천할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사항은 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 추가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언급하여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많이 나타납니다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족보 또는 동물 육종에 관한 데이터에 서 쉽게 예를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41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Involving More Than Two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 우리는 두 개 이상 클래스의 객체에 의존하는 데이터를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및 현재 팀에 대한 데이터를 유지하는 것 외에도 팀간 경기 또는 경기에 대한 정보를 유지하고자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4" y="4857757"/>
            <a:ext cx="6753525" cy="17409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06027" y="7189733"/>
            <a:ext cx="11379200" cy="12797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플레이어의 현재 또는 주요 팀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팀의 현재 구성원 및 팀이 참여하는 시합을 기록 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6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349115"/>
            <a:ext cx="11379200" cy="44137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선수가 뛰었던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아프거나 부상 당했을 수도 있음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추론 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앞에서 설명한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함정의 예입니다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여러 플레이어를 보유하고 있으며 여러 경기에 관여하지만 특정 경기에 참여한 플레이어에 대해서는 더 이상 검색할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회원과 경기 간의 관계를 추가하여 이를 해결할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일치하지 않을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23" y="6310559"/>
            <a:ext cx="6491409" cy="266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3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759811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관계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인스탄스를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Team A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경기를 합니다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화요일에 경기가 있습니다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화요일에 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오직 한 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모델에서 나타내는 대로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에서만 경기를 한다면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이상한 일이 일어나고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어떤 경기에서 누가 플레이하는지 추적하고 싶다면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적절하게 표현하지 못하고 있다는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멤버가 부상을 입거나 참여하지 못하는 경우 다른 팀의 누군가가 대신해야 할 상황을 고려해야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그가 어떤 팀을 위해 경기를 하고 있는 정보가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83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124262"/>
            <a:ext cx="11379200" cy="436700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재검토하고 정확히 무엇을 알고 싶은지 파악해야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각 팀에서 어떤 선수가 경기를 했는지 정확히 알고 싶다면 그 관계를 조합하면 아무 것도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치르는 팀을 위해 경기하는 팀원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팀과 경기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클래스로 구성된 객체에 대한 정보가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때로 삼중 관계라고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5" y="5696091"/>
            <a:ext cx="6143248" cy="337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955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8259799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클래스의 적절한 이름을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사용할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세 클래스 이름을 연결하여 사용할 수도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TeamMemberMatch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있거나 없을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Member, 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Match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유효한 조합을 유지하는 장소일 뿐입니다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 대한 속성이 있는 경우 세 클래스 모두에 연관되는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애트리뷰트이어야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팀에서 뛰고 있는 특정 선수에 대해 무엇을 알아야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 포지션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이전에 얻을 수 없는 추가 정보를 분명히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저장하고자 하는 각 클래스 쌍에 대한 다른 정보가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플레이한 모든 팀을 알고는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정기적으로 훈련하는 팀을 알지 못합니다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클래스와의 관계 외에도 세 클래스 각 쌍 사이의 일부 이진 관계가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312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1843406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B, 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다른 클래스와 연결된 경우 각 클래스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쌍마다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독립적인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관계에 대해 알아야 할 것이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질문이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82" y="2772605"/>
            <a:ext cx="7204890" cy="385461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06027" y="6925028"/>
            <a:ext cx="11379200" cy="211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조합에 대해서도 다음과 같은 비슷한 질문이 필요합니다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팀에 대해 알아야 할 사항과 회원과 독립적으로 특정 경기에 대해 알아야 할 사항은 무엇입니까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12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Attribute, Class, or Relationship?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Two or More Relationships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Different Routes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Between Objects of the Same Class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Involving More Than Two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6-1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6" y="2020474"/>
            <a:ext cx="11121919" cy="2958738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3200" i="1" dirty="0"/>
              <a:t>오케스트라는 음악가</a:t>
            </a:r>
            <a:r>
              <a:rPr lang="en-US" altLang="ko-KR" sz="3200" i="1" dirty="0"/>
              <a:t>, </a:t>
            </a:r>
            <a:r>
              <a:rPr lang="ko-KR" altLang="en-US" sz="3200" i="1" dirty="0"/>
              <a:t>레퍼토리 및 콘서트에 대한 정보를 보관합니다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그림은 데이터 모델의 일부분을 표시합니다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토요일 콘서트에 조 스미스 </a:t>
            </a:r>
            <a:r>
              <a:rPr lang="en-US" altLang="ko-KR" sz="3200" i="1" dirty="0"/>
              <a:t>(Joe Smith)</a:t>
            </a:r>
            <a:r>
              <a:rPr lang="ko-KR" altLang="en-US" sz="3200" i="1" dirty="0"/>
              <a:t>가 필요하고 토요일 콘서트에서 베토벤의 바이올린 소나타를 연주한다는 정보를 관계자는 저장합니다</a:t>
            </a:r>
            <a:r>
              <a:rPr lang="en-US" altLang="ko-KR" sz="3200" i="1" dirty="0"/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5" y="5184034"/>
            <a:ext cx="6344987" cy="337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0299" y="9029476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1587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08" y="1087578"/>
            <a:ext cx="10855606" cy="6121295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3200" i="1" dirty="0"/>
              <a:t>이 초기 모델에서 틀린 정보를 유추 할 수 있습니까</a:t>
            </a:r>
            <a:r>
              <a:rPr lang="en-US" altLang="ko-KR" sz="3200" i="1" dirty="0"/>
              <a:t>?</a:t>
            </a:r>
          </a:p>
          <a:p>
            <a:pPr algn="just">
              <a:spcAft>
                <a:spcPts val="600"/>
              </a:spcAft>
            </a:pPr>
            <a:r>
              <a:rPr lang="ko-KR" altLang="en-US" sz="3200" i="1" dirty="0"/>
              <a:t>다음 정보를 올바르게 유지할 수 있도록 모델을 수정하십시오</a:t>
            </a:r>
            <a:r>
              <a:rPr lang="en-US" altLang="ko-KR" sz="320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특정 작품에 참여한 연주자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진행되는 작품들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연주자가 특정 콘서트에서 지급하는 출연료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05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800" dirty="0" err="1">
                <a:solidFill>
                  <a:schemeClr val="bg1"/>
                </a:solidFill>
              </a:rPr>
              <a:t>애트리뷰트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클래스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또는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결정을 내리는 데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도움이되는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질문의 예가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값에 따라 객체를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등급에 따라 팀을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대답이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해당 정보에 대한 클래스를 정의하는 것을 고려하십시오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 클래스를 정의합니다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이 정보에 관한 다른 데이터를 저장할 가능성이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추가 정보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 등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정의하십시오</a:t>
            </a:r>
            <a:endParaRPr lang="en-US" altLang="ko-KR" sz="24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그러한 정보를 저장하고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주장에 대한 정보는 회원 정보와 동일하거나 유사합니다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클래스간의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두 클래스간의 하나이상의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클래스를 포함하는 서로 다른 정보가 있는 경우 두 클래스 사이에 둘 이상의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팀원은 팀에서 플레이할 수 있으며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주장은 팀을 관리하며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673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self </a:t>
            </a:r>
            <a:r>
              <a:rPr lang="ko-KR" altLang="en-US" sz="2800" dirty="0">
                <a:solidFill>
                  <a:schemeClr val="bg1"/>
                </a:solidFill>
              </a:rPr>
              <a:t>관계에 대한 고려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객체는 서로 관련이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회원은 다른 회원을 후원하고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사람들은 다른 사람들의 부모입니다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76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클래스간의 다른 경로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정보를 두 번 이상 저장하는지 여부를 확인하려면 닫힌 루프가 있는 곳을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경로에서 해야 할 것보다 더 많은 것이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추론되지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않도록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다른 두 클래스와 관련되어 있고 외부 끝에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카디널리티가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객체에 대하여 경로를 사용할 수 있는지 확인하십시오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chasm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따라 선택적 관계가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34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dirty="0">
                <a:solidFill>
                  <a:schemeClr val="bg1"/>
                </a:solidFill>
              </a:rPr>
              <a:t>셋 이상 객체에 연결된 정보</a:t>
            </a:r>
            <a:endParaRPr lang="en-US" altLang="ko-KR" sz="199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그 이상 클래스의 객체 조합으로 관계를 구성한다면 새로운 클래스를 도입하십시오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팀들간의 경기입니다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클래스의 모든 속성은 참여하는 각 클래스의 특정 객체 조합에 의존해야 합니다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팀을 담당하는 특정 회원에 대해 어떤 정보를 저장합니까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참여하는 클래스 쌍에서 클래스 쌍의 객체에 관련된 정보가 무엇인지 생각해 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특정 회원과 경기와 관계없는 특정 팀에 대해 어떤 정보를 알아야합니까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49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Attribute, Class, or Relationship?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2409463"/>
            <a:ext cx="11379200" cy="38472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데이터 모델이 정확한 것이라 할 수는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 내에서 특정 조건에 대하여 문제의 요구 사항을 충족한다고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문제의 전반적인 요구 사항에 따라 다양한 데이터를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750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6-1: Sports Club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3252653"/>
          </a:xfrm>
        </p:spPr>
        <p:txBody>
          <a:bodyPr anchor="ctr">
            <a:noAutofit/>
          </a:bodyPr>
          <a:lstStyle/>
          <a:p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스포츠 클럽을 위하여 소속 팀에 대한 정보를 유지한다고 가정해 봅시다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클럽은 팀 이름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 (name),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등급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(grade)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 및 주장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(captain)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에 대한 간단한 기록을 유지하고자 합니다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처음으로 그림과 같이 이 정보를 포함하는 클래스를 정의할 수 있습니다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altLang="ko-KR" sz="3200" b="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52" y="6112287"/>
            <a:ext cx="1827533" cy="2482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57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5"/>
            <a:ext cx="11379200" cy="5737856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대해 수집하는 각 정보 즉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captain, 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주어진 팀의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데이터가 앞으로 어떻게 사용될 것인지 고려하는 것이 중요합니다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주어진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모든 팀을 찾고 싶어합니다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데이터 모델이 이를 허용합니까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주어진 값을 갖는 모든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신뢰할 수 있는 데이터를 얻으려면 데이터 입력이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정확하여야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요구 사항에 따라 팀의 속성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철자의 일관성이 중요하지 않은 경우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자체 클래스로 등급을 표시하도록 선택할 수 있습니다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등급에 속하는 모든 팀을 찾을 수 있어야 한다면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99" y="7163294"/>
            <a:ext cx="6042180" cy="1740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4" y="7047732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6376010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한 사람이 동시에 여러 팀의 주장을 할 가능성은 낮기 때문에 이전과  유사한 쿼리의 가능성은 매우 낮습니다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주장에 대하여 저장하고 싶은 몇 가지 추가 데이터가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아마도 주장의 전화 번호와 주소일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정보는 이미 일부 회원 목록에 존재할 가능성이 큽니다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클럽의 모든 회원에 대한 연락처 정보를 유지하는 클래스인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객체의 주장은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객체입니다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 따라 팀의 주장을 표현하는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주장을 팀의 속성으로 또는 회원과 팀간의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0" y="7227752"/>
            <a:ext cx="4351933" cy="16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25" y="7094428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647111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것인가를 결정하는 데 유용한 질문은 다음과 같습니다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값를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요약하거나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그룹화하여 찾아야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grade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팀을 선택하고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클래스로 정의하는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어떤 정보와 함께 다른 데이터를 저장할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전화 및 주소와 같은 정보를 저장하고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정보가 이미 다른 클래스에 존재합니까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클래스간의 관계로 나타내는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05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3087</Words>
  <Application>Microsoft Macintosh PowerPoint</Application>
  <PresentationFormat>Custom</PresentationFormat>
  <Paragraphs>297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맑은 고딕</vt:lpstr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6. Developing a Data Model</vt:lpstr>
      <vt:lpstr>Schedule*</vt:lpstr>
      <vt:lpstr>PowerPoint Presentation</vt:lpstr>
      <vt:lpstr>Today’s Lecture</vt:lpstr>
      <vt:lpstr>Attribute, Class, or Relationship?</vt:lpstr>
      <vt:lpstr>Example 6-1: Sports Club</vt:lpstr>
      <vt:lpstr>PowerPoint Presentation</vt:lpstr>
      <vt:lpstr>PowerPoint Presentation</vt:lpstr>
      <vt:lpstr>PowerPoint Presentation</vt:lpstr>
      <vt:lpstr>Two or More Relationships Between Classes</vt:lpstr>
      <vt:lpstr>PowerPoint Presentation</vt:lpstr>
      <vt:lpstr>Example 6-2: Small Hostel</vt:lpstr>
      <vt:lpstr>PowerPoint Presentation</vt:lpstr>
      <vt:lpstr>PowerPoint Presentation</vt:lpstr>
      <vt:lpstr>PowerPoint Presentation</vt:lpstr>
      <vt:lpstr>Different Routes Between Classes</vt:lpstr>
      <vt:lpstr>Redundant Information</vt:lpstr>
      <vt:lpstr>Example 6-3: Startup Incubator</vt:lpstr>
      <vt:lpstr>PowerPoint Presentation</vt:lpstr>
      <vt:lpstr>Routes Providing Different Information</vt:lpstr>
      <vt:lpstr>PowerPoint Presentation</vt:lpstr>
      <vt:lpstr>PowerPoint Presentation</vt:lpstr>
      <vt:lpstr>False Information from a Route (Fan Trap)</vt:lpstr>
      <vt:lpstr>Example 6-4: larger organIzatIon</vt:lpstr>
      <vt:lpstr>PowerPoint Presentation</vt:lpstr>
      <vt:lpstr>PowerPoint Presentation</vt:lpstr>
      <vt:lpstr>Gaps in a Route Between Classes (Chasm Trap)</vt:lpstr>
      <vt:lpstr>PowerPoint Presentation</vt:lpstr>
      <vt:lpstr>PowerPoint Presentation</vt:lpstr>
      <vt:lpstr>PowerPoint Presentation</vt:lpstr>
      <vt:lpstr>Relationships Between Objects of the Same Class</vt:lpstr>
      <vt:lpstr>PowerPoint Presentation</vt:lpstr>
      <vt:lpstr>PowerPoint Presentation</vt:lpstr>
      <vt:lpstr>Relationships Involving More Than Two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6-1</vt:lpstr>
      <vt:lpstr>PowerPoint Presentation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374</cp:revision>
  <cp:lastPrinted>2017-02-26T07:06:36Z</cp:lastPrinted>
  <dcterms:modified xsi:type="dcterms:W3CDTF">2019-04-02T00:58:31Z</dcterms:modified>
</cp:coreProperties>
</file>